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3" r:id="rId3"/>
    <p:sldId id="289" r:id="rId4"/>
    <p:sldId id="281" r:id="rId5"/>
    <p:sldId id="292" r:id="rId6"/>
    <p:sldId id="280" r:id="rId7"/>
    <p:sldId id="294" r:id="rId8"/>
    <p:sldId id="270" r:id="rId9"/>
    <p:sldId id="267" r:id="rId10"/>
    <p:sldId id="268" r:id="rId11"/>
    <p:sldId id="269" r:id="rId12"/>
    <p:sldId id="271" r:id="rId13"/>
    <p:sldId id="260" r:id="rId14"/>
    <p:sldId id="282" r:id="rId15"/>
    <p:sldId id="262" r:id="rId16"/>
    <p:sldId id="283" r:id="rId17"/>
    <p:sldId id="295" r:id="rId18"/>
    <p:sldId id="290" r:id="rId19"/>
    <p:sldId id="284" r:id="rId20"/>
    <p:sldId id="285" r:id="rId21"/>
    <p:sldId id="286" r:id="rId22"/>
    <p:sldId id="277" r:id="rId23"/>
    <p:sldId id="288" r:id="rId24"/>
    <p:sldId id="287" r:id="rId25"/>
    <p:sldId id="266" r:id="rId2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6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647FD-DEF8-43F5-B89D-68619596C878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E09DD-9857-4582-864B-50BF9A9E8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146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647FD-DEF8-43F5-B89D-68619596C878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E09DD-9857-4582-864B-50BF9A9E8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0682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647FD-DEF8-43F5-B89D-68619596C878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E09DD-9857-4582-864B-50BF9A9E8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7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647FD-DEF8-43F5-B89D-68619596C878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E09DD-9857-4582-864B-50BF9A9E8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1323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647FD-DEF8-43F5-B89D-68619596C878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E09DD-9857-4582-864B-50BF9A9E8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0324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647FD-DEF8-43F5-B89D-68619596C878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E09DD-9857-4582-864B-50BF9A9E8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6652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647FD-DEF8-43F5-B89D-68619596C878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E09DD-9857-4582-864B-50BF9A9E8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615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647FD-DEF8-43F5-B89D-68619596C878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E09DD-9857-4582-864B-50BF9A9E8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7166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647FD-DEF8-43F5-B89D-68619596C878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E09DD-9857-4582-864B-50BF9A9E8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416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647FD-DEF8-43F5-B89D-68619596C878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E09DD-9857-4582-864B-50BF9A9E8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87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647FD-DEF8-43F5-B89D-68619596C878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E09DD-9857-4582-864B-50BF9A9E8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08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5E647FD-DEF8-43F5-B89D-68619596C878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EE1E09DD-9857-4582-864B-50BF9A9E8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5743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enite.blog.br/nova-lei-de-licitacoes-no-14-133-2021-novo-livro/" TargetMode="External"/><Relationship Id="rId2" Type="http://schemas.openxmlformats.org/officeDocument/2006/relationships/hyperlink" Target="https://www.tjsp.jus.br/Download/SecaoDireitoPublico/Pdf/Cadip/Esp-CADIP-Nova-Lei-Licitacoes.pdf?d=1618866046437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estrategiaconcursos.com.br/blog/nova-lei-de-licitacoes-2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11368" y="834810"/>
            <a:ext cx="7315200" cy="325526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6700" dirty="0" smtClean="0"/>
              <a:t/>
            </a:r>
            <a:br>
              <a:rPr lang="pt-BR" sz="6700" dirty="0" smtClean="0"/>
            </a:br>
            <a:r>
              <a:rPr lang="pt-BR" sz="6700" dirty="0" smtClean="0"/>
              <a:t/>
            </a:r>
            <a:br>
              <a:rPr lang="pt-BR" sz="6700" dirty="0" smtClean="0"/>
            </a:br>
            <a:r>
              <a:rPr lang="pt-BR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Nova Lei de Licitações e Contratos Administrativos</a:t>
            </a:r>
            <a:endParaRPr lang="pt-BR" sz="6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40158" y="4554336"/>
            <a:ext cx="7315200" cy="914400"/>
          </a:xfrm>
        </p:spPr>
        <p:txBody>
          <a:bodyPr>
            <a:noAutofit/>
          </a:bodyPr>
          <a:lstStyle/>
          <a:p>
            <a:pPr algn="ctr"/>
            <a:r>
              <a:rPr lang="pt-BR" sz="36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nº 14.133, de 1º de abril de 2021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9397285" y="5468736"/>
            <a:ext cx="2653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Fernanda Roxo</a:t>
            </a:r>
            <a:endParaRPr lang="pt-BR" sz="28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20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Concurso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Utilizado para a escolha de trabalho técnico, científico ou artístico. </a:t>
            </a:r>
            <a:endParaRPr lang="pt-BR" b="1" dirty="0" smtClean="0"/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Critério de julgamento: na lei atual não existe critério de julgamento para concurso, agora o concurso passa a ter como critério de julgamento a melhor técnica e melhor conteúdo artístico. 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Critérios já eram previstos na Lei do RDC e agora são previstos nessa modalidade. 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Continua estabelecido prêmio ou remuneração ao vencedor.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1087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Leilão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Utilizado para a alienação de quaisquer bens móveis e imóveis, independentemente do valor.  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Pode ser vendido por meio de leilão quaisquer bens móveis ou imóveis da Administração Pública. 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Não há mais o limite máximo de valor para a realização do leilão de bens móveis, que atualmente é o mesmo valor da tomada de preços R$1.430.000,00.  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Critério de julgamento: maior lance, assim como na lei atual.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59856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Diálogo Competitivo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Nova modalidade de licitação que será utilizada para situações complexas que exigem soluções inovadoras.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Procedimento de contratação que funciona por meio de diálogos/debates entre licitantes, que serão previamente selecionados mediante critérios objetivos. 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Debates, em que os licitantes vão desenvolver uma ou mais alternativas capazes de atender às necessidades da Administração Pública. 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 Ao final dos debates, os licitantes apresentarão uma proposta final de solução.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544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962" y="761241"/>
            <a:ext cx="3840456" cy="379787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7969" y="4518390"/>
            <a:ext cx="3998449" cy="1434688"/>
          </a:xfrm>
          <a:prstGeom prst="rect">
            <a:avLst/>
          </a:prstGeom>
        </p:spPr>
      </p:pic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Resumo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45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Critérios de Julgamento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Menor preço;    </a:t>
            </a:r>
          </a:p>
          <a:p>
            <a:pPr algn="just"/>
            <a:r>
              <a:rPr lang="pt-BR" b="1" dirty="0" smtClean="0"/>
              <a:t>Técnica e preço;  </a:t>
            </a:r>
          </a:p>
          <a:p>
            <a:pPr algn="just"/>
            <a:r>
              <a:rPr lang="pt-BR" b="1" dirty="0" smtClean="0"/>
              <a:t>Maior lance, no caso de leilão (não é mais possível para a concorrência);    </a:t>
            </a:r>
          </a:p>
          <a:p>
            <a:pPr lvl="0" algn="just"/>
            <a:r>
              <a:rPr lang="pt-BR" b="1" dirty="0" smtClean="0"/>
              <a:t>Maior desconto: não está previsto na Lei 8.666/93, mas já era prevista na Lei do Pregão; </a:t>
            </a:r>
          </a:p>
          <a:p>
            <a:pPr lvl="0" algn="just"/>
            <a:r>
              <a:rPr lang="pt-BR" b="1" dirty="0" smtClean="0"/>
              <a:t>Melhor técnica ou conteúdo artístico: utilizado, via de regra, para o concurso, que na lei atual não possui critério de julgamento. </a:t>
            </a:r>
          </a:p>
          <a:p>
            <a:pPr algn="just"/>
            <a:r>
              <a:rPr lang="pt-BR" b="1" dirty="0" smtClean="0"/>
              <a:t>Maior retorno econômico: são os chamados contratos de eficiência, nos quais se contrata o serviço que vai gerar a maior economia para a Administração e o pagamento se dá de acordo com um percentual economizado.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89861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Contrato de Eficiência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 smtClean="0"/>
              <a:t>Contrato cujo objeto é a prestação de serviço;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R</a:t>
            </a:r>
            <a:r>
              <a:rPr lang="pt-BR" sz="2400" b="1" dirty="0" smtClean="0"/>
              <a:t>ealização de obras e o fornecimento de bens;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O</a:t>
            </a:r>
            <a:r>
              <a:rPr lang="pt-BR" sz="2400" b="1" dirty="0" smtClean="0"/>
              <a:t>bjetivo de proporcionar economia ao contratante, na forma de redução de despesas correntes; e</a:t>
            </a:r>
          </a:p>
          <a:p>
            <a:pPr algn="just">
              <a:lnSpc>
                <a:spcPct val="150000"/>
              </a:lnSpc>
            </a:pPr>
            <a:r>
              <a:rPr lang="pt-BR" sz="2400" b="1" dirty="0" smtClean="0"/>
              <a:t> Remunerado o contratado com base em percentual da economia gerada.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09490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Fases da Licitação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676085" y="864108"/>
            <a:ext cx="7315200" cy="5120640"/>
          </a:xfrm>
        </p:spPr>
        <p:txBody>
          <a:bodyPr/>
          <a:lstStyle/>
          <a:p>
            <a:pPr algn="just"/>
            <a:r>
              <a:rPr lang="pt-BR" sz="2400" b="1" dirty="0" smtClean="0"/>
              <a:t>Preparatória (chamada de fase interna na Lei 8.666/93); </a:t>
            </a:r>
          </a:p>
          <a:p>
            <a:pPr algn="just"/>
            <a:r>
              <a:rPr lang="pt-BR" sz="2400" b="1" dirty="0" smtClean="0"/>
              <a:t>Divulgação do edital de licitação;  </a:t>
            </a:r>
          </a:p>
          <a:p>
            <a:pPr lvl="0" algn="just"/>
            <a:r>
              <a:rPr lang="pt-BR" sz="2400" b="1" dirty="0" smtClean="0"/>
              <a:t>Apresentação de propostas e lances, quando for o caso; </a:t>
            </a:r>
          </a:p>
          <a:p>
            <a:pPr algn="just"/>
            <a:r>
              <a:rPr lang="pt-BR" sz="2400" b="1" dirty="0" smtClean="0"/>
              <a:t>Julgamento;  </a:t>
            </a:r>
          </a:p>
          <a:p>
            <a:pPr algn="just"/>
            <a:r>
              <a:rPr lang="pt-BR" sz="2400" b="1" dirty="0" smtClean="0"/>
              <a:t>Habilitação;   </a:t>
            </a:r>
          </a:p>
          <a:p>
            <a:pPr lvl="0" algn="just"/>
            <a:r>
              <a:rPr lang="pt-BR" sz="2400" b="1" dirty="0" smtClean="0"/>
              <a:t>Recursal;  e </a:t>
            </a:r>
          </a:p>
          <a:p>
            <a:pPr lvl="0" algn="just"/>
            <a:r>
              <a:rPr lang="pt-BR" sz="2400" b="1" dirty="0" smtClean="0"/>
              <a:t>Homologação.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387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Pontos de Destaque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676085" y="864108"/>
            <a:ext cx="7315200" cy="5120640"/>
          </a:xfrm>
        </p:spPr>
        <p:txBody>
          <a:bodyPr>
            <a:normAutofit/>
          </a:bodyPr>
          <a:lstStyle/>
          <a:p>
            <a:pPr algn="just"/>
            <a:r>
              <a:rPr lang="pt-BR" b="1" dirty="0" smtClean="0"/>
              <a:t>Inversão </a:t>
            </a:r>
            <a:r>
              <a:rPr lang="pt-BR" b="1" dirty="0"/>
              <a:t>de fases </a:t>
            </a:r>
            <a:r>
              <a:rPr lang="pt-BR" b="1" dirty="0" smtClean="0"/>
              <a:t>é a regra e não exceção.</a:t>
            </a:r>
          </a:p>
          <a:p>
            <a:pPr algn="just"/>
            <a:r>
              <a:rPr lang="pt-BR" b="1" dirty="0"/>
              <a:t> </a:t>
            </a:r>
            <a:r>
              <a:rPr lang="pt-BR" b="1" dirty="0" smtClean="0"/>
              <a:t>A autorização </a:t>
            </a:r>
            <a:r>
              <a:rPr lang="pt-BR" b="1" dirty="0"/>
              <a:t>da realização da etapa de habilitação antes das propostas, quando for devidamente justificada a vantagem e desde que esteja previsto de forma clara no edital.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00047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Jurisprudência TCU</a:t>
            </a:r>
            <a:endParaRPr lang="pt-BR" b="1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b="1" dirty="0" smtClean="0"/>
              <a:t>REPRESENTAÇÃO</a:t>
            </a:r>
            <a:r>
              <a:rPr lang="pt-BR" b="1" dirty="0"/>
              <a:t>. PREGÃO ELETRÔNICO REGIDO PELO DECRETO 10.024/2019. IRREGULARIDADE NA CONCESSÃO DE NOVA OPORTUNIDADE DE ENVIO DE DOCUMENTAÇÃO DE HABILITAÇÃO AOS LICITANTES, NA FASE DE JULGAMENTO DAS PROPOSTAS, SEM QUE O ATO TENHA SIDO DEVIDAMENTE FUNDAMENTADO. PROCEDÊNCIA. REVOGAÇÃO DO CERTAME. MEDIDA CAUTELAR PLEITEADA PREJUDICADA. CIÊNCIA AO JURISDICIONADO ACERCA DA IRREGULARIDADE. OITIVA DO MINISTÉRIO DA ECONOMIA SOBRE A CONVENIÊNCIA E OPRTUNIDADE DE IMPLANTAÇÃO DE MELHORIAS NO SISTEMA COMPRASNET (ACÓRDÃO 1211/2021 - PLENÁRIO). </a:t>
            </a:r>
            <a:endParaRPr lang="pt-BR" b="1" dirty="0" smtClean="0"/>
          </a:p>
          <a:p>
            <a:pPr algn="just"/>
            <a:r>
              <a:rPr lang="pt-BR" dirty="0" smtClean="0"/>
              <a:t>“[...] Admitir </a:t>
            </a:r>
            <a:r>
              <a:rPr lang="pt-BR" dirty="0"/>
              <a:t>a juntada de documentos que apenas venham a atestar condição pré-existente à abertura da sessão pública do certame não fere os princípios da isonomia e igualdade entre as licitantes e o oposto, ou seja, a desclassificação do licitante, sem que lhe seja conferida oportunidade para sanear os seus documentos de habilitação e/ou proposta, resulta em objetivo dissociado do interesse público, com a prevalência do processo (meio) sobre o resultado almejado (fim). </a:t>
            </a:r>
            <a:r>
              <a:rPr lang="pt-BR" i="1" dirty="0"/>
              <a:t>O pregoeiro, durante as fases de julgamento das propostas e/ou habilitação, deve sanear eventuais erros ou falhas que não alterem a substância das propostas, dos documentos e sua validade jurídica, mediante decisão fundamentada, registrada em ata e acessível aos licitantes, nos termos dos </a:t>
            </a:r>
            <a:r>
              <a:rPr lang="pt-BR" i="1" dirty="0" err="1"/>
              <a:t>arts</a:t>
            </a:r>
            <a:r>
              <a:rPr lang="pt-BR" i="1" dirty="0"/>
              <a:t>. 8º, inciso XII, alínea "h"; 17, inciso VI; e 47 do Decreto 10.024/2019; sendo que a vedação à inclusão de novo documento, prevista no art. 43, §3º, da Lei 8.666/1993 e no art. 64 da Nova Lei de Licitações (Lei 14.133/2021), não alcança documento ausente, comprobatório de condição atendida pelo licitante quando apresentou sua proposta, que não foi juntado com os demais comprovantes de habilitação e/ou da proposta, por equívoco ou falha, o qual deverá ser solicitado e avaliado pelo </a:t>
            </a:r>
            <a:r>
              <a:rPr lang="pt-BR" i="1" dirty="0" smtClean="0"/>
              <a:t>pregoeiro [...]”. 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08379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Prazos de Divulgação</a:t>
            </a:r>
            <a:br>
              <a:rPr lang="pt-BR" b="1" dirty="0" smtClean="0"/>
            </a:br>
            <a:r>
              <a:rPr lang="pt-BR" b="1" dirty="0" smtClean="0"/>
              <a:t> </a:t>
            </a:r>
            <a:br>
              <a:rPr lang="pt-BR" b="1" dirty="0" smtClean="0"/>
            </a:br>
            <a:r>
              <a:rPr lang="pt-BR" b="1" dirty="0" smtClean="0"/>
              <a:t>Aquisição de Bens</a:t>
            </a:r>
            <a:endParaRPr lang="pt-BR" b="1" dirty="0"/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400" b="1" dirty="0" smtClean="0"/>
              <a:t>Menor preço ou maior desconto: 8 (oito) dias úteis; </a:t>
            </a:r>
          </a:p>
          <a:p>
            <a:pPr lvl="0" algn="just"/>
            <a:r>
              <a:rPr lang="pt-BR" sz="2400" b="1" dirty="0" smtClean="0"/>
              <a:t>Maior retorno econômico ou leilão: 15 (quinze) dias úteis; e</a:t>
            </a:r>
          </a:p>
          <a:p>
            <a:pPr lvl="0" algn="just"/>
            <a:r>
              <a:rPr lang="pt-BR" sz="2400" b="1" dirty="0" smtClean="0"/>
              <a:t>Técnica e preço ou de melhor técnica ou conteúdo artístico: 35 dias úteis.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430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Abrangência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/>
              <a:t>Administração </a:t>
            </a:r>
            <a:r>
              <a:rPr lang="pt-BR" b="1" dirty="0" smtClean="0"/>
              <a:t>Pública Federal;</a:t>
            </a:r>
          </a:p>
          <a:p>
            <a:pPr algn="just"/>
            <a:r>
              <a:rPr lang="pt-BR" b="1" dirty="0" smtClean="0"/>
              <a:t>Administração Pública Estadual</a:t>
            </a:r>
            <a:r>
              <a:rPr lang="pt-BR" b="1" dirty="0"/>
              <a:t>, </a:t>
            </a:r>
          </a:p>
          <a:p>
            <a:pPr algn="just"/>
            <a:r>
              <a:rPr lang="pt-BR" b="1" dirty="0" smtClean="0"/>
              <a:t>Administração Pública Distrital; e</a:t>
            </a:r>
          </a:p>
          <a:p>
            <a:pPr algn="just"/>
            <a:r>
              <a:rPr lang="pt-BR" b="1" dirty="0" smtClean="0"/>
              <a:t>Administração Pública Municipal </a:t>
            </a:r>
            <a:r>
              <a:rPr lang="pt-BR" b="1" dirty="0"/>
              <a:t>em todos os </a:t>
            </a:r>
            <a:r>
              <a:rPr lang="pt-BR" b="1" dirty="0" smtClean="0"/>
              <a:t>órgãos.</a:t>
            </a:r>
          </a:p>
          <a:p>
            <a:pPr algn="just"/>
            <a:endParaRPr lang="pt-BR" b="1" dirty="0"/>
          </a:p>
          <a:p>
            <a:pPr marL="0" indent="0" algn="just">
              <a:buNone/>
            </a:pPr>
            <a:r>
              <a:rPr lang="pt-BR" sz="1800" b="1" dirty="0" smtClean="0"/>
              <a:t>Obs.: As </a:t>
            </a:r>
            <a:r>
              <a:rPr lang="pt-BR" sz="1800" b="1" dirty="0"/>
              <a:t>empresas públicas, sociedades de economia mista e estatais </a:t>
            </a:r>
            <a:r>
              <a:rPr lang="pt-BR" sz="1800" b="1" dirty="0" smtClean="0"/>
              <a:t>são regidas </a:t>
            </a:r>
            <a:r>
              <a:rPr lang="pt-BR" sz="1800" b="1" dirty="0"/>
              <a:t>pela Lei 13.303/16.</a:t>
            </a:r>
          </a:p>
        </p:txBody>
      </p:sp>
    </p:spTree>
    <p:extLst>
      <p:ext uri="{BB962C8B-B14F-4D97-AF65-F5344CB8AC3E}">
        <p14:creationId xmlns:p14="http://schemas.microsoft.com/office/powerpoint/2010/main" val="400199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Prazo de Divulgação</a:t>
            </a:r>
            <a:br>
              <a:rPr lang="pt-BR" b="1" dirty="0" smtClean="0"/>
            </a:br>
            <a:r>
              <a:rPr lang="pt-BR" b="1" dirty="0" smtClean="0"/>
              <a:t> </a:t>
            </a:r>
            <a:br>
              <a:rPr lang="pt-BR" b="1" dirty="0" smtClean="0"/>
            </a:br>
            <a:r>
              <a:rPr lang="pt-BR" b="1" dirty="0" smtClean="0"/>
              <a:t>Realização de Serviços e Obras</a:t>
            </a:r>
            <a:endParaRPr lang="pt-BR" b="1" dirty="0"/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3766237" y="1123837"/>
            <a:ext cx="7315200" cy="5120640"/>
          </a:xfrm>
        </p:spPr>
        <p:txBody>
          <a:bodyPr>
            <a:normAutofit/>
          </a:bodyPr>
          <a:lstStyle/>
          <a:p>
            <a:pPr algn="just"/>
            <a:r>
              <a:rPr lang="pt-BR" sz="2400" b="1" dirty="0" smtClean="0"/>
              <a:t>Serviços comuns e de obras e serviços comuns de engenharia: </a:t>
            </a:r>
          </a:p>
          <a:p>
            <a:pPr marL="502920" lvl="1" indent="0" algn="just">
              <a:buNone/>
            </a:pPr>
            <a:r>
              <a:rPr lang="pt-BR" sz="2400" b="1" dirty="0" smtClean="0"/>
              <a:t>-Menor preço ou de maior desconto: 10 (dez) dias úteis. </a:t>
            </a:r>
          </a:p>
          <a:p>
            <a:pPr algn="just"/>
            <a:r>
              <a:rPr lang="pt-BR" sz="2400" b="1" dirty="0" smtClean="0"/>
              <a:t>Serviços especiais e de obras e serviços especiais de engenharia: </a:t>
            </a:r>
          </a:p>
          <a:p>
            <a:pPr marL="502920" lvl="1" indent="0" algn="just">
              <a:buNone/>
            </a:pPr>
            <a:r>
              <a:rPr lang="pt-BR" sz="2400" b="1" dirty="0" smtClean="0"/>
              <a:t>-Menor preço ou de maior desconto: 25 (vinte e cinco) dias úteis. </a:t>
            </a:r>
          </a:p>
          <a:p>
            <a:pPr lvl="0" algn="just"/>
            <a:r>
              <a:rPr lang="pt-BR" sz="2400" b="1" dirty="0" smtClean="0"/>
              <a:t>Contratação integrada: 60 (sessenta) dias úteis; e</a:t>
            </a:r>
          </a:p>
          <a:p>
            <a:pPr lvl="0" algn="just"/>
            <a:r>
              <a:rPr lang="pt-BR" sz="2400" b="1" dirty="0" smtClean="0"/>
              <a:t>Contratação </a:t>
            </a:r>
            <a:r>
              <a:rPr lang="pt-BR" sz="2400" b="1" dirty="0" err="1" smtClean="0"/>
              <a:t>semi-integrada</a:t>
            </a:r>
            <a:r>
              <a:rPr lang="pt-BR" sz="2400" b="1" dirty="0" smtClean="0"/>
              <a:t>: 35 (trinta e cinco) dias úteis.</a:t>
            </a:r>
          </a:p>
          <a:p>
            <a:pPr lvl="0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575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Regimes de Execução </a:t>
            </a:r>
            <a:endParaRPr lang="pt-BR" b="1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400" b="1" dirty="0" smtClean="0"/>
              <a:t>Empreitada por preço unitário; </a:t>
            </a:r>
          </a:p>
          <a:p>
            <a:pPr lvl="0" algn="just"/>
            <a:r>
              <a:rPr lang="pt-BR" sz="2400" b="1" dirty="0" smtClean="0"/>
              <a:t>Empreitada por preço global;</a:t>
            </a:r>
          </a:p>
          <a:p>
            <a:pPr algn="just"/>
            <a:r>
              <a:rPr lang="pt-BR" sz="2400" b="1" dirty="0" smtClean="0"/>
              <a:t>Empreitada integral; </a:t>
            </a:r>
          </a:p>
          <a:p>
            <a:pPr algn="just"/>
            <a:r>
              <a:rPr lang="pt-BR" sz="2400" b="1" dirty="0" smtClean="0"/>
              <a:t>Contratação por tarefa; </a:t>
            </a:r>
          </a:p>
          <a:p>
            <a:pPr lvl="0" algn="just"/>
            <a:r>
              <a:rPr lang="pt-BR" sz="2400" b="1" dirty="0" smtClean="0"/>
              <a:t>Contratação integrada; e </a:t>
            </a:r>
          </a:p>
          <a:p>
            <a:pPr lvl="0" algn="just"/>
            <a:r>
              <a:rPr lang="pt-BR" sz="2400" b="1" dirty="0" smtClean="0"/>
              <a:t>Contratação </a:t>
            </a:r>
            <a:r>
              <a:rPr lang="pt-BR" sz="2400" b="1" dirty="0" err="1" smtClean="0"/>
              <a:t>semi-integrada</a:t>
            </a:r>
            <a:r>
              <a:rPr lang="pt-BR" sz="2400" b="1" dirty="0" smtClean="0"/>
              <a:t>; e</a:t>
            </a:r>
          </a:p>
          <a:p>
            <a:pPr lvl="0" algn="just"/>
            <a:r>
              <a:rPr lang="pt-BR" sz="2400" b="1" dirty="0" smtClean="0"/>
              <a:t>Fornecimento e prestação de serviço associado.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840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Instrumentos Auxiliares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82902" y="1123837"/>
            <a:ext cx="7315200" cy="5120640"/>
          </a:xfrm>
        </p:spPr>
        <p:txBody>
          <a:bodyPr>
            <a:normAutofit/>
          </a:bodyPr>
          <a:lstStyle/>
          <a:p>
            <a:pPr algn="just"/>
            <a:r>
              <a:rPr lang="pt-BR" sz="2400" b="1" dirty="0" smtClean="0"/>
              <a:t>Credenciamento: situação em que não há competição, mas cadastramento de vários licitantes interessados; </a:t>
            </a:r>
          </a:p>
          <a:p>
            <a:pPr algn="just"/>
            <a:r>
              <a:rPr lang="pt-BR" sz="2400" b="1" dirty="0" smtClean="0"/>
              <a:t>Registro cadastral: banco de dados para cadastrar possíveis fornecedores;</a:t>
            </a:r>
          </a:p>
          <a:p>
            <a:pPr algn="just"/>
            <a:r>
              <a:rPr lang="pt-BR" sz="2400" b="1" dirty="0" smtClean="0"/>
              <a:t>Pré-qualificação: parecida com o registro cadastral, mas não serve apenas para fornecedores, podendo haver cadastramento de bens; </a:t>
            </a:r>
          </a:p>
          <a:p>
            <a:pPr algn="just"/>
            <a:r>
              <a:rPr lang="pt-BR" sz="2400" b="1" dirty="0" smtClean="0"/>
              <a:t>Sistema </a:t>
            </a:r>
            <a:r>
              <a:rPr lang="pt-BR" sz="2400" b="1" dirty="0"/>
              <a:t>de R</a:t>
            </a:r>
            <a:r>
              <a:rPr lang="pt-BR" sz="2400" b="1" dirty="0" smtClean="0"/>
              <a:t>egistro </a:t>
            </a:r>
            <a:r>
              <a:rPr lang="pt-BR" sz="2400" b="1" dirty="0"/>
              <a:t>de </a:t>
            </a:r>
            <a:r>
              <a:rPr lang="pt-BR" sz="2400" b="1" dirty="0" smtClean="0"/>
              <a:t>Preços (SRP);</a:t>
            </a:r>
            <a:endParaRPr lang="pt-BR" sz="2400" b="1" dirty="0"/>
          </a:p>
          <a:p>
            <a:pPr algn="just"/>
            <a:r>
              <a:rPr lang="pt-BR" sz="2400" b="1" dirty="0" smtClean="0"/>
              <a:t>Procedimento </a:t>
            </a:r>
            <a:r>
              <a:rPr lang="pt-BR" sz="2400" b="1" dirty="0"/>
              <a:t>de </a:t>
            </a:r>
            <a:r>
              <a:rPr lang="pt-BR" sz="2400" b="1" dirty="0" smtClean="0"/>
              <a:t>Manifestação </a:t>
            </a:r>
            <a:r>
              <a:rPr lang="pt-BR" sz="2400" b="1" dirty="0"/>
              <a:t>de </a:t>
            </a:r>
            <a:r>
              <a:rPr lang="pt-BR" sz="2400" b="1" dirty="0" smtClean="0"/>
              <a:t>Interesse (PMI).</a:t>
            </a:r>
            <a:endParaRPr lang="pt-BR" sz="2400" b="1" dirty="0"/>
          </a:p>
          <a:p>
            <a:pPr algn="just"/>
            <a:endParaRPr lang="pt-BR" b="1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189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Pontos de Destaque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3054" y="1123837"/>
            <a:ext cx="7315200" cy="5120640"/>
          </a:xfrm>
        </p:spPr>
        <p:txBody>
          <a:bodyPr>
            <a:normAutofit/>
          </a:bodyPr>
          <a:lstStyle/>
          <a:p>
            <a:pPr algn="just"/>
            <a:r>
              <a:rPr lang="pt-BR" b="1" dirty="0" smtClean="0"/>
              <a:t>SRP: </a:t>
            </a:r>
            <a:r>
              <a:rPr lang="pt-BR" b="1" dirty="0"/>
              <a:t>registro de preços de produtos quando não se sabe exatamente a quantidade que vai precisar contratar, garantindo o congelamento do valor ao longo de certo período de tempo. </a:t>
            </a:r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Obs</a:t>
            </a:r>
            <a:r>
              <a:rPr lang="pt-BR" b="1" dirty="0"/>
              <a:t>.: Utilizado não somente na modalidade pregão, mas também na concorrência e em contratações diretas; </a:t>
            </a:r>
            <a:r>
              <a:rPr lang="pt-BR" b="1" dirty="0" smtClean="0"/>
              <a:t>e</a:t>
            </a:r>
          </a:p>
          <a:p>
            <a:pPr marL="0" indent="0" algn="just">
              <a:buNone/>
            </a:pPr>
            <a:endParaRPr lang="pt-BR" b="1" dirty="0"/>
          </a:p>
          <a:p>
            <a:pPr algn="just"/>
            <a:r>
              <a:rPr lang="pt-BR" b="1" dirty="0" smtClean="0"/>
              <a:t>PMI: </a:t>
            </a:r>
            <a:r>
              <a:rPr lang="pt-BR" b="1" dirty="0"/>
              <a:t>ocorre quando uma licitação é interessante para vários órgãos públicos, de forma que eles manifestam o interesse em fazer a licitação em conjunto.</a:t>
            </a:r>
          </a:p>
          <a:p>
            <a:pPr algn="just"/>
            <a:endParaRPr lang="pt-BR" b="1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266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828800" y="2395471"/>
            <a:ext cx="8718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b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OBRIGADA</a:t>
            </a:r>
            <a:endParaRPr lang="pt-BR" sz="72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9485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37882" y="798490"/>
            <a:ext cx="1132052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REFERÊNCIA BIBLIOGRÁFICAS:</a:t>
            </a:r>
          </a:p>
          <a:p>
            <a:endParaRPr lang="pt-BR" sz="2400" dirty="0">
              <a:latin typeface="+mj-lt"/>
              <a:cs typeface="Arial" panose="020B0604020202020204" pitchFamily="34" charset="0"/>
            </a:endParaRPr>
          </a:p>
          <a:p>
            <a:endParaRPr lang="pt-BR" sz="2400" dirty="0" smtClean="0">
              <a:latin typeface="+mj-lt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latin typeface="+mj-lt"/>
                <a:cs typeface="Arial" panose="020B0604020202020204" pitchFamily="34" charset="0"/>
                <a:hlinkClick r:id="rId2"/>
              </a:rPr>
              <a:t>https://</a:t>
            </a:r>
            <a:r>
              <a:rPr lang="pt-BR" sz="2400" dirty="0" smtClean="0">
                <a:latin typeface="+mj-lt"/>
                <a:cs typeface="Arial" panose="020B0604020202020204" pitchFamily="34" charset="0"/>
                <a:hlinkClick r:id="rId2"/>
              </a:rPr>
              <a:t>www.tjsp.jus.br/Download/SecaoDireitoPublico/Pdf/Cadip/Esp-CADIP-Nova-Lei-Licitacoes.pdf?d=1618866046437</a:t>
            </a:r>
            <a:endParaRPr lang="pt-BR" sz="2400" dirty="0">
              <a:latin typeface="+mj-lt"/>
              <a:cs typeface="Arial" panose="020B0604020202020204" pitchFamily="34" charset="0"/>
            </a:endParaRPr>
          </a:p>
          <a:p>
            <a:endParaRPr lang="pt-BR" sz="2400" dirty="0" smtClean="0">
              <a:latin typeface="+mj-lt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latin typeface="+mj-lt"/>
                <a:cs typeface="Arial" panose="020B0604020202020204" pitchFamily="34" charset="0"/>
                <a:hlinkClick r:id="rId3"/>
              </a:rPr>
              <a:t>https://www.zenite.blog.br/nova-lei-de-licitacoes-no-14-133-2021-novo-livro</a:t>
            </a:r>
            <a:r>
              <a:rPr lang="pt-BR" sz="2400" dirty="0" smtClean="0">
                <a:latin typeface="+mj-lt"/>
                <a:cs typeface="Arial" panose="020B0604020202020204" pitchFamily="34" charset="0"/>
                <a:hlinkClick r:id="rId3"/>
              </a:rPr>
              <a:t>/</a:t>
            </a:r>
            <a:endParaRPr lang="pt-BR" sz="2400" dirty="0" smtClean="0">
              <a:latin typeface="+mj-lt"/>
              <a:cs typeface="Arial" panose="020B0604020202020204" pitchFamily="34" charset="0"/>
            </a:endParaRPr>
          </a:p>
          <a:p>
            <a:endParaRPr lang="pt-BR" sz="2400" dirty="0">
              <a:latin typeface="+mj-lt"/>
              <a:cs typeface="Arial" panose="020B0604020202020204" pitchFamily="34" charset="0"/>
            </a:endParaRPr>
          </a:p>
          <a:p>
            <a:endParaRPr lang="pt-BR" sz="2400" dirty="0" smtClean="0">
              <a:latin typeface="+mj-lt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latin typeface="+mj-lt"/>
                <a:cs typeface="Arial" panose="020B0604020202020204" pitchFamily="34" charset="0"/>
                <a:hlinkClick r:id="rId4"/>
              </a:rPr>
              <a:t>https://www.estrategiaconcursos.com.br/blog/nova-lei-de-licitacoes-2</a:t>
            </a:r>
            <a:r>
              <a:rPr lang="pt-BR" sz="2400" dirty="0" smtClean="0">
                <a:latin typeface="+mj-lt"/>
                <a:cs typeface="Arial" panose="020B0604020202020204" pitchFamily="34" charset="0"/>
                <a:hlinkClick r:id="rId4"/>
              </a:rPr>
              <a:t>/</a:t>
            </a:r>
            <a:endParaRPr lang="pt-BR" sz="2400" dirty="0" smtClean="0">
              <a:latin typeface="+mj-lt"/>
              <a:cs typeface="Arial" panose="020B0604020202020204" pitchFamily="34" charset="0"/>
            </a:endParaRPr>
          </a:p>
          <a:p>
            <a:endParaRPr lang="pt-BR" sz="2400" dirty="0">
              <a:latin typeface="+mj-lt"/>
              <a:cs typeface="Arial" panose="020B0604020202020204" pitchFamily="34" charset="0"/>
            </a:endParaRPr>
          </a:p>
          <a:p>
            <a:endParaRPr lang="pt-BR" sz="2400" dirty="0" smtClean="0">
              <a:solidFill>
                <a:schemeClr val="tx2">
                  <a:lumMod val="75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bg2"/>
              </a:solidFill>
              <a:latin typeface="+mj-lt"/>
              <a:cs typeface="Arial" panose="020B0604020202020204" pitchFamily="34" charset="0"/>
            </a:endParaRPr>
          </a:p>
          <a:p>
            <a:endParaRPr lang="pt-B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955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Princípios</a:t>
            </a:r>
            <a:br>
              <a:rPr lang="pt-BR" b="1" dirty="0" smtClean="0"/>
            </a:br>
            <a:r>
              <a:rPr lang="pt-BR" b="1" dirty="0" smtClean="0"/>
              <a:t>Norteadores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675309" y="1443657"/>
            <a:ext cx="3474720" cy="512064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pt-BR" sz="1600" b="1" dirty="0" smtClean="0"/>
              <a:t>legalidade, </a:t>
            </a:r>
          </a:p>
          <a:p>
            <a:pPr>
              <a:lnSpc>
                <a:spcPct val="120000"/>
              </a:lnSpc>
            </a:pPr>
            <a:r>
              <a:rPr lang="pt-BR" sz="1600" b="1" dirty="0"/>
              <a:t>i</a:t>
            </a:r>
            <a:r>
              <a:rPr lang="pt-BR" sz="1600" b="1" dirty="0" smtClean="0"/>
              <a:t>mpessoalidade;</a:t>
            </a:r>
          </a:p>
          <a:p>
            <a:pPr>
              <a:lnSpc>
                <a:spcPct val="120000"/>
              </a:lnSpc>
            </a:pPr>
            <a:r>
              <a:rPr lang="pt-BR" sz="1600" b="1" dirty="0" smtClean="0"/>
              <a:t>moralidade;</a:t>
            </a:r>
          </a:p>
          <a:p>
            <a:pPr>
              <a:lnSpc>
                <a:spcPct val="120000"/>
              </a:lnSpc>
            </a:pPr>
            <a:r>
              <a:rPr lang="pt-BR" sz="1600" b="1" dirty="0" smtClean="0"/>
              <a:t>publicidade;</a:t>
            </a:r>
          </a:p>
          <a:p>
            <a:pPr>
              <a:lnSpc>
                <a:spcPct val="120000"/>
              </a:lnSpc>
            </a:pPr>
            <a:r>
              <a:rPr lang="pt-BR" sz="1600" b="1" dirty="0" smtClean="0"/>
              <a:t>eficiência;</a:t>
            </a:r>
          </a:p>
          <a:p>
            <a:pPr>
              <a:lnSpc>
                <a:spcPct val="120000"/>
              </a:lnSpc>
            </a:pPr>
            <a:r>
              <a:rPr lang="pt-BR" sz="1600" b="1" dirty="0" smtClean="0"/>
              <a:t> interesse público; </a:t>
            </a:r>
            <a:endParaRPr lang="pt-BR" sz="1600" b="1" dirty="0"/>
          </a:p>
          <a:p>
            <a:pPr>
              <a:lnSpc>
                <a:spcPct val="120000"/>
              </a:lnSpc>
            </a:pPr>
            <a:r>
              <a:rPr lang="pt-BR" sz="1600" b="1" dirty="0" smtClean="0"/>
              <a:t>probidade administrativa;</a:t>
            </a:r>
          </a:p>
          <a:p>
            <a:pPr>
              <a:lnSpc>
                <a:spcPct val="120000"/>
              </a:lnSpc>
            </a:pPr>
            <a:r>
              <a:rPr lang="pt-BR" sz="1600" b="1" dirty="0" smtClean="0"/>
              <a:t>igualdade;</a:t>
            </a:r>
          </a:p>
          <a:p>
            <a:pPr>
              <a:lnSpc>
                <a:spcPct val="120000"/>
              </a:lnSpc>
            </a:pPr>
            <a:r>
              <a:rPr lang="pt-BR" sz="1600" b="1" dirty="0"/>
              <a:t> </a:t>
            </a:r>
            <a:r>
              <a:rPr lang="pt-BR" sz="1600" b="1" dirty="0" smtClean="0"/>
              <a:t>planejamento;</a:t>
            </a:r>
            <a:endParaRPr lang="pt-BR" sz="1600" b="1" dirty="0"/>
          </a:p>
          <a:p>
            <a:pPr>
              <a:lnSpc>
                <a:spcPct val="120000"/>
              </a:lnSpc>
            </a:pPr>
            <a:r>
              <a:rPr lang="pt-BR" sz="1600" b="1" dirty="0" smtClean="0"/>
              <a:t>transparência; </a:t>
            </a:r>
          </a:p>
          <a:p>
            <a:pPr>
              <a:lnSpc>
                <a:spcPct val="120000"/>
              </a:lnSpc>
            </a:pPr>
            <a:r>
              <a:rPr lang="pt-BR" sz="1600" b="1" dirty="0"/>
              <a:t> eficácia</a:t>
            </a:r>
            <a:r>
              <a:rPr lang="pt-BR" sz="1600" b="1" dirty="0" smtClean="0"/>
              <a:t>;</a:t>
            </a:r>
          </a:p>
          <a:p>
            <a:pPr>
              <a:lnSpc>
                <a:spcPct val="120000"/>
              </a:lnSpc>
            </a:pPr>
            <a:r>
              <a:rPr lang="pt-BR" sz="1600" b="1" dirty="0"/>
              <a:t>segregação de funções;</a:t>
            </a:r>
          </a:p>
          <a:p>
            <a:pPr algn="just">
              <a:lnSpc>
                <a:spcPct val="120000"/>
              </a:lnSpc>
            </a:pPr>
            <a:endParaRPr lang="pt-BR" sz="1600" b="1" dirty="0"/>
          </a:p>
          <a:p>
            <a:pPr algn="just">
              <a:lnSpc>
                <a:spcPct val="120000"/>
              </a:lnSpc>
            </a:pPr>
            <a:endParaRPr lang="pt-BR" sz="1600" b="1" dirty="0"/>
          </a:p>
          <a:p>
            <a:pPr algn="just">
              <a:lnSpc>
                <a:spcPct val="150000"/>
              </a:lnSpc>
            </a:pPr>
            <a:endParaRPr lang="pt-BR" sz="1600" b="1" dirty="0" smtClean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7444632" y="1123837"/>
            <a:ext cx="3474720" cy="512064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pt-BR" sz="1600" b="1" dirty="0" smtClean="0"/>
              <a:t>motivação;</a:t>
            </a:r>
          </a:p>
          <a:p>
            <a:pPr>
              <a:lnSpc>
                <a:spcPct val="120000"/>
              </a:lnSpc>
            </a:pPr>
            <a:r>
              <a:rPr lang="pt-BR" sz="1600" b="1" dirty="0" smtClean="0"/>
              <a:t>vinculação </a:t>
            </a:r>
            <a:r>
              <a:rPr lang="pt-BR" sz="1600" b="1" dirty="0"/>
              <a:t>ao </a:t>
            </a:r>
            <a:r>
              <a:rPr lang="pt-BR" sz="1600" b="1" dirty="0" smtClean="0"/>
              <a:t>edital</a:t>
            </a:r>
            <a:r>
              <a:rPr lang="pt-BR" sz="1600" b="1" dirty="0"/>
              <a:t>;</a:t>
            </a:r>
          </a:p>
          <a:p>
            <a:pPr>
              <a:lnSpc>
                <a:spcPct val="120000"/>
              </a:lnSpc>
            </a:pPr>
            <a:r>
              <a:rPr lang="pt-BR" sz="1600" b="1" dirty="0" smtClean="0"/>
              <a:t>julgamento objetivo</a:t>
            </a:r>
            <a:r>
              <a:rPr lang="pt-BR" sz="1600" b="1" dirty="0"/>
              <a:t>;</a:t>
            </a:r>
            <a:endParaRPr lang="pt-BR" sz="1600" b="1" dirty="0" smtClean="0"/>
          </a:p>
          <a:p>
            <a:pPr>
              <a:lnSpc>
                <a:spcPct val="120000"/>
              </a:lnSpc>
            </a:pPr>
            <a:r>
              <a:rPr lang="pt-BR" sz="1600" b="1" dirty="0" smtClean="0"/>
              <a:t>segurança jurídica; </a:t>
            </a:r>
          </a:p>
          <a:p>
            <a:pPr>
              <a:lnSpc>
                <a:spcPct val="120000"/>
              </a:lnSpc>
            </a:pPr>
            <a:r>
              <a:rPr lang="pt-BR" sz="1600" b="1" dirty="0" smtClean="0"/>
              <a:t>razoabilidade;</a:t>
            </a:r>
          </a:p>
          <a:p>
            <a:pPr>
              <a:lnSpc>
                <a:spcPct val="120000"/>
              </a:lnSpc>
            </a:pPr>
            <a:r>
              <a:rPr lang="pt-BR" sz="1600" b="1" dirty="0" smtClean="0"/>
              <a:t>competitividade;</a:t>
            </a:r>
          </a:p>
          <a:p>
            <a:pPr>
              <a:lnSpc>
                <a:spcPct val="120000"/>
              </a:lnSpc>
            </a:pPr>
            <a:r>
              <a:rPr lang="pt-BR" sz="1600" b="1" dirty="0" smtClean="0"/>
              <a:t>proporcionalidade</a:t>
            </a:r>
            <a:r>
              <a:rPr lang="pt-BR" sz="1600" b="1" dirty="0"/>
              <a:t>, </a:t>
            </a:r>
            <a:endParaRPr lang="pt-BR" sz="1600" b="1" dirty="0" smtClean="0"/>
          </a:p>
          <a:p>
            <a:pPr>
              <a:lnSpc>
                <a:spcPct val="120000"/>
              </a:lnSpc>
            </a:pPr>
            <a:r>
              <a:rPr lang="pt-BR" sz="1600" b="1" dirty="0"/>
              <a:t>c</a:t>
            </a:r>
            <a:r>
              <a:rPr lang="pt-BR" sz="1600" b="1" dirty="0" smtClean="0"/>
              <a:t>eleridade;</a:t>
            </a:r>
          </a:p>
          <a:p>
            <a:pPr>
              <a:lnSpc>
                <a:spcPct val="120000"/>
              </a:lnSpc>
            </a:pPr>
            <a:r>
              <a:rPr lang="pt-BR" sz="1600" b="1" dirty="0" smtClean="0"/>
              <a:t>economicidade</a:t>
            </a:r>
          </a:p>
          <a:p>
            <a:pPr>
              <a:lnSpc>
                <a:spcPct val="120000"/>
              </a:lnSpc>
            </a:pPr>
            <a:r>
              <a:rPr lang="pt-BR" sz="1600" b="1" dirty="0" smtClean="0"/>
              <a:t>desenvolvimento nacional sustentável; e</a:t>
            </a:r>
          </a:p>
          <a:p>
            <a:pPr>
              <a:lnSpc>
                <a:spcPct val="120000"/>
              </a:lnSpc>
            </a:pPr>
            <a:r>
              <a:rPr lang="pt-BR" sz="1600" b="1" dirty="0" smtClean="0"/>
              <a:t>disposições </a:t>
            </a:r>
            <a:r>
              <a:rPr lang="pt-BR" sz="1600" b="1" dirty="0"/>
              <a:t>do Decreto-Lei nº </a:t>
            </a:r>
            <a:r>
              <a:rPr lang="pt-BR" sz="1600" b="1" dirty="0" smtClean="0"/>
              <a:t>4.657/1942 </a:t>
            </a:r>
            <a:r>
              <a:rPr lang="pt-BR" sz="1600" b="1" dirty="0"/>
              <a:t>(Lei de Introdução às Normas do Direito Brasileiro).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15734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Objetivos da Licitação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/>
              <a:t>Garantir a observância do princípio constitucional da isonomia;</a:t>
            </a:r>
          </a:p>
          <a:p>
            <a:pPr algn="just">
              <a:lnSpc>
                <a:spcPct val="150000"/>
              </a:lnSpc>
            </a:pPr>
            <a:r>
              <a:rPr lang="pt-BR" b="1" dirty="0" smtClean="0"/>
              <a:t>Seleção da proposta mais vantajosa para a administração; </a:t>
            </a:r>
          </a:p>
          <a:p>
            <a:pPr algn="just">
              <a:lnSpc>
                <a:spcPct val="150000"/>
              </a:lnSpc>
            </a:pPr>
            <a:r>
              <a:rPr lang="pt-BR" b="1" dirty="0" smtClean="0"/>
              <a:t>Promoção do desenvolvimento nacional sustentável; </a:t>
            </a:r>
          </a:p>
          <a:p>
            <a:pPr algn="just">
              <a:lnSpc>
                <a:spcPct val="150000"/>
              </a:lnSpc>
            </a:pPr>
            <a:r>
              <a:rPr lang="pt-BR" b="1" dirty="0" smtClean="0"/>
              <a:t>Justa competição; e    </a:t>
            </a:r>
          </a:p>
          <a:p>
            <a:pPr algn="just">
              <a:lnSpc>
                <a:spcPct val="150000"/>
              </a:lnSpc>
            </a:pPr>
            <a:r>
              <a:rPr lang="pt-BR" b="1" dirty="0" smtClean="0"/>
              <a:t>Evitar contratações com </a:t>
            </a:r>
            <a:r>
              <a:rPr lang="pt-BR" b="1" dirty="0" err="1" smtClean="0"/>
              <a:t>sobrepreço</a:t>
            </a:r>
            <a:r>
              <a:rPr lang="pt-BR" b="1" dirty="0" smtClean="0"/>
              <a:t>, com preços manifestamente inexequíveis e superfaturamento. </a:t>
            </a:r>
          </a:p>
          <a:p>
            <a:pPr algn="just">
              <a:lnSpc>
                <a:spcPct val="150000"/>
              </a:lnSpc>
            </a:pPr>
            <a:endParaRPr lang="pt-BR" sz="1800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1800" b="1" dirty="0"/>
              <a:t>Obs.: Os objetivos da </a:t>
            </a:r>
            <a:r>
              <a:rPr lang="pt-BR" sz="1800" b="1" dirty="0" smtClean="0"/>
              <a:t>licitação </a:t>
            </a:r>
            <a:r>
              <a:rPr lang="pt-BR" sz="1800" b="1" dirty="0" smtClean="0"/>
              <a:t>são </a:t>
            </a:r>
            <a:r>
              <a:rPr lang="pt-BR" sz="1800" b="1" dirty="0" smtClean="0"/>
              <a:t>chamados de finalidades </a:t>
            </a:r>
            <a:r>
              <a:rPr lang="pt-BR" sz="1800" b="1" dirty="0" smtClean="0"/>
              <a:t>na Lei 8.666/93</a:t>
            </a:r>
            <a:r>
              <a:rPr lang="pt-BR" sz="1800" b="1" dirty="0" smtClean="0"/>
              <a:t>. </a:t>
            </a:r>
            <a:endParaRPr lang="pt-BR" sz="1800" b="1" dirty="0"/>
          </a:p>
        </p:txBody>
      </p:sp>
    </p:spTree>
    <p:extLst>
      <p:ext uri="{BB962C8B-B14F-4D97-AF65-F5344CB8AC3E}">
        <p14:creationId xmlns:p14="http://schemas.microsoft.com/office/powerpoint/2010/main" val="14937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Jurisprudência TCU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82902" y="1018654"/>
            <a:ext cx="7315200" cy="512064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b="1" dirty="0"/>
              <a:t>REPRESENTAÇÃO. PREGÃO ELETRÔNICO. FORNECIMENTO DE SISTEMA DE GESTÃO DE APRENDIZAGEM. SUPOSTAS IRREGULARIDADES NO EDITAL E NA CONDUÇÃO DO CERTAME. CONHECIMENTO. PROCEDÊNCIA PARCIAL. REVOGAÇÃO DA CAUTELAR CONCEDIDA. DETERMINAÇÃO PARA A ANULAÇÃO DO PREGÃO. </a:t>
            </a:r>
            <a:r>
              <a:rPr lang="pt-BR" b="1" dirty="0" smtClean="0"/>
              <a:t>CIÊNCIA</a:t>
            </a:r>
            <a:r>
              <a:rPr lang="pt-BR" b="1" dirty="0"/>
              <a:t>. (ACÓRDÃO 1364/2021 - PLENÁRIO</a:t>
            </a:r>
            <a:r>
              <a:rPr lang="pt-BR" b="1" dirty="0" smtClean="0"/>
              <a:t>). 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“[...] De fato</a:t>
            </a:r>
            <a:r>
              <a:rPr lang="pt-BR" dirty="0"/>
              <a:t>, o Regulamento de Licitações e Contratos do Sistema Sebrae não contém disposição semelhante à regra contida no art. 23, § 1º, da Lei 8.666/1993, segundo a qual "as obras, serviços e compras efetuadas pela Administração serão divididas em tantas parcelas quantas se comprovarem técnica e economicamente viáveis, procedendo-se à licitação com vistas ao melhor aproveitamento dos recursos disponíveis no mercado e à ampliação da competitividade sem perda da economia de escala". </a:t>
            </a:r>
            <a:r>
              <a:rPr lang="pt-BR" i="1" dirty="0"/>
              <a:t>A nova lei de licitações (Lei 14.133/2021) manteve a mesma diretriz ao prescrever, em seu art. 47, que as licitações de serviços atenderão ao princípio do parcelamento, quando for tecnicamente viável e economicamente vantajoso, tendo em vista o dever de buscar a ampliação da competição e de evitar a concentração de mercado</a:t>
            </a:r>
            <a:r>
              <a:rPr lang="pt-BR" i="1" dirty="0" smtClean="0"/>
              <a:t>. [...]”. </a:t>
            </a:r>
            <a:endParaRPr lang="pt-BR" b="1" dirty="0"/>
          </a:p>
          <a:p>
            <a:pPr algn="just">
              <a:lnSpc>
                <a:spcPct val="150000"/>
              </a:lnSpc>
            </a:pP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67089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Modalidades de Licitação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400" b="1" dirty="0" smtClean="0"/>
              <a:t>pregão; </a:t>
            </a:r>
          </a:p>
          <a:p>
            <a:pPr algn="just"/>
            <a:r>
              <a:rPr lang="pt-BR" sz="2400" b="1" dirty="0" smtClean="0"/>
              <a:t>concorrência; </a:t>
            </a:r>
          </a:p>
          <a:p>
            <a:pPr algn="just"/>
            <a:r>
              <a:rPr lang="pt-BR" sz="2400" b="1" dirty="0" smtClean="0"/>
              <a:t>concurso; </a:t>
            </a:r>
          </a:p>
          <a:p>
            <a:pPr algn="just"/>
            <a:r>
              <a:rPr lang="pt-BR" sz="2400" b="1" dirty="0" smtClean="0"/>
              <a:t>leilão; </a:t>
            </a:r>
          </a:p>
          <a:p>
            <a:pPr algn="just"/>
            <a:r>
              <a:rPr lang="pt-BR" sz="2400" b="1" dirty="0" smtClean="0"/>
              <a:t>diálogo competitivo.</a:t>
            </a:r>
          </a:p>
          <a:p>
            <a:pPr marL="0" indent="0" algn="just">
              <a:buNone/>
            </a:pPr>
            <a:endParaRPr lang="pt-BR" sz="1800" b="1" dirty="0"/>
          </a:p>
          <a:p>
            <a:pPr marL="0" indent="0" algn="just">
              <a:buNone/>
            </a:pPr>
            <a:r>
              <a:rPr lang="pt-BR" sz="1800" b="1" dirty="0" smtClean="0"/>
              <a:t>Obs.: A tomada de preços e o convite –  modalidades que existiam na Lei nº 8.666/1993 – não constam na nova lei.</a:t>
            </a:r>
            <a:endParaRPr lang="pt-BR" sz="1800" b="1" dirty="0"/>
          </a:p>
        </p:txBody>
      </p:sp>
    </p:spTree>
    <p:extLst>
      <p:ext uri="{BB962C8B-B14F-4D97-AF65-F5344CB8AC3E}">
        <p14:creationId xmlns:p14="http://schemas.microsoft.com/office/powerpoint/2010/main" val="99688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Pontos de Destaque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400" b="1" dirty="0" smtClean="0"/>
              <a:t>Obrigatoriedade de realização das licitações por meio eletrônico;</a:t>
            </a:r>
          </a:p>
          <a:p>
            <a:pPr algn="just"/>
            <a:r>
              <a:rPr lang="pt-BR" sz="2400" b="1" dirty="0" smtClean="0"/>
              <a:t>Licitação </a:t>
            </a:r>
            <a:r>
              <a:rPr lang="pt-BR" sz="2400" b="1" dirty="0"/>
              <a:t>eletrônica é a </a:t>
            </a:r>
            <a:r>
              <a:rPr lang="pt-BR" sz="2400" b="1" dirty="0" smtClean="0"/>
              <a:t>regra; e</a:t>
            </a:r>
          </a:p>
          <a:p>
            <a:pPr algn="just"/>
            <a:r>
              <a:rPr lang="pt-BR" sz="2400" b="1" dirty="0" smtClean="0"/>
              <a:t>Licitação presencial se </a:t>
            </a:r>
            <a:r>
              <a:rPr lang="pt-BR" sz="2400" b="1" dirty="0"/>
              <a:t>torna uma </a:t>
            </a:r>
            <a:r>
              <a:rPr lang="pt-BR" sz="2400" b="1" dirty="0" smtClean="0"/>
              <a:t>exceção, </a:t>
            </a:r>
            <a:r>
              <a:rPr lang="pt-BR" sz="2400" b="1" dirty="0"/>
              <a:t>que depende </a:t>
            </a:r>
            <a:r>
              <a:rPr lang="pt-BR" sz="2400" b="1" dirty="0" smtClean="0"/>
              <a:t>de justificativa.</a:t>
            </a:r>
            <a:endParaRPr lang="pt-BR" sz="2400" b="1" dirty="0" smtClean="0"/>
          </a:p>
          <a:p>
            <a:pPr marL="0" indent="0" algn="just">
              <a:buNone/>
            </a:pPr>
            <a:endParaRPr lang="pt-BR" sz="1800" b="1" dirty="0"/>
          </a:p>
          <a:p>
            <a:pPr marL="0" indent="0" algn="just">
              <a:buNone/>
            </a:pPr>
            <a:endParaRPr lang="pt-BR" sz="1800" b="1" dirty="0"/>
          </a:p>
        </p:txBody>
      </p:sp>
    </p:spTree>
    <p:extLst>
      <p:ext uri="{BB962C8B-B14F-4D97-AF65-F5344CB8AC3E}">
        <p14:creationId xmlns:p14="http://schemas.microsoft.com/office/powerpoint/2010/main" val="277829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Pregão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Obrigatório no caso de bens e serviços comuns, que são aqueles cujos padrões de desempenho e qualidade podem ser objetivamente definidos por meio de especificações usuais no mercado. 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Critério de julgamento: menor preço e maior desconto. 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Também utilizado no sistema de registro de preços, que ganhou um capítulo inteiro na Nova Lei para sua regulamentação.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86279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Concorrência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Utilizada para a contratação de bens e serviços especiais (bens e serviços que não são comuns), obras e serviços comuns de engenharia e obras e serviços especiais de engenharia. 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Critérios de julgamento: todos se aplicam à concorrência, exceto maior lance, que é próprio do leilão.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15714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o">
  <a:themeElements>
    <a:clrScheme name="Quadr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Quadr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adr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TM03457475[[fn=Quadro]]</Template>
  <TotalTime>380</TotalTime>
  <Words>1656</Words>
  <Application>Microsoft Office PowerPoint</Application>
  <PresentationFormat>Widescreen</PresentationFormat>
  <Paragraphs>162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9" baseType="lpstr">
      <vt:lpstr>Arial</vt:lpstr>
      <vt:lpstr>Corbel</vt:lpstr>
      <vt:lpstr>Wingdings 2</vt:lpstr>
      <vt:lpstr>Quadro</vt:lpstr>
      <vt:lpstr>      Nova Lei de Licitações e Contratos Administrativos</vt:lpstr>
      <vt:lpstr>Abrangência </vt:lpstr>
      <vt:lpstr>Princípios Norteadores</vt:lpstr>
      <vt:lpstr>Objetivos da Licitação </vt:lpstr>
      <vt:lpstr>Jurisprudência TCU</vt:lpstr>
      <vt:lpstr>Modalidades de Licitação </vt:lpstr>
      <vt:lpstr>Pontos de Destaque</vt:lpstr>
      <vt:lpstr>Pregão </vt:lpstr>
      <vt:lpstr>Concorrência </vt:lpstr>
      <vt:lpstr>Concurso</vt:lpstr>
      <vt:lpstr>Leilão </vt:lpstr>
      <vt:lpstr>Diálogo Competitivo</vt:lpstr>
      <vt:lpstr>Resumo </vt:lpstr>
      <vt:lpstr>Critérios de Julgamento </vt:lpstr>
      <vt:lpstr>Contrato de Eficiência </vt:lpstr>
      <vt:lpstr>Fases da Licitação </vt:lpstr>
      <vt:lpstr>Pontos de Destaque</vt:lpstr>
      <vt:lpstr>Jurisprudência TCU</vt:lpstr>
      <vt:lpstr>Prazos de Divulgação   Aquisição de Bens</vt:lpstr>
      <vt:lpstr>Prazo de Divulgação   Realização de Serviços e Obras</vt:lpstr>
      <vt:lpstr>Regimes de Execução </vt:lpstr>
      <vt:lpstr>Instrumentos Auxiliares </vt:lpstr>
      <vt:lpstr>Pontos de Destaque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 4253</dc:title>
  <dc:creator>Fernanda Sposito Roxo Picanco</dc:creator>
  <cp:lastModifiedBy>Fernanda Sposito Roxo Picanco</cp:lastModifiedBy>
  <cp:revision>251</cp:revision>
  <dcterms:created xsi:type="dcterms:W3CDTF">2021-03-15T18:18:21Z</dcterms:created>
  <dcterms:modified xsi:type="dcterms:W3CDTF">2021-06-28T16:26:40Z</dcterms:modified>
</cp:coreProperties>
</file>