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975" r:id="rId1"/>
  </p:sldMasterIdLst>
  <p:notesMasterIdLst>
    <p:notesMasterId r:id="rId36"/>
  </p:notesMasterIdLst>
  <p:handoutMasterIdLst>
    <p:handoutMasterId r:id="rId37"/>
  </p:handoutMasterIdLst>
  <p:sldIdLst>
    <p:sldId id="528" r:id="rId2"/>
    <p:sldId id="555" r:id="rId3"/>
    <p:sldId id="556" r:id="rId4"/>
    <p:sldId id="557" r:id="rId5"/>
    <p:sldId id="558" r:id="rId6"/>
    <p:sldId id="559" r:id="rId7"/>
    <p:sldId id="560" r:id="rId8"/>
    <p:sldId id="578" r:id="rId9"/>
    <p:sldId id="579" r:id="rId10"/>
    <p:sldId id="564" r:id="rId11"/>
    <p:sldId id="571" r:id="rId12"/>
    <p:sldId id="572" r:id="rId13"/>
    <p:sldId id="573" r:id="rId14"/>
    <p:sldId id="574" r:id="rId15"/>
    <p:sldId id="575" r:id="rId16"/>
    <p:sldId id="576" r:id="rId17"/>
    <p:sldId id="577" r:id="rId18"/>
    <p:sldId id="565" r:id="rId19"/>
    <p:sldId id="580" r:id="rId20"/>
    <p:sldId id="581" r:id="rId21"/>
    <p:sldId id="582" r:id="rId22"/>
    <p:sldId id="583" r:id="rId23"/>
    <p:sldId id="600" r:id="rId24"/>
    <p:sldId id="588" r:id="rId25"/>
    <p:sldId id="586" r:id="rId26"/>
    <p:sldId id="592" r:id="rId27"/>
    <p:sldId id="593" r:id="rId28"/>
    <p:sldId id="594" r:id="rId29"/>
    <p:sldId id="595" r:id="rId30"/>
    <p:sldId id="596" r:id="rId31"/>
    <p:sldId id="598" r:id="rId32"/>
    <p:sldId id="597" r:id="rId33"/>
    <p:sldId id="599" r:id="rId34"/>
    <p:sldId id="570" r:id="rId3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205">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rise" initials="A" lastIdx="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0000"/>
    <a:srgbClr val="012439"/>
    <a:srgbClr val="012841"/>
    <a:srgbClr val="CC6600"/>
    <a:srgbClr val="FF9933"/>
    <a:srgbClr val="FFCC66"/>
    <a:srgbClr val="CCFF99"/>
    <a:srgbClr val="6A263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449" autoAdjust="0"/>
    <p:restoredTop sz="94000" autoAdjust="0"/>
  </p:normalViewPr>
  <p:slideViewPr>
    <p:cSldViewPr showGuides="1">
      <p:cViewPr>
        <p:scale>
          <a:sx n="117" d="100"/>
          <a:sy n="117" d="100"/>
        </p:scale>
        <p:origin x="-1500" y="-96"/>
      </p:cViewPr>
      <p:guideLst>
        <p:guide orient="horz" pos="2205"/>
        <p:guide pos="2880"/>
      </p:guideLst>
    </p:cSldViewPr>
  </p:slideViewPr>
  <p:outlineViewPr>
    <p:cViewPr>
      <p:scale>
        <a:sx n="33" d="100"/>
        <a:sy n="33" d="100"/>
      </p:scale>
      <p:origin x="0" y="-4062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343F53E9-2107-46D6-80A6-DA602151063F}" type="datetimeFigureOut">
              <a:rPr lang="pt-BR" smtClean="0"/>
              <a:pPr/>
              <a:t>30/08/2019</a:t>
            </a:fld>
            <a:endParaRPr lang="pt-BR"/>
          </a:p>
        </p:txBody>
      </p:sp>
      <p:sp>
        <p:nvSpPr>
          <p:cNvPr id="4" name="Espaço Reservado para Rodapé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16FBC70B-F422-4D54-9416-2675E1D18C4E}" type="slidenum">
              <a:rPr lang="pt-BR" smtClean="0"/>
              <a:pPr/>
              <a:t>‹nº›</a:t>
            </a:fld>
            <a:endParaRPr lang="pt-BR"/>
          </a:p>
        </p:txBody>
      </p:sp>
    </p:spTree>
    <p:extLst>
      <p:ext uri="{BB962C8B-B14F-4D97-AF65-F5344CB8AC3E}">
        <p14:creationId xmlns:p14="http://schemas.microsoft.com/office/powerpoint/2010/main" val="67914831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2412F05-9B4B-448A-BCBA-9184DBDE9CAC}" type="datetimeFigureOut">
              <a:rPr lang="pt-BR" smtClean="0"/>
              <a:pPr/>
              <a:t>30/08/2019</a:t>
            </a:fld>
            <a:endParaRPr lang="pt-BR"/>
          </a:p>
        </p:txBody>
      </p:sp>
      <p:sp>
        <p:nvSpPr>
          <p:cNvPr id="4" name="Espaço Reservado para Imagem de Slide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A70FB2DB-7BF8-4BF6-921A-4E533078248D}" type="slidenum">
              <a:rPr lang="pt-BR" smtClean="0"/>
              <a:pPr/>
              <a:t>‹nº›</a:t>
            </a:fld>
            <a:endParaRPr lang="pt-BR"/>
          </a:p>
        </p:txBody>
      </p:sp>
    </p:spTree>
    <p:extLst>
      <p:ext uri="{BB962C8B-B14F-4D97-AF65-F5344CB8AC3E}">
        <p14:creationId xmlns:p14="http://schemas.microsoft.com/office/powerpoint/2010/main" val="152746566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BR"/>
              <a:t>Clique para editar o título mestre</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p>
        </p:txBody>
      </p:sp>
      <p:sp>
        <p:nvSpPr>
          <p:cNvPr id="4" name="Espaço Reservado para Data 3"/>
          <p:cNvSpPr>
            <a:spLocks noGrp="1"/>
          </p:cNvSpPr>
          <p:nvPr>
            <p:ph type="dt" sz="half" idx="10"/>
          </p:nvPr>
        </p:nvSpPr>
        <p:spPr/>
        <p:txBody>
          <a:bodyPr/>
          <a:lstStyle/>
          <a:p>
            <a:fld id="{6C987046-C650-4FE7-BF5F-87CFDBE03791}" type="datetime1">
              <a:rPr lang="pt-BR" smtClean="0"/>
              <a:pPr/>
              <a:t>30/08/2019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3194538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Texto Vertical 2"/>
          <p:cNvSpPr>
            <a:spLocks noGrp="1"/>
          </p:cNvSpPr>
          <p:nvPr>
            <p:ph type="body" orient="vert" idx="1"/>
          </p:nvPr>
        </p:nvSpPr>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EF8B51BF-6AA2-49A9-8C09-E2E0C1E888B3}" type="datetime1">
              <a:rPr lang="pt-BR" smtClean="0"/>
              <a:pPr/>
              <a:t>30/08/2019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2120028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BR"/>
              <a:t>Clique para editar o título mestre</a:t>
            </a:r>
          </a:p>
        </p:txBody>
      </p:sp>
      <p:sp>
        <p:nvSpPr>
          <p:cNvPr id="3" name="Espaço Reservado para Texto Vertical 2"/>
          <p:cNvSpPr>
            <a:spLocks noGrp="1"/>
          </p:cNvSpPr>
          <p:nvPr>
            <p:ph type="body" orient="vert" idx="1"/>
          </p:nvPr>
        </p:nvSpPr>
        <p:spPr>
          <a:xfrm>
            <a:off x="457200" y="274638"/>
            <a:ext cx="6019800" cy="5851525"/>
          </a:xfrm>
        </p:spPr>
        <p:txBody>
          <a:bodyPr vert="eaVert"/>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64F111F5-ED08-4E2E-A33A-D5A506642CE5}" type="datetime1">
              <a:rPr lang="pt-BR" smtClean="0"/>
              <a:pPr/>
              <a:t>30/08/2019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3465794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7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2372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idx="1"/>
          </p:nvPr>
        </p:nvSpPr>
        <p:spPr/>
        <p:txBody>
          <a:body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10"/>
          </p:nvPr>
        </p:nvSpPr>
        <p:spPr/>
        <p:txBody>
          <a:bodyPr/>
          <a:lstStyle/>
          <a:p>
            <a:fld id="{9044BE6D-A1DF-4AEC-9D2F-C89ABD23A2CB}" type="datetime1">
              <a:rPr lang="pt-BR" smtClean="0"/>
              <a:pPr/>
              <a:t>30/08/2019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1353847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BR"/>
              <a:t>Clique para editar o título mestre</a:t>
            </a:r>
          </a:p>
        </p:txBody>
      </p:sp>
      <p:sp>
        <p:nvSpPr>
          <p:cNvPr id="3" name="Espaço Reservado para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Editar estilos de texto Mestre</a:t>
            </a:r>
          </a:p>
        </p:txBody>
      </p:sp>
      <p:sp>
        <p:nvSpPr>
          <p:cNvPr id="4" name="Espaço Reservado para Data 3"/>
          <p:cNvSpPr>
            <a:spLocks noGrp="1"/>
          </p:cNvSpPr>
          <p:nvPr>
            <p:ph type="dt" sz="half" idx="10"/>
          </p:nvPr>
        </p:nvSpPr>
        <p:spPr/>
        <p:txBody>
          <a:bodyPr/>
          <a:lstStyle/>
          <a:p>
            <a:fld id="{D697D93D-2E8C-44A5-B15F-5F4E95030277}" type="datetime1">
              <a:rPr lang="pt-BR" smtClean="0"/>
              <a:pPr/>
              <a:t>30/08/2019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13875151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p:cNvSpPr>
            <a:spLocks noGrp="1"/>
          </p:cNvSpPr>
          <p:nvPr>
            <p:ph type="dt" sz="half" idx="10"/>
          </p:nvPr>
        </p:nvSpPr>
        <p:spPr/>
        <p:txBody>
          <a:bodyPr/>
          <a:lstStyle/>
          <a:p>
            <a:fld id="{13613B55-C4AE-4C24-AB35-842E3EFAF618}" type="datetime1">
              <a:rPr lang="pt-BR" smtClean="0"/>
              <a:pPr/>
              <a:t>30/08/2019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24787762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a:t>Clique para editar o título mestre</a:t>
            </a:r>
          </a:p>
        </p:txBody>
      </p:sp>
      <p:sp>
        <p:nvSpPr>
          <p:cNvPr id="3" name="Espaço Reservado para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4" name="Espaço Reservado para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Editar estilos de texto Mestre</a:t>
            </a:r>
          </a:p>
        </p:txBody>
      </p:sp>
      <p:sp>
        <p:nvSpPr>
          <p:cNvPr id="6" name="Espaço Reservado para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p:cNvSpPr>
            <a:spLocks noGrp="1"/>
          </p:cNvSpPr>
          <p:nvPr>
            <p:ph type="dt" sz="half" idx="10"/>
          </p:nvPr>
        </p:nvSpPr>
        <p:spPr/>
        <p:txBody>
          <a:bodyPr/>
          <a:lstStyle/>
          <a:p>
            <a:fld id="{0BE10669-D4BA-484E-90D0-6C5622AB8BBD}" type="datetime1">
              <a:rPr lang="pt-BR" smtClean="0"/>
              <a:pPr/>
              <a:t>30/08/2019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3774880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a:t>Clique para editar o título mestre</a:t>
            </a:r>
          </a:p>
        </p:txBody>
      </p:sp>
      <p:sp>
        <p:nvSpPr>
          <p:cNvPr id="3" name="Espaço Reservado para Data 2"/>
          <p:cNvSpPr>
            <a:spLocks noGrp="1"/>
          </p:cNvSpPr>
          <p:nvPr>
            <p:ph type="dt" sz="half" idx="10"/>
          </p:nvPr>
        </p:nvSpPr>
        <p:spPr/>
        <p:txBody>
          <a:bodyPr/>
          <a:lstStyle/>
          <a:p>
            <a:fld id="{619FFEE5-BF4F-4F67-A65C-B38604FD51C1}" type="datetime1">
              <a:rPr lang="pt-BR" smtClean="0"/>
              <a:pPr/>
              <a:t>30/08/2019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248020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8BA22594-EAC8-49D2-A554-2BC67947C845}" type="datetime1">
              <a:rPr lang="pt-BR" smtClean="0"/>
              <a:pPr/>
              <a:t>30/08/2019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286787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BR"/>
              <a:t>Clique para editar o título mestre</a:t>
            </a:r>
          </a:p>
        </p:txBody>
      </p:sp>
      <p:sp>
        <p:nvSpPr>
          <p:cNvPr id="3" name="Espaço Reservado para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Editar estilos de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7358AE77-4FD3-4DF2-BCC1-75EF5C2385D5}" type="datetime1">
              <a:rPr lang="pt-BR" smtClean="0"/>
              <a:pPr/>
              <a:t>30/08/2019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18330910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BR"/>
              <a:t>Clique para editar o título mestre</a:t>
            </a:r>
          </a:p>
        </p:txBody>
      </p:sp>
      <p:sp>
        <p:nvSpPr>
          <p:cNvPr id="3" name="Espaço Reservado par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pt-BR"/>
              <a:t>Clique no ícone para adicionar uma imagem</a:t>
            </a:r>
          </a:p>
        </p:txBody>
      </p:sp>
      <p:sp>
        <p:nvSpPr>
          <p:cNvPr id="4" name="Espaço Reservado para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Editar estilos de texto Mestre</a:t>
            </a:r>
          </a:p>
        </p:txBody>
      </p:sp>
      <p:sp>
        <p:nvSpPr>
          <p:cNvPr id="5" name="Espaço Reservado para Data 4"/>
          <p:cNvSpPr>
            <a:spLocks noGrp="1"/>
          </p:cNvSpPr>
          <p:nvPr>
            <p:ph type="dt" sz="half" idx="10"/>
          </p:nvPr>
        </p:nvSpPr>
        <p:spPr/>
        <p:txBody>
          <a:bodyPr/>
          <a:lstStyle/>
          <a:p>
            <a:fld id="{85FF961C-1D75-4D36-82A8-D85E9CC37C71}" type="datetime1">
              <a:rPr lang="pt-BR" smtClean="0"/>
              <a:pPr/>
              <a:t>30/08/2019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66514537-0356-4B23-8F61-FA1999530151}" type="slidenum">
              <a:rPr lang="pt-BR" smtClean="0"/>
              <a:pPr/>
              <a:t>‹nº›</a:t>
            </a:fld>
            <a:endParaRPr lang="pt-BR"/>
          </a:p>
        </p:txBody>
      </p:sp>
    </p:spTree>
    <p:extLst>
      <p:ext uri="{BB962C8B-B14F-4D97-AF65-F5344CB8AC3E}">
        <p14:creationId xmlns:p14="http://schemas.microsoft.com/office/powerpoint/2010/main" val="32312170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l="-3000" r="-3000"/>
          </a:stretch>
        </a:blip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08E2A0D-F1A1-423B-B82C-9FEC2E11F76C}" type="datetime1">
              <a:rPr lang="pt-BR" smtClean="0"/>
              <a:pPr/>
              <a:t>30/08/2019</a:t>
            </a:fld>
            <a:endParaRPr lang="pt-BR"/>
          </a:p>
        </p:txBody>
      </p:sp>
      <p:sp>
        <p:nvSpPr>
          <p:cNvPr id="5" name="Espaço Reservado para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514537-0356-4B23-8F61-FA1999530151}" type="slidenum">
              <a:rPr lang="pt-BR" smtClean="0"/>
              <a:pPr/>
              <a:t>‹nº›</a:t>
            </a:fld>
            <a:endParaRPr lang="pt-BR"/>
          </a:p>
        </p:txBody>
      </p:sp>
    </p:spTree>
    <p:extLst>
      <p:ext uri="{BB962C8B-B14F-4D97-AF65-F5344CB8AC3E}">
        <p14:creationId xmlns:p14="http://schemas.microsoft.com/office/powerpoint/2010/main" val="2536105567"/>
      </p:ext>
    </p:extLst>
  </p:cSld>
  <p:clrMap bg1="lt1" tx1="dk1" bg2="lt2" tx2="dk2" accent1="accent1" accent2="accent2" accent3="accent3" accent4="accent4" accent5="accent5" accent6="accent6" hlink="hlink" folHlink="folHlink"/>
  <p:sldLayoutIdLst>
    <p:sldLayoutId id="2147483976" r:id="rId1"/>
    <p:sldLayoutId id="2147483977" r:id="rId2"/>
    <p:sldLayoutId id="2147483978" r:id="rId3"/>
    <p:sldLayoutId id="2147483979" r:id="rId4"/>
    <p:sldLayoutId id="2147483980" r:id="rId5"/>
    <p:sldLayoutId id="2147483981" r:id="rId6"/>
    <p:sldLayoutId id="2147483982" r:id="rId7"/>
    <p:sldLayoutId id="2147483983" r:id="rId8"/>
    <p:sldLayoutId id="2147483984" r:id="rId9"/>
    <p:sldLayoutId id="2147483985" r:id="rId10"/>
    <p:sldLayoutId id="2147483986" r:id="rId11"/>
    <p:sldLayoutId id="2147483960" r:id="rId1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planalto.gov.br/ccivil_03/_Ato2011-2014/2013/Lei/L12846.htm#art5"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agem 7">
            <a:extLst>
              <a:ext uri="{FF2B5EF4-FFF2-40B4-BE49-F238E27FC236}">
                <a16:creationId xmlns:a16="http://schemas.microsoft.com/office/drawing/2014/main" xmlns="" id="{BB8C1A5D-8DDE-4559-A157-6AE262D8A9E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208" y="6120043"/>
            <a:ext cx="2303943" cy="693333"/>
          </a:xfrm>
          <a:prstGeom prst="rect">
            <a:avLst/>
          </a:prstGeom>
          <a:noFill/>
          <a:ln>
            <a:noFill/>
          </a:ln>
          <a:effectLst>
            <a:outerShdw blurRad="50800" dist="50800" dir="5400000" algn="ctr" rotWithShape="0">
              <a:schemeClr val="bg1"/>
            </a:outerShdw>
          </a:effectLst>
        </p:spPr>
      </p:pic>
      <p:sp>
        <p:nvSpPr>
          <p:cNvPr id="4" name="Retângulo 3"/>
          <p:cNvSpPr/>
          <p:nvPr/>
        </p:nvSpPr>
        <p:spPr>
          <a:xfrm>
            <a:off x="0" y="2447310"/>
            <a:ext cx="9144000" cy="186572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chemeClr val="tx2">
                  <a:lumMod val="50000"/>
                </a:schemeClr>
              </a:solidFill>
            </a:endParaRPr>
          </a:p>
        </p:txBody>
      </p:sp>
      <p:sp>
        <p:nvSpPr>
          <p:cNvPr id="7" name="Título 1"/>
          <p:cNvSpPr txBox="1">
            <a:spLocks/>
          </p:cNvSpPr>
          <p:nvPr/>
        </p:nvSpPr>
        <p:spPr>
          <a:xfrm>
            <a:off x="0" y="14490"/>
            <a:ext cx="9144000" cy="1830334"/>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3600" b="1" dirty="0">
                <a:solidFill>
                  <a:srgbClr val="012841"/>
                </a:solidFill>
                <a:effectLst>
                  <a:outerShdw blurRad="38100" dist="38100" dir="2700000" algn="tl">
                    <a:srgbClr val="000000">
                      <a:alpha val="43137"/>
                    </a:srgbClr>
                  </a:outerShdw>
                </a:effectLst>
              </a:rPr>
              <a:t>ESCOLA DE GESTÃO E CONTAS DO </a:t>
            </a:r>
          </a:p>
          <a:p>
            <a:r>
              <a:rPr lang="pt-BR" sz="3600" b="1" dirty="0">
                <a:solidFill>
                  <a:srgbClr val="012841"/>
                </a:solidFill>
                <a:effectLst>
                  <a:outerShdw blurRad="38100" dist="38100" dir="2700000" algn="tl">
                    <a:srgbClr val="000000">
                      <a:alpha val="43137"/>
                    </a:srgbClr>
                  </a:outerShdw>
                </a:effectLst>
              </a:rPr>
              <a:t>TRIBUNAL DE CONTAS DO MUNICÍPIO DE </a:t>
            </a:r>
          </a:p>
          <a:p>
            <a:r>
              <a:rPr lang="pt-BR" sz="3600" b="1" dirty="0">
                <a:solidFill>
                  <a:srgbClr val="012841"/>
                </a:solidFill>
                <a:effectLst>
                  <a:outerShdw blurRad="38100" dist="38100" dir="2700000" algn="tl">
                    <a:srgbClr val="000000">
                      <a:alpha val="43137"/>
                    </a:srgbClr>
                  </a:outerShdw>
                </a:effectLst>
              </a:rPr>
              <a:t>SÃO PAULO</a:t>
            </a:r>
          </a:p>
        </p:txBody>
      </p:sp>
      <p:sp>
        <p:nvSpPr>
          <p:cNvPr id="9" name="Título 1"/>
          <p:cNvSpPr txBox="1">
            <a:spLocks/>
          </p:cNvSpPr>
          <p:nvPr/>
        </p:nvSpPr>
        <p:spPr>
          <a:xfrm>
            <a:off x="0" y="2447311"/>
            <a:ext cx="9180512" cy="1865724"/>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pt-BR" sz="4000" b="1" spc="100" dirty="0">
                <a:solidFill>
                  <a:schemeClr val="bg1"/>
                </a:solidFill>
                <a:latin typeface="+mn-lt"/>
              </a:rPr>
              <a:t>PAINEL: ÉTICA NO SETOR PÚBLICO</a:t>
            </a:r>
          </a:p>
        </p:txBody>
      </p:sp>
      <p:sp>
        <p:nvSpPr>
          <p:cNvPr id="3" name="CaixaDeTexto 2"/>
          <p:cNvSpPr txBox="1"/>
          <p:nvPr/>
        </p:nvSpPr>
        <p:spPr>
          <a:xfrm>
            <a:off x="4067944" y="5256202"/>
            <a:ext cx="4741318" cy="477054"/>
          </a:xfrm>
          <a:prstGeom prst="rect">
            <a:avLst/>
          </a:prstGeom>
          <a:noFill/>
        </p:spPr>
        <p:txBody>
          <a:bodyPr wrap="square" rtlCol="0">
            <a:spAutoFit/>
          </a:bodyPr>
          <a:lstStyle/>
          <a:p>
            <a:pPr algn="ctr"/>
            <a:r>
              <a:rPr lang="es-ES_tradnl" sz="2500" b="1" dirty="0">
                <a:solidFill>
                  <a:srgbClr val="012841"/>
                </a:solidFill>
                <a:latin typeface="Georgia" panose="02040502050405020303" pitchFamily="18" charset="0"/>
              </a:rPr>
              <a:t>JORGE HAGE</a:t>
            </a:r>
            <a:endParaRPr lang="pt-BR" sz="2500" dirty="0"/>
          </a:p>
        </p:txBody>
      </p:sp>
      <p:sp>
        <p:nvSpPr>
          <p:cNvPr id="2" name="CaixaDeTexto 1">
            <a:extLst>
              <a:ext uri="{FF2B5EF4-FFF2-40B4-BE49-F238E27FC236}">
                <a16:creationId xmlns:a16="http://schemas.microsoft.com/office/drawing/2014/main" xmlns="" id="{897CBA32-BF54-4132-964C-274495E0D4F4}"/>
              </a:ext>
            </a:extLst>
          </p:cNvPr>
          <p:cNvSpPr txBox="1"/>
          <p:nvPr/>
        </p:nvSpPr>
        <p:spPr>
          <a:xfrm>
            <a:off x="5796136" y="6094457"/>
            <a:ext cx="2808922" cy="430887"/>
          </a:xfrm>
          <a:prstGeom prst="rect">
            <a:avLst/>
          </a:prstGeom>
          <a:noFill/>
        </p:spPr>
        <p:txBody>
          <a:bodyPr wrap="square" rtlCol="0">
            <a:spAutoFit/>
          </a:bodyPr>
          <a:lstStyle/>
          <a:p>
            <a:pPr algn="r">
              <a:tabLst>
                <a:tab pos="8158163" algn="l"/>
                <a:tab pos="8431213" algn="l"/>
              </a:tabLst>
            </a:pPr>
            <a:r>
              <a:rPr lang="pt-BR" sz="2200" b="1" dirty="0">
                <a:solidFill>
                  <a:srgbClr val="012841"/>
                </a:solidFill>
                <a:latin typeface="Georgia" panose="02040502050405020303" pitchFamily="18" charset="0"/>
              </a:rPr>
              <a:t>AGOSTO/2019</a:t>
            </a:r>
          </a:p>
        </p:txBody>
      </p:sp>
    </p:spTree>
    <p:extLst>
      <p:ext uri="{BB962C8B-B14F-4D97-AF65-F5344CB8AC3E}">
        <p14:creationId xmlns:p14="http://schemas.microsoft.com/office/powerpoint/2010/main" val="8275478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5556" y="1484784"/>
            <a:ext cx="7992888" cy="4353828"/>
          </a:xfrm>
        </p:spPr>
        <p:txBody>
          <a:bodyPr anchor="ctr" anchorCtr="0">
            <a:noAutofit/>
          </a:bodyPr>
          <a:lstStyle/>
          <a:p>
            <a:pPr algn="just">
              <a:lnSpc>
                <a:spcPct val="110000"/>
              </a:lnSpc>
              <a:spcBef>
                <a:spcPts val="600"/>
              </a:spcBef>
              <a:spcAft>
                <a:spcPts val="1200"/>
              </a:spcAft>
            </a:pPr>
            <a:r>
              <a:rPr lang="pt-BR" sz="2300" i="1" dirty="0">
                <a:solidFill>
                  <a:srgbClr val="012841"/>
                </a:solidFill>
                <a:latin typeface="Georgia" panose="02040502050405020303" pitchFamily="18" charset="0"/>
              </a:rPr>
              <a:t>Parágrafo Único. O programa de integridade deve ser estruturado, aplicado e atualizado de acordo com as características e riscos atuais das atividades de cada pessoa jurídica, a qual por sua vez deve garantir o constante aprimoramento e adaptação do referido programa, visando garantir sua efetividade.</a:t>
            </a:r>
          </a:p>
          <a:p>
            <a:pPr algn="just">
              <a:lnSpc>
                <a:spcPct val="110000"/>
              </a:lnSpc>
              <a:spcBef>
                <a:spcPts val="600"/>
              </a:spcBef>
              <a:spcAft>
                <a:spcPts val="1200"/>
              </a:spcAft>
            </a:pPr>
            <a:r>
              <a:rPr lang="pt-BR" sz="2300" i="1" dirty="0">
                <a:solidFill>
                  <a:srgbClr val="012841"/>
                </a:solidFill>
                <a:latin typeface="Georgia" panose="02040502050405020303" pitchFamily="18" charset="0"/>
              </a:rPr>
              <a:t>Art. 42. Para fins do disposto no § 4º do art. 5º, o programa de integridade será avaliado, quanto a sua existência e aplicação, de acordo com os seguintes parâmetros:</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7" name="CaixaDeTexto 6">
            <a:extLst>
              <a:ext uri="{FF2B5EF4-FFF2-40B4-BE49-F238E27FC236}">
                <a16:creationId xmlns:a16="http://schemas.microsoft.com/office/drawing/2014/main" xmlns="" id="{746D3732-C49F-4727-AA45-0234CAC81FB2}"/>
              </a:ext>
            </a:extLst>
          </p:cNvPr>
          <p:cNvSpPr txBox="1"/>
          <p:nvPr/>
        </p:nvSpPr>
        <p:spPr>
          <a:xfrm>
            <a:off x="6594203" y="791059"/>
            <a:ext cx="1975221" cy="353943"/>
          </a:xfrm>
          <a:prstGeom prst="rect">
            <a:avLst/>
          </a:prstGeom>
          <a:noFill/>
        </p:spPr>
        <p:txBody>
          <a:bodyPr wrap="none" rtlCol="0">
            <a:spAutoFit/>
          </a:bodyPr>
          <a:lstStyle/>
          <a:p>
            <a:r>
              <a:rPr lang="pt-BR" sz="17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31493216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5556" y="980728"/>
            <a:ext cx="7992888" cy="5328592"/>
          </a:xfrm>
        </p:spPr>
        <p:txBody>
          <a:bodyPr anchor="ctr" anchorCtr="0">
            <a:noAutofit/>
          </a:bodyPr>
          <a:lstStyle/>
          <a:p>
            <a:pPr algn="just">
              <a:lnSpc>
                <a:spcPct val="110000"/>
              </a:lnSpc>
              <a:spcBef>
                <a:spcPts val="400"/>
              </a:spcBef>
              <a:spcAft>
                <a:spcPts val="400"/>
              </a:spcAft>
            </a:pPr>
            <a:r>
              <a:rPr lang="pt-BR" sz="2250" i="1" dirty="0">
                <a:solidFill>
                  <a:srgbClr val="012841"/>
                </a:solidFill>
                <a:latin typeface="Georgia" panose="02040502050405020303" pitchFamily="18" charset="0"/>
              </a:rPr>
              <a:t>I - comprometimento da alta direção da pessoa jurídica, incluídos os conselhos, evidenciado pelo apoio visível e inequívoco ao programa; </a:t>
            </a:r>
          </a:p>
          <a:p>
            <a:pPr>
              <a:lnSpc>
                <a:spcPct val="110000"/>
              </a:lnSpc>
              <a:spcBef>
                <a:spcPts val="400"/>
              </a:spcBef>
              <a:spcAft>
                <a:spcPts val="400"/>
              </a:spcAft>
            </a:pPr>
            <a:r>
              <a:rPr lang="pt-BR" sz="2250" i="1" dirty="0">
                <a:solidFill>
                  <a:srgbClr val="012841"/>
                </a:solidFill>
                <a:latin typeface="Georgia" panose="02040502050405020303" pitchFamily="18" charset="0"/>
              </a:rPr>
              <a:t>II - padrões de conduta, código de ética, políticas e procedimentos de integridade, aplicáveis a todos os empregados e administradores, independentemente de cargo ou função exercidos; </a:t>
            </a:r>
          </a:p>
          <a:p>
            <a:pPr>
              <a:lnSpc>
                <a:spcPct val="110000"/>
              </a:lnSpc>
              <a:spcBef>
                <a:spcPts val="400"/>
              </a:spcBef>
              <a:spcAft>
                <a:spcPts val="400"/>
              </a:spcAft>
            </a:pPr>
            <a:r>
              <a:rPr lang="pt-BR" sz="2250" i="1" dirty="0">
                <a:solidFill>
                  <a:srgbClr val="012841"/>
                </a:solidFill>
                <a:latin typeface="Georgia" panose="02040502050405020303" pitchFamily="18" charset="0"/>
              </a:rPr>
              <a:t>III - padrões de conduta, código de ética e políticas de integridade estendidas, quando necessário, a terceiros, tais como, fornecedores, prestadores de serviço, agentes intermediários e associados; </a:t>
            </a:r>
          </a:p>
          <a:p>
            <a:pPr>
              <a:lnSpc>
                <a:spcPct val="110000"/>
              </a:lnSpc>
              <a:spcBef>
                <a:spcPts val="400"/>
              </a:spcBef>
              <a:spcAft>
                <a:spcPts val="400"/>
              </a:spcAft>
            </a:pPr>
            <a:r>
              <a:rPr lang="pt-BR" sz="2250" i="1" dirty="0">
                <a:solidFill>
                  <a:srgbClr val="012841"/>
                </a:solidFill>
                <a:latin typeface="Georgia" panose="02040502050405020303" pitchFamily="18" charset="0"/>
              </a:rPr>
              <a:t>IV - treinamentos periódicos sobre o programa de integridade; </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7" name="CaixaDeTexto 6">
            <a:extLst>
              <a:ext uri="{FF2B5EF4-FFF2-40B4-BE49-F238E27FC236}">
                <a16:creationId xmlns:a16="http://schemas.microsoft.com/office/drawing/2014/main" xmlns="" id="{35D319E1-6372-407A-A8CE-9CDA128F8AD2}"/>
              </a:ext>
            </a:extLst>
          </p:cNvPr>
          <p:cNvSpPr txBox="1"/>
          <p:nvPr/>
        </p:nvSpPr>
        <p:spPr>
          <a:xfrm>
            <a:off x="6804248" y="585555"/>
            <a:ext cx="1766830" cy="323165"/>
          </a:xfrm>
          <a:prstGeom prst="rect">
            <a:avLst/>
          </a:prstGeom>
          <a:noFill/>
        </p:spPr>
        <p:txBody>
          <a:bodyPr wrap="none" rtlCol="0">
            <a:spAutoFit/>
          </a:bodyPr>
          <a:lstStyle/>
          <a:p>
            <a:r>
              <a:rPr lang="pt-BR" sz="15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40511822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395536" y="1052736"/>
            <a:ext cx="7992888" cy="5256584"/>
          </a:xfrm>
        </p:spPr>
        <p:txBody>
          <a:bodyPr anchor="ctr" anchorCtr="0">
            <a:noAutofit/>
          </a:bodyPr>
          <a:lstStyle/>
          <a:p>
            <a:pPr>
              <a:lnSpc>
                <a:spcPct val="105000"/>
              </a:lnSpc>
              <a:spcBef>
                <a:spcPts val="400"/>
              </a:spcBef>
              <a:spcAft>
                <a:spcPts val="400"/>
              </a:spcAft>
            </a:pPr>
            <a:r>
              <a:rPr lang="pt-BR" sz="2250" i="1" dirty="0">
                <a:solidFill>
                  <a:srgbClr val="012841"/>
                </a:solidFill>
                <a:latin typeface="Georgia" panose="02040502050405020303" pitchFamily="18" charset="0"/>
              </a:rPr>
              <a:t>V - análise periódica de riscos para realizar adaptações necessárias ao programa de integridade; </a:t>
            </a:r>
          </a:p>
          <a:p>
            <a:pPr>
              <a:lnSpc>
                <a:spcPct val="105000"/>
              </a:lnSpc>
              <a:spcBef>
                <a:spcPts val="400"/>
              </a:spcBef>
              <a:spcAft>
                <a:spcPts val="400"/>
              </a:spcAft>
            </a:pPr>
            <a:r>
              <a:rPr lang="pt-BR" sz="2250" i="1" dirty="0">
                <a:solidFill>
                  <a:srgbClr val="012841"/>
                </a:solidFill>
                <a:latin typeface="Georgia" panose="02040502050405020303" pitchFamily="18" charset="0"/>
              </a:rPr>
              <a:t>VI - registros contábeis que reflitam de forma completa e precisa as transações da pessoa jurídica; </a:t>
            </a:r>
          </a:p>
          <a:p>
            <a:pPr>
              <a:lnSpc>
                <a:spcPct val="105000"/>
              </a:lnSpc>
              <a:spcBef>
                <a:spcPts val="400"/>
              </a:spcBef>
              <a:spcAft>
                <a:spcPts val="400"/>
              </a:spcAft>
            </a:pPr>
            <a:r>
              <a:rPr lang="pt-BR" sz="2250" i="1" dirty="0">
                <a:solidFill>
                  <a:srgbClr val="012841"/>
                </a:solidFill>
                <a:latin typeface="Georgia" panose="02040502050405020303" pitchFamily="18" charset="0"/>
              </a:rPr>
              <a:t>VII - controles internos que assegurem a pronta elaboração e confiabilidade de relatórios e demonstrações financeiros da pessoa jurídica; </a:t>
            </a:r>
          </a:p>
          <a:p>
            <a:pPr>
              <a:lnSpc>
                <a:spcPct val="105000"/>
              </a:lnSpc>
              <a:spcBef>
                <a:spcPts val="400"/>
              </a:spcBef>
              <a:spcAft>
                <a:spcPts val="400"/>
              </a:spcAft>
            </a:pPr>
            <a:r>
              <a:rPr lang="pt-BR" sz="2250" i="1" dirty="0">
                <a:solidFill>
                  <a:srgbClr val="012841"/>
                </a:solidFill>
                <a:latin typeface="Georgia" panose="02040502050405020303" pitchFamily="18" charset="0"/>
              </a:rPr>
              <a:t>VIII - procedimentos específicos para prevenir fraudes e ilícitos no âmbito de processos licitatórios, na execução de contratos administrativos ou em qualquer interação com o setor público, ainda que intermediada por terceiros, tal como pagamento de tributos, sujeição a fiscalizações, ou obtenção de autorizações, licenças, permissões e certidões;</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7" name="CaixaDeTexto 6">
            <a:extLst>
              <a:ext uri="{FF2B5EF4-FFF2-40B4-BE49-F238E27FC236}">
                <a16:creationId xmlns:a16="http://schemas.microsoft.com/office/drawing/2014/main" xmlns="" id="{FC64EBFA-E421-4FF9-AEB0-8A42E5F746CE}"/>
              </a:ext>
            </a:extLst>
          </p:cNvPr>
          <p:cNvSpPr txBox="1"/>
          <p:nvPr/>
        </p:nvSpPr>
        <p:spPr>
          <a:xfrm>
            <a:off x="6594203" y="692696"/>
            <a:ext cx="1766830" cy="323165"/>
          </a:xfrm>
          <a:prstGeom prst="rect">
            <a:avLst/>
          </a:prstGeom>
          <a:noFill/>
        </p:spPr>
        <p:txBody>
          <a:bodyPr wrap="none" rtlCol="0">
            <a:spAutoFit/>
          </a:bodyPr>
          <a:lstStyle/>
          <a:p>
            <a:r>
              <a:rPr lang="pt-BR" sz="15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2496156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5556" y="1052736"/>
            <a:ext cx="8100900" cy="5256584"/>
          </a:xfrm>
        </p:spPr>
        <p:txBody>
          <a:bodyPr anchor="ctr" anchorCtr="0">
            <a:noAutofit/>
          </a:bodyPr>
          <a:lstStyle/>
          <a:p>
            <a:pPr>
              <a:lnSpc>
                <a:spcPct val="110000"/>
              </a:lnSpc>
              <a:spcBef>
                <a:spcPts val="600"/>
              </a:spcBef>
              <a:spcAft>
                <a:spcPts val="1200"/>
              </a:spcAft>
            </a:pPr>
            <a:r>
              <a:rPr lang="pt-BR" sz="2250" i="1" dirty="0">
                <a:solidFill>
                  <a:srgbClr val="012841"/>
                </a:solidFill>
                <a:latin typeface="Georgia" panose="02040502050405020303" pitchFamily="18" charset="0"/>
              </a:rPr>
              <a:t>IX - independência, estrutura e autoridade da instância interna responsável pela aplicação do programa de integridade e fiscalização de seu cumprimento; </a:t>
            </a:r>
          </a:p>
          <a:p>
            <a:pPr>
              <a:lnSpc>
                <a:spcPct val="110000"/>
              </a:lnSpc>
              <a:spcBef>
                <a:spcPts val="600"/>
              </a:spcBef>
              <a:spcAft>
                <a:spcPts val="1200"/>
              </a:spcAft>
            </a:pPr>
            <a:r>
              <a:rPr lang="pt-BR" sz="2250" i="1" dirty="0">
                <a:solidFill>
                  <a:srgbClr val="012841"/>
                </a:solidFill>
                <a:latin typeface="Georgia" panose="02040502050405020303" pitchFamily="18" charset="0"/>
              </a:rPr>
              <a:t>X - canais de denúncia de irregularidades, abertos e amplamente divulgados a funcionários e terceiros, e de </a:t>
            </a:r>
            <a:r>
              <a:rPr lang="pt-BR" sz="2250" i="1" spc="-30" dirty="0">
                <a:solidFill>
                  <a:srgbClr val="012841"/>
                </a:solidFill>
                <a:latin typeface="Georgia" panose="02040502050405020303" pitchFamily="18" charset="0"/>
              </a:rPr>
              <a:t>mecanismos destinados à proteção de denunciantes de boa-fé</a:t>
            </a:r>
            <a:r>
              <a:rPr lang="pt-BR" sz="2250" i="1" dirty="0">
                <a:solidFill>
                  <a:srgbClr val="012841"/>
                </a:solidFill>
                <a:latin typeface="Georgia" panose="02040502050405020303" pitchFamily="18" charset="0"/>
              </a:rPr>
              <a:t>; </a:t>
            </a:r>
          </a:p>
          <a:p>
            <a:pPr>
              <a:lnSpc>
                <a:spcPct val="110000"/>
              </a:lnSpc>
              <a:spcBef>
                <a:spcPts val="600"/>
              </a:spcBef>
              <a:spcAft>
                <a:spcPts val="1200"/>
              </a:spcAft>
            </a:pPr>
            <a:r>
              <a:rPr lang="pt-BR" sz="2250" i="1" dirty="0">
                <a:solidFill>
                  <a:srgbClr val="012841"/>
                </a:solidFill>
                <a:latin typeface="Georgia" panose="02040502050405020303" pitchFamily="18" charset="0"/>
              </a:rPr>
              <a:t>XI - medidas disciplinares em caso de violação do programa de integridade; </a:t>
            </a:r>
          </a:p>
          <a:p>
            <a:pPr>
              <a:lnSpc>
                <a:spcPct val="110000"/>
              </a:lnSpc>
              <a:spcBef>
                <a:spcPts val="600"/>
              </a:spcBef>
              <a:spcAft>
                <a:spcPts val="1200"/>
              </a:spcAft>
            </a:pPr>
            <a:r>
              <a:rPr lang="pt-BR" sz="2250" i="1" dirty="0">
                <a:solidFill>
                  <a:srgbClr val="012841"/>
                </a:solidFill>
                <a:latin typeface="Georgia" panose="02040502050405020303" pitchFamily="18" charset="0"/>
              </a:rPr>
              <a:t>XII - procedimentos que assegurem a pronta interrupção de irregularidades ou infrações detectadas e a tempestiva remediação dos danos gerados; </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7" name="CaixaDeTexto 6">
            <a:extLst>
              <a:ext uri="{FF2B5EF4-FFF2-40B4-BE49-F238E27FC236}">
                <a16:creationId xmlns:a16="http://schemas.microsoft.com/office/drawing/2014/main" xmlns="" id="{258D6C0D-4C52-40C0-B053-DC6B80F01EE9}"/>
              </a:ext>
            </a:extLst>
          </p:cNvPr>
          <p:cNvSpPr txBox="1"/>
          <p:nvPr/>
        </p:nvSpPr>
        <p:spPr>
          <a:xfrm>
            <a:off x="6765610" y="692696"/>
            <a:ext cx="1766830" cy="323165"/>
          </a:xfrm>
          <a:prstGeom prst="rect">
            <a:avLst/>
          </a:prstGeom>
          <a:noFill/>
        </p:spPr>
        <p:txBody>
          <a:bodyPr wrap="none" rtlCol="0">
            <a:spAutoFit/>
          </a:bodyPr>
          <a:lstStyle/>
          <a:p>
            <a:r>
              <a:rPr lang="pt-BR" sz="15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25181514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5556" y="1196752"/>
            <a:ext cx="8100900" cy="5112568"/>
          </a:xfrm>
        </p:spPr>
        <p:txBody>
          <a:bodyPr anchor="ctr" anchorCtr="0">
            <a:noAutofit/>
          </a:bodyPr>
          <a:lstStyle/>
          <a:p>
            <a:pPr>
              <a:lnSpc>
                <a:spcPct val="110000"/>
              </a:lnSpc>
              <a:spcBef>
                <a:spcPts val="600"/>
              </a:spcBef>
              <a:spcAft>
                <a:spcPts val="1200"/>
              </a:spcAft>
            </a:pPr>
            <a:r>
              <a:rPr lang="pt-BR" sz="2250" i="1" dirty="0">
                <a:solidFill>
                  <a:srgbClr val="012841"/>
                </a:solidFill>
                <a:latin typeface="Georgia" panose="02040502050405020303" pitchFamily="18" charset="0"/>
              </a:rPr>
              <a:t>XIII - diligências apropriadas para contratação e, conforme o caso, supervisão, de terceiros, tais como, fornecedores, prestadores de serviço, agentes intermediários e associados; </a:t>
            </a:r>
          </a:p>
          <a:p>
            <a:pPr>
              <a:lnSpc>
                <a:spcPct val="110000"/>
              </a:lnSpc>
              <a:spcBef>
                <a:spcPts val="600"/>
              </a:spcBef>
              <a:spcAft>
                <a:spcPts val="1200"/>
              </a:spcAft>
            </a:pPr>
            <a:r>
              <a:rPr lang="pt-BR" sz="2250" i="1" dirty="0">
                <a:solidFill>
                  <a:srgbClr val="012841"/>
                </a:solidFill>
                <a:latin typeface="Georgia" panose="02040502050405020303" pitchFamily="18" charset="0"/>
              </a:rPr>
              <a:t>XIV - verificação, durante os processos de fusões, aquisições e reestruturações societárias, do cometimento de irregularidades ou ilícitos ou da existência de vulnerabilidades nas pessoas jurídicas envolvidas; </a:t>
            </a:r>
          </a:p>
          <a:p>
            <a:pPr>
              <a:lnSpc>
                <a:spcPct val="110000"/>
              </a:lnSpc>
              <a:spcBef>
                <a:spcPts val="600"/>
              </a:spcBef>
              <a:spcAft>
                <a:spcPts val="1200"/>
              </a:spcAft>
            </a:pPr>
            <a:r>
              <a:rPr lang="pt-BR" sz="2250" i="1" dirty="0">
                <a:solidFill>
                  <a:srgbClr val="012841"/>
                </a:solidFill>
                <a:latin typeface="Georgia" panose="02040502050405020303" pitchFamily="18" charset="0"/>
              </a:rPr>
              <a:t>XV - monitoramento contínuo do programa de integridade visando seu aperfeiçoamento na prevenção, detecção e combate à ocorrência dos atos lesivos previstos no </a:t>
            </a:r>
            <a:r>
              <a:rPr lang="pt-BR" sz="2250" i="1" dirty="0">
                <a:solidFill>
                  <a:srgbClr val="012841"/>
                </a:solidFill>
                <a:latin typeface="Georgia" panose="02040502050405020303" pitchFamily="18" charset="0"/>
                <a:hlinkClick r:id="rId2">
                  <a:extLst>
                    <a:ext uri="{A12FA001-AC4F-418D-AE19-62706E023703}">
                      <ahyp:hlinkClr xmlns="" xmlns:ahyp="http://schemas.microsoft.com/office/drawing/2018/hyperlinkcolor" val="tx"/>
                    </a:ext>
                  </a:extLst>
                </a:hlinkClick>
              </a:rPr>
              <a:t>art. 5º da Lei nº 12.846, de 2013 </a:t>
            </a:r>
            <a:r>
              <a:rPr lang="pt-BR" sz="2250" i="1" dirty="0">
                <a:solidFill>
                  <a:srgbClr val="012841"/>
                </a:solidFill>
                <a:latin typeface="Georgia" panose="02040502050405020303" pitchFamily="18" charset="0"/>
              </a:rPr>
              <a:t>; e </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3"/>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7" name="CaixaDeTexto 6">
            <a:extLst>
              <a:ext uri="{FF2B5EF4-FFF2-40B4-BE49-F238E27FC236}">
                <a16:creationId xmlns:a16="http://schemas.microsoft.com/office/drawing/2014/main" xmlns="" id="{B50C5E60-AB9D-4D12-B44E-E383EE7836D7}"/>
              </a:ext>
            </a:extLst>
          </p:cNvPr>
          <p:cNvSpPr txBox="1"/>
          <p:nvPr/>
        </p:nvSpPr>
        <p:spPr>
          <a:xfrm>
            <a:off x="6765610" y="791059"/>
            <a:ext cx="1766830" cy="323165"/>
          </a:xfrm>
          <a:prstGeom prst="rect">
            <a:avLst/>
          </a:prstGeom>
          <a:noFill/>
        </p:spPr>
        <p:txBody>
          <a:bodyPr wrap="none" rtlCol="0">
            <a:spAutoFit/>
          </a:bodyPr>
          <a:lstStyle/>
          <a:p>
            <a:r>
              <a:rPr lang="pt-BR" sz="15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14921908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5556" y="1196752"/>
            <a:ext cx="8100900" cy="5040560"/>
          </a:xfrm>
        </p:spPr>
        <p:txBody>
          <a:bodyPr anchor="ctr" anchorCtr="0">
            <a:noAutofit/>
          </a:bodyPr>
          <a:lstStyle/>
          <a:p>
            <a:pPr>
              <a:lnSpc>
                <a:spcPct val="110000"/>
              </a:lnSpc>
              <a:spcBef>
                <a:spcPts val="400"/>
              </a:spcBef>
              <a:spcAft>
                <a:spcPts val="400"/>
              </a:spcAft>
            </a:pPr>
            <a:r>
              <a:rPr lang="pt-BR" sz="2250" i="1" dirty="0">
                <a:solidFill>
                  <a:srgbClr val="012841"/>
                </a:solidFill>
                <a:latin typeface="Georgia" panose="02040502050405020303" pitchFamily="18" charset="0"/>
              </a:rPr>
              <a:t>XVI - transparência da pessoa jurídica quanto a doações para candidatos e partidos políticos. </a:t>
            </a:r>
          </a:p>
          <a:p>
            <a:pPr>
              <a:lnSpc>
                <a:spcPct val="110000"/>
              </a:lnSpc>
              <a:spcBef>
                <a:spcPts val="400"/>
              </a:spcBef>
              <a:spcAft>
                <a:spcPts val="400"/>
              </a:spcAft>
            </a:pPr>
            <a:r>
              <a:rPr lang="pt-BR" sz="2250" i="1" dirty="0">
                <a:solidFill>
                  <a:srgbClr val="012841"/>
                </a:solidFill>
                <a:latin typeface="Georgia" panose="02040502050405020303" pitchFamily="18" charset="0"/>
              </a:rPr>
              <a:t>§ 1º Na avaliação dos parâmetros de que trata este artigo, serão considerados o porte e especificidades da pessoa jurídica, tais como: </a:t>
            </a:r>
          </a:p>
          <a:p>
            <a:pPr>
              <a:lnSpc>
                <a:spcPct val="110000"/>
              </a:lnSpc>
              <a:spcBef>
                <a:spcPts val="400"/>
              </a:spcBef>
              <a:spcAft>
                <a:spcPts val="400"/>
              </a:spcAft>
            </a:pPr>
            <a:r>
              <a:rPr lang="pt-BR" sz="2250" i="1" dirty="0">
                <a:solidFill>
                  <a:srgbClr val="012841"/>
                </a:solidFill>
                <a:latin typeface="Georgia" panose="02040502050405020303" pitchFamily="18" charset="0"/>
              </a:rPr>
              <a:t>I - a quantidade de funcionários, empregados e colaboradores; </a:t>
            </a:r>
          </a:p>
          <a:p>
            <a:pPr>
              <a:lnSpc>
                <a:spcPct val="110000"/>
              </a:lnSpc>
              <a:spcBef>
                <a:spcPts val="400"/>
              </a:spcBef>
              <a:spcAft>
                <a:spcPts val="400"/>
              </a:spcAft>
            </a:pPr>
            <a:r>
              <a:rPr lang="pt-BR" sz="2250" i="1" dirty="0">
                <a:solidFill>
                  <a:srgbClr val="012841"/>
                </a:solidFill>
                <a:latin typeface="Georgia" panose="02040502050405020303" pitchFamily="18" charset="0"/>
              </a:rPr>
              <a:t>II - a complexidade da hierarquia interna e a quantidade de departamentos, diretorias ou setores; </a:t>
            </a:r>
          </a:p>
          <a:p>
            <a:pPr>
              <a:lnSpc>
                <a:spcPct val="110000"/>
              </a:lnSpc>
              <a:spcBef>
                <a:spcPts val="400"/>
              </a:spcBef>
              <a:spcAft>
                <a:spcPts val="400"/>
              </a:spcAft>
            </a:pPr>
            <a:r>
              <a:rPr lang="pt-BR" sz="2250" i="1" dirty="0">
                <a:solidFill>
                  <a:srgbClr val="012841"/>
                </a:solidFill>
                <a:latin typeface="Georgia" panose="02040502050405020303" pitchFamily="18" charset="0"/>
              </a:rPr>
              <a:t>III - a utilização de agentes intermediários como consultores ou representantes comerciais; </a:t>
            </a:r>
          </a:p>
          <a:p>
            <a:pPr>
              <a:lnSpc>
                <a:spcPct val="110000"/>
              </a:lnSpc>
              <a:spcBef>
                <a:spcPts val="400"/>
              </a:spcBef>
              <a:spcAft>
                <a:spcPts val="400"/>
              </a:spcAft>
            </a:pPr>
            <a:r>
              <a:rPr lang="pt-BR" sz="2250" i="1" dirty="0">
                <a:solidFill>
                  <a:srgbClr val="012841"/>
                </a:solidFill>
                <a:latin typeface="Georgia" panose="02040502050405020303" pitchFamily="18" charset="0"/>
              </a:rPr>
              <a:t>IV - o setor do mercado em que atua; </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7" name="CaixaDeTexto 6">
            <a:extLst>
              <a:ext uri="{FF2B5EF4-FFF2-40B4-BE49-F238E27FC236}">
                <a16:creationId xmlns:a16="http://schemas.microsoft.com/office/drawing/2014/main" xmlns="" id="{B5B12273-0F20-4946-92EF-4B672E2EB58D}"/>
              </a:ext>
            </a:extLst>
          </p:cNvPr>
          <p:cNvSpPr txBox="1"/>
          <p:nvPr/>
        </p:nvSpPr>
        <p:spPr>
          <a:xfrm>
            <a:off x="6650324" y="711133"/>
            <a:ext cx="1766830" cy="323165"/>
          </a:xfrm>
          <a:prstGeom prst="rect">
            <a:avLst/>
          </a:prstGeom>
          <a:noFill/>
        </p:spPr>
        <p:txBody>
          <a:bodyPr wrap="none" rtlCol="0">
            <a:spAutoFit/>
          </a:bodyPr>
          <a:lstStyle/>
          <a:p>
            <a:r>
              <a:rPr lang="pt-BR" sz="15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35748374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5556" y="1196752"/>
            <a:ext cx="8100900" cy="5112568"/>
          </a:xfrm>
        </p:spPr>
        <p:txBody>
          <a:bodyPr anchor="ctr" anchorCtr="0">
            <a:noAutofit/>
          </a:bodyPr>
          <a:lstStyle/>
          <a:p>
            <a:pPr>
              <a:lnSpc>
                <a:spcPct val="110000"/>
              </a:lnSpc>
              <a:spcBef>
                <a:spcPts val="600"/>
              </a:spcBef>
              <a:spcAft>
                <a:spcPts val="600"/>
              </a:spcAft>
            </a:pPr>
            <a:r>
              <a:rPr lang="pt-BR" sz="2250" i="1" dirty="0">
                <a:solidFill>
                  <a:srgbClr val="012841"/>
                </a:solidFill>
                <a:latin typeface="Georgia" panose="02040502050405020303" pitchFamily="18" charset="0"/>
              </a:rPr>
              <a:t>V - os países em que atua, direta ou indiretamente; </a:t>
            </a:r>
          </a:p>
          <a:p>
            <a:pPr>
              <a:lnSpc>
                <a:spcPct val="110000"/>
              </a:lnSpc>
              <a:spcBef>
                <a:spcPts val="600"/>
              </a:spcBef>
              <a:spcAft>
                <a:spcPts val="600"/>
              </a:spcAft>
            </a:pPr>
            <a:r>
              <a:rPr lang="pt-BR" sz="2250" i="1" dirty="0">
                <a:solidFill>
                  <a:srgbClr val="012841"/>
                </a:solidFill>
                <a:latin typeface="Georgia" panose="02040502050405020303" pitchFamily="18" charset="0"/>
              </a:rPr>
              <a:t>VI - o grau de interação com o setor público e a importância de autorizações, licenças e permissões governamentais em suas operações; </a:t>
            </a:r>
          </a:p>
          <a:p>
            <a:pPr>
              <a:lnSpc>
                <a:spcPct val="110000"/>
              </a:lnSpc>
              <a:spcBef>
                <a:spcPts val="600"/>
              </a:spcBef>
              <a:spcAft>
                <a:spcPts val="600"/>
              </a:spcAft>
            </a:pPr>
            <a:r>
              <a:rPr lang="pt-BR" sz="2250" i="1" dirty="0">
                <a:solidFill>
                  <a:srgbClr val="012841"/>
                </a:solidFill>
                <a:latin typeface="Georgia" panose="02040502050405020303" pitchFamily="18" charset="0"/>
              </a:rPr>
              <a:t>VII - a quantidade e a localização das pessoas jurídicas que integram o grupo econômico; e </a:t>
            </a:r>
          </a:p>
          <a:p>
            <a:pPr>
              <a:lnSpc>
                <a:spcPct val="110000"/>
              </a:lnSpc>
              <a:spcBef>
                <a:spcPts val="600"/>
              </a:spcBef>
              <a:spcAft>
                <a:spcPts val="600"/>
              </a:spcAft>
            </a:pPr>
            <a:r>
              <a:rPr lang="pt-BR" sz="2250" i="1" dirty="0">
                <a:solidFill>
                  <a:srgbClr val="012841"/>
                </a:solidFill>
                <a:latin typeface="Georgia" panose="02040502050405020303" pitchFamily="18" charset="0"/>
              </a:rPr>
              <a:t>VIII - o fato de ser qualificada como microempresa ou empresa de pequeno porte. </a:t>
            </a:r>
          </a:p>
          <a:p>
            <a:pPr>
              <a:lnSpc>
                <a:spcPct val="110000"/>
              </a:lnSpc>
              <a:spcBef>
                <a:spcPts val="600"/>
              </a:spcBef>
              <a:spcAft>
                <a:spcPts val="600"/>
              </a:spcAft>
            </a:pPr>
            <a:r>
              <a:rPr lang="pt-BR" sz="2250" i="1" dirty="0">
                <a:solidFill>
                  <a:srgbClr val="012841"/>
                </a:solidFill>
                <a:latin typeface="Georgia" panose="02040502050405020303" pitchFamily="18" charset="0"/>
              </a:rPr>
              <a:t>§ 2º A efetividade do programa de integridade em relação ao ato lesivo objeto de apuração será considerada para fins da avaliação de que trata o caput . </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7" name="CaixaDeTexto 6">
            <a:extLst>
              <a:ext uri="{FF2B5EF4-FFF2-40B4-BE49-F238E27FC236}">
                <a16:creationId xmlns:a16="http://schemas.microsoft.com/office/drawing/2014/main" xmlns="" id="{EAD8AC6C-3846-4140-A603-1DEB020655CE}"/>
              </a:ext>
            </a:extLst>
          </p:cNvPr>
          <p:cNvSpPr txBox="1"/>
          <p:nvPr/>
        </p:nvSpPr>
        <p:spPr>
          <a:xfrm>
            <a:off x="6837618" y="791059"/>
            <a:ext cx="1766830" cy="323165"/>
          </a:xfrm>
          <a:prstGeom prst="rect">
            <a:avLst/>
          </a:prstGeom>
          <a:noFill/>
        </p:spPr>
        <p:txBody>
          <a:bodyPr wrap="none" rtlCol="0">
            <a:spAutoFit/>
          </a:bodyPr>
          <a:lstStyle/>
          <a:p>
            <a:r>
              <a:rPr lang="pt-BR" sz="15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2051521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467544" y="836712"/>
            <a:ext cx="8208912" cy="5472608"/>
          </a:xfrm>
        </p:spPr>
        <p:txBody>
          <a:bodyPr anchor="ctr" anchorCtr="0">
            <a:noAutofit/>
          </a:bodyPr>
          <a:lstStyle/>
          <a:p>
            <a:pPr>
              <a:lnSpc>
                <a:spcPct val="110000"/>
              </a:lnSpc>
              <a:spcBef>
                <a:spcPts val="400"/>
              </a:spcBef>
              <a:spcAft>
                <a:spcPts val="400"/>
              </a:spcAft>
            </a:pPr>
            <a:r>
              <a:rPr lang="pt-BR" sz="2250" i="1" dirty="0">
                <a:solidFill>
                  <a:srgbClr val="012841"/>
                </a:solidFill>
                <a:latin typeface="Georgia" panose="02040502050405020303" pitchFamily="18" charset="0"/>
              </a:rPr>
              <a:t>§ 3º Na avaliação de microempresas e empresas de pequeno porte, serão reduzidas as formalidades dos parâmetros previstos neste artigo, não se exigindo, especificamente, os incisos III, V, IX, X, XIII, XIV e XV do caput . </a:t>
            </a:r>
          </a:p>
          <a:p>
            <a:pPr>
              <a:lnSpc>
                <a:spcPct val="110000"/>
              </a:lnSpc>
              <a:spcBef>
                <a:spcPts val="400"/>
              </a:spcBef>
              <a:spcAft>
                <a:spcPts val="400"/>
              </a:spcAft>
            </a:pPr>
            <a:r>
              <a:rPr lang="pt-BR" sz="2250" i="1" dirty="0">
                <a:solidFill>
                  <a:srgbClr val="012841"/>
                </a:solidFill>
                <a:latin typeface="Georgia" panose="02040502050405020303" pitchFamily="18" charset="0"/>
              </a:rPr>
              <a:t>§ 4º Caberá ao Ministro de Estado Chefe da Controladoria-Geral da União expedir orientações, normas e procedimentos complementares referentes à avaliação do programa de integridade de que trata este Capítulo. </a:t>
            </a:r>
          </a:p>
          <a:p>
            <a:pPr>
              <a:lnSpc>
                <a:spcPct val="110000"/>
              </a:lnSpc>
              <a:spcBef>
                <a:spcPts val="400"/>
              </a:spcBef>
              <a:spcAft>
                <a:spcPts val="400"/>
              </a:spcAft>
            </a:pPr>
            <a:r>
              <a:rPr lang="pt-BR" sz="2250" i="1" dirty="0">
                <a:solidFill>
                  <a:srgbClr val="012841"/>
                </a:solidFill>
                <a:latin typeface="Georgia" panose="02040502050405020303" pitchFamily="18" charset="0"/>
              </a:rPr>
              <a:t>§ 5º A redução dos parâmetros de avaliação para as microempresas e empresas de pequeno porte de que trata o § 3º poderá ser objeto de regulamentação por ato conjunto do Ministro de Estado Chefe da Secretaria da Micro e Pequena Empresa e do Ministro de Estado Chefe da Controladoria-Geral da União. </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7" name="CaixaDeTexto 6">
            <a:extLst>
              <a:ext uri="{FF2B5EF4-FFF2-40B4-BE49-F238E27FC236}">
                <a16:creationId xmlns:a16="http://schemas.microsoft.com/office/drawing/2014/main" xmlns="" id="{3DB8F88A-8152-4137-AA58-EE59D66945BD}"/>
              </a:ext>
            </a:extLst>
          </p:cNvPr>
          <p:cNvSpPr txBox="1"/>
          <p:nvPr/>
        </p:nvSpPr>
        <p:spPr>
          <a:xfrm>
            <a:off x="6934531" y="588903"/>
            <a:ext cx="1455848" cy="276999"/>
          </a:xfrm>
          <a:prstGeom prst="rect">
            <a:avLst/>
          </a:prstGeom>
          <a:noFill/>
        </p:spPr>
        <p:txBody>
          <a:bodyPr wrap="none" rtlCol="0">
            <a:spAutoFit/>
          </a:bodyPr>
          <a:lstStyle/>
          <a:p>
            <a:r>
              <a:rPr lang="pt-BR" sz="12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40423833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5556" y="836712"/>
            <a:ext cx="7992888" cy="5400600"/>
          </a:xfrm>
        </p:spPr>
        <p:txBody>
          <a:bodyPr anchor="ctr" anchorCtr="0">
            <a:normAutofit/>
          </a:bodyPr>
          <a:lstStyle/>
          <a:p>
            <a:pPr lvl="0"/>
            <a:r>
              <a:rPr lang="pt-BR" sz="2600" b="1" u="sng" cap="small" dirty="0">
                <a:solidFill>
                  <a:srgbClr val="012841"/>
                </a:solidFill>
                <a:latin typeface="Georgia" panose="02040502050405020303" pitchFamily="18" charset="0"/>
              </a:rPr>
              <a:t>PARA O SETOR PÚBLICO</a:t>
            </a:r>
            <a:r>
              <a:rPr lang="pt-BR" sz="2600" b="1" cap="small" dirty="0">
                <a:solidFill>
                  <a:srgbClr val="012841"/>
                </a:solidFill>
                <a:latin typeface="Georgia" panose="02040502050405020303" pitchFamily="18" charset="0"/>
              </a:rPr>
              <a:t>: </a:t>
            </a:r>
          </a:p>
          <a:p>
            <a:pPr marL="265113" indent="-265113">
              <a:lnSpc>
                <a:spcPct val="120000"/>
              </a:lnSpc>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Guias e Manuais de Integridade Pública (elaborados pela CGU)</a:t>
            </a:r>
          </a:p>
          <a:p>
            <a:pPr marL="265113" indent="-265113">
              <a:lnSpc>
                <a:spcPct val="120000"/>
              </a:lnSpc>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Decreto 9.203/2017 </a:t>
            </a:r>
          </a:p>
          <a:p>
            <a:pPr marL="265113" indent="-265113">
              <a:lnSpc>
                <a:spcPct val="120000"/>
              </a:lnSpc>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Portarias CGU 1.089/2018 e 57/2019</a:t>
            </a:r>
          </a:p>
          <a:p>
            <a:pPr marL="633413" lvl="0" indent="-368300" algn="just">
              <a:lnSpc>
                <a:spcPct val="120000"/>
              </a:lnSpc>
              <a:spcBef>
                <a:spcPts val="600"/>
              </a:spcBef>
              <a:spcAft>
                <a:spcPts val="600"/>
              </a:spcAft>
              <a:buFont typeface="Wingdings" panose="05000000000000000000" pitchFamily="2" charset="2"/>
              <a:buChar char="Ø"/>
            </a:pPr>
            <a:r>
              <a:rPr lang="pt-BR" sz="2300" b="1" dirty="0">
                <a:solidFill>
                  <a:srgbClr val="012841"/>
                </a:solidFill>
                <a:latin typeface="Georgia" panose="02040502050405020303" pitchFamily="18" charset="0"/>
              </a:rPr>
              <a:t>Programa de Integridade: </a:t>
            </a:r>
            <a:r>
              <a:rPr lang="pt-BR" sz="2300" dirty="0">
                <a:solidFill>
                  <a:srgbClr val="012841"/>
                </a:solidFill>
                <a:latin typeface="Georgia" panose="02040502050405020303" pitchFamily="18" charset="0"/>
              </a:rPr>
              <a:t>conjunto estruturado de medidas institucionais voltadas para a prevenção, detecção, punição e remediação de práticas de corrupção, fraudes, irregularidades e desvios éticos e de conduta;</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21279849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251520" y="692696"/>
            <a:ext cx="7992888" cy="5544616"/>
          </a:xfrm>
        </p:spPr>
        <p:txBody>
          <a:bodyPr anchor="ctr" anchorCtr="0">
            <a:normAutofit fontScale="92500" lnSpcReduction="10000"/>
          </a:bodyPr>
          <a:lstStyle/>
          <a:p>
            <a:pPr marL="633413" lvl="0" indent="-368300" algn="just">
              <a:lnSpc>
                <a:spcPct val="130000"/>
              </a:lnSpc>
              <a:spcBef>
                <a:spcPts val="600"/>
              </a:spcBef>
              <a:spcAft>
                <a:spcPts val="600"/>
              </a:spcAft>
              <a:buFont typeface="Wingdings" panose="05000000000000000000" pitchFamily="2" charset="2"/>
              <a:buChar char="Ø"/>
            </a:pPr>
            <a:r>
              <a:rPr lang="pt-BR" sz="2500" b="1" dirty="0">
                <a:solidFill>
                  <a:srgbClr val="012841"/>
                </a:solidFill>
                <a:latin typeface="Georgia" panose="02040502050405020303" pitchFamily="18" charset="0"/>
              </a:rPr>
              <a:t>Plano de Integridade</a:t>
            </a:r>
            <a:r>
              <a:rPr lang="pt-BR" sz="2500" dirty="0">
                <a:solidFill>
                  <a:srgbClr val="012841"/>
                </a:solidFill>
                <a:latin typeface="Georgia" panose="02040502050405020303" pitchFamily="18" charset="0"/>
              </a:rPr>
              <a:t>: documento, aprovado pela alta administração, que organiza as medidas de integridade a serem adotadas em determinado período de tempo, devendo ser revisado periodicamente.</a:t>
            </a:r>
          </a:p>
          <a:p>
            <a:pPr marL="633413" indent="-368300" algn="just">
              <a:lnSpc>
                <a:spcPct val="130000"/>
              </a:lnSpc>
              <a:spcBef>
                <a:spcPts val="600"/>
              </a:spcBef>
              <a:spcAft>
                <a:spcPts val="600"/>
              </a:spcAft>
              <a:buFont typeface="Wingdings" panose="05000000000000000000" pitchFamily="2" charset="2"/>
              <a:buChar char="Ø"/>
            </a:pPr>
            <a:r>
              <a:rPr lang="pt-BR" sz="2500" dirty="0">
                <a:solidFill>
                  <a:srgbClr val="012841"/>
                </a:solidFill>
                <a:latin typeface="Georgia" panose="02040502050405020303" pitchFamily="18" charset="0"/>
              </a:rPr>
              <a:t>Tal programa pressupõe, antes de tudo, o </a:t>
            </a:r>
            <a:r>
              <a:rPr lang="pt-BR" sz="2500" b="1" dirty="0">
                <a:solidFill>
                  <a:srgbClr val="012841"/>
                </a:solidFill>
                <a:latin typeface="Georgia" panose="02040502050405020303" pitchFamily="18" charset="0"/>
              </a:rPr>
              <a:t>Compromisso da Alta Administração </a:t>
            </a:r>
          </a:p>
          <a:p>
            <a:pPr marL="633413" indent="-368300" algn="just">
              <a:lnSpc>
                <a:spcPct val="130000"/>
              </a:lnSpc>
              <a:spcBef>
                <a:spcPts val="600"/>
              </a:spcBef>
              <a:spcAft>
                <a:spcPts val="600"/>
              </a:spcAft>
              <a:buFont typeface="Wingdings" panose="05000000000000000000" pitchFamily="2" charset="2"/>
              <a:buChar char="Ø"/>
            </a:pPr>
            <a:r>
              <a:rPr lang="pt-BR" sz="2500" dirty="0">
                <a:solidFill>
                  <a:srgbClr val="012841"/>
                </a:solidFill>
                <a:latin typeface="Georgia" panose="02040502050405020303" pitchFamily="18" charset="0"/>
              </a:rPr>
              <a:t>Seu primeiro requisito é a </a:t>
            </a:r>
            <a:r>
              <a:rPr lang="pt-BR" sz="2500" b="1" dirty="0">
                <a:solidFill>
                  <a:srgbClr val="012841"/>
                </a:solidFill>
                <a:latin typeface="Georgia" panose="02040502050405020303" pitchFamily="18" charset="0"/>
              </a:rPr>
              <a:t>constituição de uma Unidade de Gestão da Integridade e da Ética</a:t>
            </a:r>
            <a:r>
              <a:rPr lang="pt-BR" sz="2500" dirty="0">
                <a:solidFill>
                  <a:srgbClr val="012841"/>
                </a:solidFill>
                <a:latin typeface="Georgia" panose="02040502050405020303" pitchFamily="18" charset="0"/>
              </a:rPr>
              <a:t>, responsável pela implementação e monitoramento permanente (ou atribuição dessas funções a unidade já existente, ou pessoa com ascendência e acesso pleno a todos os setores do órgão ou entidade)</a:t>
            </a:r>
            <a:endParaRPr lang="pt-BR" sz="2500" cap="small" dirty="0">
              <a:solidFill>
                <a:srgbClr val="012841"/>
              </a:solidFill>
              <a:latin typeface="Georgia" panose="02040502050405020303" pitchFamily="18" charset="0"/>
            </a:endParaRP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13195011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611560" y="980728"/>
            <a:ext cx="7992888" cy="4896544"/>
          </a:xfrm>
        </p:spPr>
        <p:txBody>
          <a:bodyPr anchor="ctr" anchorCtr="0">
            <a:normAutofit/>
          </a:bodyPr>
          <a:lstStyle/>
          <a:p>
            <a:pPr lvl="0" algn="just">
              <a:lnSpc>
                <a:spcPct val="130000"/>
              </a:lnSpc>
              <a:spcBef>
                <a:spcPts val="600"/>
              </a:spcBef>
              <a:spcAft>
                <a:spcPts val="600"/>
              </a:spcAft>
            </a:pPr>
            <a:r>
              <a:rPr lang="pt-BR" sz="2600" b="1" cap="small" spc="150" dirty="0">
                <a:solidFill>
                  <a:srgbClr val="012841"/>
                </a:solidFill>
                <a:latin typeface="Georgia" panose="02040502050405020303" pitchFamily="18" charset="0"/>
              </a:rPr>
              <a:t>Dispensável falar aqui sobre o conceito de ética no setor público (envolvendo noções como retidão da conduta humana, moralidade, probidade, integridade, fazer o que é certo, compromisso com o interesse público, vocação para servir, dedicação, respeito ao cidadão, imparcialidade, racionalidade, decoro, civilidade, </a:t>
            </a:r>
            <a:r>
              <a:rPr lang="pt-BR" sz="2600" b="1" cap="small" spc="150" dirty="0" err="1">
                <a:solidFill>
                  <a:srgbClr val="012841"/>
                </a:solidFill>
                <a:latin typeface="Georgia" panose="02040502050405020303" pitchFamily="18" charset="0"/>
              </a:rPr>
              <a:t>etc</a:t>
            </a:r>
            <a:r>
              <a:rPr lang="pt-BR" sz="2600" b="1" cap="small" spc="150" dirty="0">
                <a:solidFill>
                  <a:srgbClr val="012841"/>
                </a:solidFill>
                <a:latin typeface="Georgia" panose="02040502050405020303" pitchFamily="18" charset="0"/>
              </a:rPr>
              <a:t>)</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599043"/>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1800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10404" y="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8294344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467544" y="548680"/>
            <a:ext cx="8100900" cy="5688632"/>
          </a:xfrm>
        </p:spPr>
        <p:txBody>
          <a:bodyPr anchor="ctr" anchorCtr="0">
            <a:normAutofit lnSpcReduction="10000"/>
          </a:bodyPr>
          <a:lstStyle/>
          <a:p>
            <a:pPr marL="633413" lvl="0" indent="-368300" algn="just">
              <a:lnSpc>
                <a:spcPct val="110000"/>
              </a:lnSpc>
              <a:spcBef>
                <a:spcPts val="600"/>
              </a:spcBef>
              <a:spcAft>
                <a:spcPts val="600"/>
              </a:spcAft>
              <a:buFont typeface="Wingdings" panose="05000000000000000000" pitchFamily="2" charset="2"/>
              <a:buChar char="Ø"/>
            </a:pPr>
            <a:r>
              <a:rPr lang="pt-BR" sz="2300" dirty="0">
                <a:solidFill>
                  <a:srgbClr val="012841"/>
                </a:solidFill>
                <a:latin typeface="Georgia" panose="02040502050405020303" pitchFamily="18" charset="0"/>
              </a:rPr>
              <a:t>Exige o prévio </a:t>
            </a:r>
            <a:r>
              <a:rPr lang="pt-BR" sz="2300" b="1" dirty="0">
                <a:solidFill>
                  <a:srgbClr val="012841"/>
                </a:solidFill>
                <a:latin typeface="Georgia" panose="02040502050405020303" pitchFamily="18" charset="0"/>
              </a:rPr>
              <a:t>Mapeamento, Análise e Avaliação dos Riscos </a:t>
            </a:r>
            <a:r>
              <a:rPr lang="pt-BR" sz="2300" dirty="0">
                <a:solidFill>
                  <a:srgbClr val="012841"/>
                </a:solidFill>
                <a:latin typeface="Georgia" panose="02040502050405020303" pitchFamily="18" charset="0"/>
              </a:rPr>
              <a:t>relativos à integridade naquele órgão ou entidade. (</a:t>
            </a:r>
            <a:r>
              <a:rPr lang="pt-BR" sz="2300" dirty="0" err="1">
                <a:solidFill>
                  <a:srgbClr val="012841"/>
                </a:solidFill>
                <a:latin typeface="Georgia" panose="02040502050405020303" pitchFamily="18" charset="0"/>
              </a:rPr>
              <a:t>Exs</a:t>
            </a:r>
            <a:r>
              <a:rPr lang="pt-BR" sz="2300" dirty="0">
                <a:solidFill>
                  <a:srgbClr val="012841"/>
                </a:solidFill>
                <a:latin typeface="Georgia" panose="02040502050405020303" pitchFamily="18" charset="0"/>
              </a:rPr>
              <a:t>.- Pelo Servidor ou Dirigente: uso indevido do cargo, uso de informações da função em benefício próprio ou de terceiro, uso de influência ou do acesso a pessoas do órgão, conflito de interesses, recebimento de propina, dispensa indevida de licitação, direcionamento, fracionamento indevido, desvio de recursos públicos, aplicação irregular de recursos de convênios ou de fundos transferidos, nepotismo, vazamento de informações sigilosas, </a:t>
            </a:r>
            <a:r>
              <a:rPr lang="pt-BR" sz="2300" dirty="0" err="1">
                <a:solidFill>
                  <a:srgbClr val="012841"/>
                </a:solidFill>
                <a:latin typeface="Georgia" panose="02040502050405020303" pitchFamily="18" charset="0"/>
              </a:rPr>
              <a:t>etc</a:t>
            </a:r>
            <a:r>
              <a:rPr lang="pt-BR" sz="2300" dirty="0">
                <a:solidFill>
                  <a:srgbClr val="012841"/>
                </a:solidFill>
                <a:latin typeface="Georgia" panose="02040502050405020303" pitchFamily="18" charset="0"/>
              </a:rPr>
              <a:t>)</a:t>
            </a:r>
          </a:p>
          <a:p>
            <a:pPr marL="633413" indent="-368300" algn="just">
              <a:lnSpc>
                <a:spcPct val="110000"/>
              </a:lnSpc>
              <a:spcBef>
                <a:spcPts val="600"/>
              </a:spcBef>
              <a:spcAft>
                <a:spcPts val="600"/>
              </a:spcAft>
              <a:buFont typeface="Wingdings" panose="05000000000000000000" pitchFamily="2" charset="2"/>
              <a:buChar char="Ø"/>
            </a:pPr>
            <a:r>
              <a:rPr lang="pt-BR" sz="2300" dirty="0">
                <a:solidFill>
                  <a:srgbClr val="012841"/>
                </a:solidFill>
                <a:latin typeface="Georgia" panose="02040502050405020303" pitchFamily="18" charset="0"/>
              </a:rPr>
              <a:t>A partir disso, formula-se o programa propriamente dito (atividades/etapas que o compõem):</a:t>
            </a:r>
          </a:p>
          <a:p>
            <a:pPr marL="987425" lvl="1" indent="-368300" algn="just">
              <a:lnSpc>
                <a:spcPct val="110000"/>
              </a:lnSpc>
              <a:spcBef>
                <a:spcPts val="600"/>
              </a:spcBef>
              <a:spcAft>
                <a:spcPts val="600"/>
              </a:spcAft>
              <a:buFont typeface="Wingdings" panose="05000000000000000000" pitchFamily="2" charset="2"/>
              <a:buChar char="§"/>
            </a:pPr>
            <a:r>
              <a:rPr lang="pt-BR" sz="2300" b="1" dirty="0">
                <a:solidFill>
                  <a:srgbClr val="012841"/>
                </a:solidFill>
                <a:latin typeface="Georgia" panose="02040502050405020303" pitchFamily="18" charset="0"/>
              </a:rPr>
              <a:t>Código de ética/conduta </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8402359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323528" y="548680"/>
            <a:ext cx="8424936" cy="5688632"/>
          </a:xfrm>
        </p:spPr>
        <p:txBody>
          <a:bodyPr anchor="ctr" anchorCtr="0">
            <a:normAutofit/>
          </a:bodyPr>
          <a:lstStyle/>
          <a:p>
            <a:pPr marL="987425" lvl="1" indent="-368300" algn="just">
              <a:lnSpc>
                <a:spcPct val="120000"/>
              </a:lnSpc>
              <a:spcBef>
                <a:spcPts val="600"/>
              </a:spcBef>
              <a:spcAft>
                <a:spcPts val="600"/>
              </a:spcAft>
              <a:buFont typeface="Wingdings" panose="05000000000000000000" pitchFamily="2" charset="2"/>
              <a:buChar char="§"/>
            </a:pPr>
            <a:r>
              <a:rPr lang="pt-BR" sz="2300" b="1" dirty="0">
                <a:solidFill>
                  <a:srgbClr val="012841"/>
                </a:solidFill>
                <a:latin typeface="Georgia" panose="02040502050405020303" pitchFamily="18" charset="0"/>
              </a:rPr>
              <a:t>Elaboração/revisão das políticas/normas / procedimentos específicos, </a:t>
            </a:r>
            <a:r>
              <a:rPr lang="pt-BR" sz="2300" dirty="0">
                <a:solidFill>
                  <a:srgbClr val="012841"/>
                </a:solidFill>
                <a:latin typeface="Georgia" panose="02040502050405020303" pitchFamily="18" charset="0"/>
              </a:rPr>
              <a:t>necessários em cada caso (</a:t>
            </a:r>
            <a:r>
              <a:rPr lang="pt-BR" sz="2300" dirty="0" err="1">
                <a:solidFill>
                  <a:srgbClr val="012841"/>
                </a:solidFill>
                <a:latin typeface="Georgia" panose="02040502050405020303" pitchFamily="18" charset="0"/>
              </a:rPr>
              <a:t>Exs</a:t>
            </a:r>
            <a:r>
              <a:rPr lang="pt-BR" sz="2300" dirty="0">
                <a:solidFill>
                  <a:srgbClr val="012841"/>
                </a:solidFill>
                <a:latin typeface="Georgia" panose="02040502050405020303" pitchFamily="18" charset="0"/>
              </a:rPr>
              <a:t>.: prevenção de conflitos de interesses, prevenção do nepotismo, transparência e acesso à informação, registro e divulgação de audiências com representantes de interesses, seleção de pessoal com pesquisa de antecedentes, declarações periódicas de bens e interesses, regulamento de compras, se necessário, tratamento e apuração das denúncias recebidas, funcionamento dos controles internos, cumprimento das recomendações de auditoria dos órgãos de controle, procedimentos de responsabilização e aplicação de medidas disciplinares)</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538816" y="5712484"/>
            <a:ext cx="394526" cy="524828"/>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12772903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611560" y="1052736"/>
            <a:ext cx="7992888" cy="4320480"/>
          </a:xfrm>
        </p:spPr>
        <p:txBody>
          <a:bodyPr anchor="ctr" anchorCtr="0">
            <a:noAutofit/>
          </a:bodyPr>
          <a:lstStyle/>
          <a:p>
            <a:pPr marL="633413" lvl="0" indent="-368300" algn="just">
              <a:lnSpc>
                <a:spcPct val="110000"/>
              </a:lnSpc>
              <a:spcBef>
                <a:spcPts val="600"/>
              </a:spcBef>
              <a:spcAft>
                <a:spcPts val="600"/>
              </a:spcAft>
              <a:buFont typeface="Wingdings" panose="05000000000000000000" pitchFamily="2" charset="2"/>
              <a:buChar char="Ø"/>
            </a:pPr>
            <a:r>
              <a:rPr lang="pt-BR" sz="2300" b="1" dirty="0">
                <a:solidFill>
                  <a:srgbClr val="012841"/>
                </a:solidFill>
                <a:latin typeface="Georgia" panose="02040502050405020303" pitchFamily="18" charset="0"/>
              </a:rPr>
              <a:t>Implementação de Canal de Denúncias, se for o caso</a:t>
            </a:r>
          </a:p>
          <a:p>
            <a:pPr marL="633413" lvl="0" indent="-368300" algn="just">
              <a:lnSpc>
                <a:spcPct val="110000"/>
              </a:lnSpc>
              <a:spcBef>
                <a:spcPts val="600"/>
              </a:spcBef>
              <a:spcAft>
                <a:spcPts val="600"/>
              </a:spcAft>
              <a:buFont typeface="Wingdings" panose="05000000000000000000" pitchFamily="2" charset="2"/>
              <a:buChar char="Ø"/>
            </a:pPr>
            <a:r>
              <a:rPr lang="pt-BR" sz="2300" b="1" dirty="0">
                <a:solidFill>
                  <a:srgbClr val="012841"/>
                </a:solidFill>
                <a:latin typeface="Georgia" panose="02040502050405020303" pitchFamily="18" charset="0"/>
              </a:rPr>
              <a:t>Treinamento/capacitação dos servidores </a:t>
            </a:r>
          </a:p>
          <a:p>
            <a:pPr marL="628650" lvl="0" algn="just">
              <a:lnSpc>
                <a:spcPct val="110000"/>
              </a:lnSpc>
              <a:spcBef>
                <a:spcPts val="0"/>
              </a:spcBef>
              <a:spcAft>
                <a:spcPts val="600"/>
              </a:spcAft>
            </a:pPr>
            <a:r>
              <a:rPr lang="pt-BR" sz="2300" dirty="0">
                <a:solidFill>
                  <a:srgbClr val="012841"/>
                </a:solidFill>
                <a:latin typeface="Georgia" panose="02040502050405020303" pitchFamily="18" charset="0"/>
              </a:rPr>
              <a:t>(OBS: os códigos de ética – e outras normas do programa – serão de pouca utilidade sem ampla disseminação, conhecimento e treinamento das pessoas)</a:t>
            </a:r>
          </a:p>
          <a:p>
            <a:pPr marL="633413" lvl="0" indent="-368300" algn="just">
              <a:lnSpc>
                <a:spcPct val="110000"/>
              </a:lnSpc>
              <a:spcBef>
                <a:spcPts val="600"/>
              </a:spcBef>
              <a:spcAft>
                <a:spcPts val="600"/>
              </a:spcAft>
              <a:buFont typeface="Wingdings" panose="05000000000000000000" pitchFamily="2" charset="2"/>
              <a:buChar char="Ø"/>
            </a:pPr>
            <a:r>
              <a:rPr lang="pt-BR" sz="2300" b="1" dirty="0">
                <a:solidFill>
                  <a:srgbClr val="012841"/>
                </a:solidFill>
                <a:latin typeface="Georgia" panose="02040502050405020303" pitchFamily="18" charset="0"/>
              </a:rPr>
              <a:t>Monitoramento do Programa </a:t>
            </a:r>
            <a:r>
              <a:rPr lang="pt-BR" sz="2300" dirty="0">
                <a:solidFill>
                  <a:srgbClr val="012841"/>
                </a:solidFill>
                <a:latin typeface="Georgia" panose="02040502050405020303" pitchFamily="18" charset="0"/>
              </a:rPr>
              <a:t>de Integridade e Ética</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28435454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370028" y="540000"/>
            <a:ext cx="8306428" cy="5769320"/>
          </a:xfrm>
        </p:spPr>
        <p:txBody>
          <a:bodyPr anchor="ctr" anchorCtr="0">
            <a:noAutofit/>
          </a:bodyPr>
          <a:lstStyle/>
          <a:p>
            <a:pPr algn="ctr">
              <a:lnSpc>
                <a:spcPct val="110000"/>
              </a:lnSpc>
              <a:spcBef>
                <a:spcPts val="600"/>
              </a:spcBef>
              <a:spcAft>
                <a:spcPts val="1200"/>
              </a:spcAft>
            </a:pPr>
            <a:r>
              <a:rPr lang="pt-BR" sz="2500" b="1" cap="small" dirty="0">
                <a:solidFill>
                  <a:srgbClr val="012841"/>
                </a:solidFill>
                <a:latin typeface="Georgia" panose="02040502050405020303" pitchFamily="18" charset="0"/>
              </a:rPr>
              <a:t>ALGUMAS QUESTÕES QUE EXIGEM ATENÇÃO:</a:t>
            </a:r>
          </a:p>
          <a:p>
            <a:pPr marL="628650" indent="-450850" algn="just">
              <a:lnSpc>
                <a:spcPct val="110000"/>
              </a:lnSpc>
              <a:spcBef>
                <a:spcPts val="600"/>
              </a:spcBef>
              <a:spcAft>
                <a:spcPts val="600"/>
              </a:spcAft>
              <a:buFont typeface="+mj-lt"/>
              <a:buAutoNum type="arabicPeriod"/>
            </a:pPr>
            <a:r>
              <a:rPr lang="pt-BR" sz="2300" dirty="0">
                <a:solidFill>
                  <a:srgbClr val="012841"/>
                </a:solidFill>
                <a:latin typeface="Georgia" panose="02040502050405020303" pitchFamily="18" charset="0"/>
              </a:rPr>
              <a:t>O Sistema de Gestão da Ética </a:t>
            </a:r>
            <a:r>
              <a:rPr lang="pt-BR" sz="2300" dirty="0" smtClean="0">
                <a:solidFill>
                  <a:srgbClr val="012841"/>
                </a:solidFill>
                <a:latin typeface="Georgia" panose="02040502050405020303" pitchFamily="18" charset="0"/>
              </a:rPr>
              <a:t>(Dec. 6.029/2007)continua </a:t>
            </a:r>
            <a:r>
              <a:rPr lang="pt-BR" sz="2300" dirty="0">
                <a:solidFill>
                  <a:srgbClr val="012841"/>
                </a:solidFill>
                <a:latin typeface="Georgia" panose="02040502050405020303" pitchFamily="18" charset="0"/>
              </a:rPr>
              <a:t>existindo e define as competências da CEP e das Comissões de Ética de cada órgão/entidade</a:t>
            </a:r>
          </a:p>
          <a:p>
            <a:pPr marL="628650" indent="-450850" algn="just">
              <a:lnSpc>
                <a:spcPct val="110000"/>
              </a:lnSpc>
              <a:spcBef>
                <a:spcPts val="600"/>
              </a:spcBef>
              <a:spcAft>
                <a:spcPts val="600"/>
              </a:spcAft>
              <a:buFont typeface="+mj-lt"/>
              <a:buAutoNum type="arabicPeriod"/>
            </a:pPr>
            <a:r>
              <a:rPr lang="pt-BR" sz="2300" dirty="0">
                <a:solidFill>
                  <a:srgbClr val="012841"/>
                </a:solidFill>
                <a:latin typeface="Georgia" panose="02040502050405020303" pitchFamily="18" charset="0"/>
              </a:rPr>
              <a:t>Muitas </a:t>
            </a:r>
            <a:r>
              <a:rPr lang="pt-BR" sz="2300" dirty="0" smtClean="0">
                <a:solidFill>
                  <a:srgbClr val="012841"/>
                </a:solidFill>
                <a:latin typeface="Georgia" panose="02040502050405020303" pitchFamily="18" charset="0"/>
              </a:rPr>
              <a:t>dessas competências coincidem </a:t>
            </a:r>
            <a:r>
              <a:rPr lang="pt-BR" sz="2300" dirty="0">
                <a:solidFill>
                  <a:srgbClr val="012841"/>
                </a:solidFill>
                <a:latin typeface="Georgia" panose="02040502050405020303" pitchFamily="18" charset="0"/>
              </a:rPr>
              <a:t>(total ou parcialmente) com outras </a:t>
            </a:r>
            <a:r>
              <a:rPr lang="pt-BR" sz="2300" dirty="0" smtClean="0">
                <a:solidFill>
                  <a:srgbClr val="012841"/>
                </a:solidFill>
                <a:latin typeface="Georgia" panose="02040502050405020303" pitchFamily="18" charset="0"/>
              </a:rPr>
              <a:t>das Unidades do Sistema </a:t>
            </a:r>
            <a:r>
              <a:rPr lang="pt-BR" sz="2300" dirty="0">
                <a:solidFill>
                  <a:srgbClr val="012841"/>
                </a:solidFill>
                <a:latin typeface="Georgia" panose="02040502050405020303" pitchFamily="18" charset="0"/>
              </a:rPr>
              <a:t>de </a:t>
            </a:r>
            <a:r>
              <a:rPr lang="pt-BR" sz="2300" dirty="0" smtClean="0">
                <a:solidFill>
                  <a:srgbClr val="012841"/>
                </a:solidFill>
                <a:latin typeface="Georgia" panose="02040502050405020303" pitchFamily="18" charset="0"/>
              </a:rPr>
              <a:t>Correição (Dec. 5.480/2005), ou das </a:t>
            </a:r>
            <a:r>
              <a:rPr lang="pt-BR" sz="2300" dirty="0">
                <a:solidFill>
                  <a:srgbClr val="012841"/>
                </a:solidFill>
                <a:latin typeface="Georgia" panose="02040502050405020303" pitchFamily="18" charset="0"/>
              </a:rPr>
              <a:t>novas Unidades de Gestão da </a:t>
            </a:r>
            <a:r>
              <a:rPr lang="pt-BR" sz="2300" dirty="0" smtClean="0">
                <a:solidFill>
                  <a:srgbClr val="012841"/>
                </a:solidFill>
                <a:latin typeface="Georgia" panose="02040502050405020303" pitchFamily="18" charset="0"/>
              </a:rPr>
              <a:t>Integridade (Portarias 1089/2018 e 57/2019, da CGU), </a:t>
            </a:r>
            <a:r>
              <a:rPr lang="pt-BR" sz="2300" dirty="0">
                <a:solidFill>
                  <a:srgbClr val="012841"/>
                </a:solidFill>
                <a:latin typeface="Georgia" panose="02040502050405020303" pitchFamily="18" charset="0"/>
              </a:rPr>
              <a:t>apesar </a:t>
            </a:r>
            <a:r>
              <a:rPr lang="pt-BR" sz="2300" dirty="0" smtClean="0">
                <a:solidFill>
                  <a:srgbClr val="012841"/>
                </a:solidFill>
                <a:latin typeface="Georgia" panose="02040502050405020303" pitchFamily="18" charset="0"/>
              </a:rPr>
              <a:t>de se permitir sua </a:t>
            </a:r>
            <a:r>
              <a:rPr lang="pt-BR" sz="2300" dirty="0">
                <a:solidFill>
                  <a:srgbClr val="012841"/>
                </a:solidFill>
                <a:latin typeface="Georgia" panose="02040502050405020303" pitchFamily="18" charset="0"/>
              </a:rPr>
              <a:t>atribuição </a:t>
            </a:r>
            <a:r>
              <a:rPr lang="pt-BR" sz="2300" dirty="0" smtClean="0">
                <a:solidFill>
                  <a:srgbClr val="012841"/>
                </a:solidFill>
                <a:latin typeface="Georgia" panose="02040502050405020303" pitchFamily="18" charset="0"/>
              </a:rPr>
              <a:t>a </a:t>
            </a:r>
            <a:r>
              <a:rPr lang="pt-BR" sz="2300" dirty="0">
                <a:solidFill>
                  <a:srgbClr val="012841"/>
                </a:solidFill>
                <a:latin typeface="Georgia" panose="02040502050405020303" pitchFamily="18" charset="0"/>
              </a:rPr>
              <a:t>unidades já </a:t>
            </a:r>
            <a:r>
              <a:rPr lang="pt-BR" sz="2300" dirty="0" smtClean="0">
                <a:solidFill>
                  <a:srgbClr val="012841"/>
                </a:solidFill>
                <a:latin typeface="Georgia" panose="02040502050405020303" pitchFamily="18" charset="0"/>
              </a:rPr>
              <a:t>existentes</a:t>
            </a:r>
            <a:endParaRPr lang="pt-BR" sz="2300" dirty="0">
              <a:solidFill>
                <a:srgbClr val="012841"/>
              </a:solidFill>
              <a:latin typeface="Georgia" panose="02040502050405020303" pitchFamily="18" charset="0"/>
            </a:endParaRP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13831296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467545" y="1273661"/>
            <a:ext cx="8133716" cy="4680520"/>
          </a:xfrm>
        </p:spPr>
        <p:txBody>
          <a:bodyPr anchor="t" anchorCtr="0">
            <a:noAutofit/>
          </a:bodyPr>
          <a:lstStyle/>
          <a:p>
            <a:pPr marL="177800" algn="just">
              <a:lnSpc>
                <a:spcPct val="110000"/>
              </a:lnSpc>
              <a:spcBef>
                <a:spcPts val="1200"/>
              </a:spcBef>
              <a:spcAft>
                <a:spcPts val="600"/>
              </a:spcAft>
            </a:pPr>
            <a:r>
              <a:rPr lang="pt-BR" sz="2300" dirty="0">
                <a:solidFill>
                  <a:srgbClr val="012841"/>
                </a:solidFill>
                <a:latin typeface="Georgia" panose="02040502050405020303" pitchFamily="18" charset="0"/>
              </a:rPr>
              <a:t>3. Distinção mais clara existe apenas em alguns aspectos entre a CGU e a CEP, como no referente a condutas dos Ministros de Estado (que respondem apenas à CEP) ou nos assuntos da Lei de Conflito de Interesses </a:t>
            </a:r>
          </a:p>
          <a:p>
            <a:pPr marL="177800" algn="just">
              <a:lnSpc>
                <a:spcPct val="110000"/>
              </a:lnSpc>
              <a:spcBef>
                <a:spcPts val="1200"/>
              </a:spcBef>
              <a:spcAft>
                <a:spcPts val="600"/>
              </a:spcAft>
            </a:pPr>
            <a:r>
              <a:rPr lang="pt-BR" sz="2300" dirty="0" smtClean="0">
                <a:solidFill>
                  <a:srgbClr val="012841"/>
                </a:solidFill>
                <a:latin typeface="Georgia" panose="02040502050405020303" pitchFamily="18" charset="0"/>
              </a:rPr>
              <a:t>4. Há, por vezes, dificuldade de distinção entre infrações </a:t>
            </a:r>
            <a:r>
              <a:rPr lang="pt-BR" sz="2300" b="1" u="sng" dirty="0" smtClean="0">
                <a:solidFill>
                  <a:srgbClr val="012841"/>
                </a:solidFill>
                <a:latin typeface="Georgia" panose="02040502050405020303" pitchFamily="18" charset="0"/>
              </a:rPr>
              <a:t>éticas </a:t>
            </a:r>
            <a:r>
              <a:rPr lang="pt-BR" sz="2300" dirty="0" smtClean="0">
                <a:solidFill>
                  <a:srgbClr val="012841"/>
                </a:solidFill>
                <a:latin typeface="Georgia" panose="02040502050405020303" pitchFamily="18" charset="0"/>
              </a:rPr>
              <a:t>e infrações </a:t>
            </a:r>
            <a:r>
              <a:rPr lang="pt-BR" sz="2300" b="1" u="sng" dirty="0" smtClean="0">
                <a:solidFill>
                  <a:srgbClr val="012841"/>
                </a:solidFill>
                <a:latin typeface="Georgia" panose="02040502050405020303" pitchFamily="18" charset="0"/>
              </a:rPr>
              <a:t>disciplinares </a:t>
            </a:r>
            <a:r>
              <a:rPr lang="pt-BR" sz="2300" dirty="0" smtClean="0">
                <a:solidFill>
                  <a:srgbClr val="012841"/>
                </a:solidFill>
                <a:latin typeface="Georgia" panose="02040502050405020303" pitchFamily="18" charset="0"/>
              </a:rPr>
              <a:t>(comparar Código de Ética Profissional do Servidor Público/Decreto 1.171/94 – itens XIV e XV – e Lei 8.112/90, </a:t>
            </a:r>
            <a:r>
              <a:rPr lang="pt-BR" sz="2300" dirty="0" err="1" smtClean="0">
                <a:solidFill>
                  <a:srgbClr val="012841"/>
                </a:solidFill>
                <a:latin typeface="Georgia" panose="02040502050405020303" pitchFamily="18" charset="0"/>
              </a:rPr>
              <a:t>arts</a:t>
            </a:r>
            <a:r>
              <a:rPr lang="pt-BR" sz="2300" dirty="0" smtClean="0">
                <a:solidFill>
                  <a:srgbClr val="012841"/>
                </a:solidFill>
                <a:latin typeface="Georgia" panose="02040502050405020303" pitchFamily="18" charset="0"/>
              </a:rPr>
              <a:t>. 116 e 117)</a:t>
            </a:r>
          </a:p>
          <a:p>
            <a:pPr marL="177800" algn="just">
              <a:lnSpc>
                <a:spcPct val="110000"/>
              </a:lnSpc>
              <a:spcBef>
                <a:spcPts val="600"/>
              </a:spcBef>
              <a:spcAft>
                <a:spcPts val="600"/>
              </a:spcAft>
            </a:pPr>
            <a:r>
              <a:rPr lang="pt-BR" sz="2300" dirty="0" smtClean="0">
                <a:solidFill>
                  <a:srgbClr val="012841"/>
                </a:solidFill>
                <a:latin typeface="Georgia" panose="02040502050405020303" pitchFamily="18" charset="0"/>
              </a:rPr>
              <a:t>5. Podem </a:t>
            </a:r>
            <a:r>
              <a:rPr lang="pt-BR" sz="2300" dirty="0">
                <a:solidFill>
                  <a:srgbClr val="012841"/>
                </a:solidFill>
                <a:latin typeface="Georgia" panose="02040502050405020303" pitchFamily="18" charset="0"/>
              </a:rPr>
              <a:t>surgir dúvidas até mesmo sobre a espécie de </a:t>
            </a:r>
            <a:r>
              <a:rPr lang="pt-BR" sz="2300" b="1" dirty="0">
                <a:solidFill>
                  <a:srgbClr val="012841"/>
                </a:solidFill>
                <a:latin typeface="Georgia" panose="02040502050405020303" pitchFamily="18" charset="0"/>
              </a:rPr>
              <a:t>Processo cabível </a:t>
            </a:r>
            <a:r>
              <a:rPr lang="pt-BR" sz="2300" dirty="0">
                <a:solidFill>
                  <a:srgbClr val="012841"/>
                </a:solidFill>
                <a:latin typeface="Georgia" panose="02040502050405020303" pitchFamily="18" charset="0"/>
              </a:rPr>
              <a:t>e de </a:t>
            </a:r>
            <a:r>
              <a:rPr lang="pt-BR" sz="2300" b="1" dirty="0">
                <a:solidFill>
                  <a:srgbClr val="012841"/>
                </a:solidFill>
                <a:latin typeface="Georgia" panose="02040502050405020303" pitchFamily="18" charset="0"/>
              </a:rPr>
              <a:t>Sanções aplicáveis </a:t>
            </a:r>
            <a:r>
              <a:rPr lang="pt-BR" sz="2300" dirty="0">
                <a:solidFill>
                  <a:srgbClr val="012841"/>
                </a:solidFill>
                <a:latin typeface="Georgia" panose="02040502050405020303" pitchFamily="18" charset="0"/>
              </a:rPr>
              <a:t>em cada caso.</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7" name="CaixaDeTexto 6">
            <a:extLst>
              <a:ext uri="{FF2B5EF4-FFF2-40B4-BE49-F238E27FC236}">
                <a16:creationId xmlns:a16="http://schemas.microsoft.com/office/drawing/2014/main" xmlns="" id="{DE0E9662-0916-495C-BF56-A7595590041E}"/>
              </a:ext>
            </a:extLst>
          </p:cNvPr>
          <p:cNvSpPr txBox="1"/>
          <p:nvPr/>
        </p:nvSpPr>
        <p:spPr>
          <a:xfrm>
            <a:off x="6626039" y="744345"/>
            <a:ext cx="1975221" cy="353943"/>
          </a:xfrm>
          <a:prstGeom prst="rect">
            <a:avLst/>
          </a:prstGeom>
          <a:noFill/>
        </p:spPr>
        <p:txBody>
          <a:bodyPr wrap="none" rtlCol="0">
            <a:spAutoFit/>
          </a:bodyPr>
          <a:lstStyle/>
          <a:p>
            <a:pPr algn="r"/>
            <a:r>
              <a:rPr lang="pt-BR" sz="17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42779659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04800" y="542595"/>
            <a:ext cx="8229600" cy="960904"/>
          </a:xfrm>
        </p:spPr>
        <p:txBody>
          <a:bodyPr>
            <a:normAutofit/>
          </a:bodyPr>
          <a:lstStyle/>
          <a:p>
            <a:pPr>
              <a:lnSpc>
                <a:spcPct val="110000"/>
              </a:lnSpc>
            </a:pPr>
            <a:r>
              <a:rPr lang="pt-BR" sz="2500" b="1" cap="all" dirty="0">
                <a:solidFill>
                  <a:srgbClr val="012841"/>
                </a:solidFill>
                <a:latin typeface="Georgia" panose="02040502050405020303" pitchFamily="18" charset="0"/>
              </a:rPr>
              <a:t>Código de Ética Profissional do Servidor Público/Decreto 1.171/94</a:t>
            </a:r>
            <a:endParaRPr lang="pt-BR" sz="2500" b="1" cap="all" dirty="0"/>
          </a:p>
        </p:txBody>
      </p:sp>
      <p:sp>
        <p:nvSpPr>
          <p:cNvPr id="4" name="Rectangle 1">
            <a:extLst>
              <a:ext uri="{FF2B5EF4-FFF2-40B4-BE49-F238E27FC236}">
                <a16:creationId xmlns:a16="http://schemas.microsoft.com/office/drawing/2014/main" xmlns="" id="{6CDB425F-5BD2-49DF-9D9D-E1BCBBC1185A}"/>
              </a:ext>
            </a:extLst>
          </p:cNvPr>
          <p:cNvSpPr>
            <a:spLocks noChangeArrowheads="1"/>
          </p:cNvSpPr>
          <p:nvPr/>
        </p:nvSpPr>
        <p:spPr bwMode="auto">
          <a:xfrm>
            <a:off x="539552" y="2532741"/>
            <a:ext cx="7994848" cy="35729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00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R="0" lvl="0" indent="0" algn="just" defTabSz="914400" rtl="0" eaLnBrk="0" fontAlgn="base" latinLnBrk="0" hangingPunct="0">
              <a:lnSpc>
                <a:spcPct val="110000"/>
              </a:lnSpc>
              <a:spcBef>
                <a:spcPts val="600"/>
              </a:spcBef>
              <a:spcAft>
                <a:spcPts val="600"/>
              </a:spcAft>
              <a:buClrTx/>
              <a:buSzTx/>
              <a:buFontTx/>
              <a:buNone/>
              <a:tabLst/>
            </a:pPr>
            <a:r>
              <a:rPr kumimoji="0" lang="pt-BR" altLang="pt-BR" sz="2100" b="0" i="1" u="none" strike="noStrike" cap="none" normalizeH="0" baseline="0" dirty="0">
                <a:ln>
                  <a:noFill/>
                </a:ln>
                <a:solidFill>
                  <a:srgbClr val="012439"/>
                </a:solidFill>
                <a:effectLst/>
                <a:latin typeface="Georgia" panose="02040502050405020303" pitchFamily="18" charset="0"/>
                <a:cs typeface="Arial" panose="020B0604020202020204" pitchFamily="34" charset="0"/>
              </a:rPr>
              <a:t>“XIV - São deveres fundamentais do servidor público:</a:t>
            </a:r>
            <a:endParaRPr kumimoji="0" lang="pt-BR" altLang="pt-BR" sz="2100" b="0" i="1" u="none" strike="noStrike" cap="none" normalizeH="0" baseline="0" dirty="0">
              <a:ln>
                <a:noFill/>
              </a:ln>
              <a:solidFill>
                <a:srgbClr val="012439"/>
              </a:solidFill>
              <a:effectLst/>
              <a:latin typeface="Georgia" panose="02040502050405020303" pitchFamily="18" charset="0"/>
            </a:endParaRPr>
          </a:p>
          <a:p>
            <a:pPr marR="0" lvl="0" indent="0" algn="just" defTabSz="914400" rtl="0" eaLnBrk="0" fontAlgn="base" latinLnBrk="0" hangingPunct="0">
              <a:lnSpc>
                <a:spcPct val="110000"/>
              </a:lnSpc>
              <a:spcBef>
                <a:spcPts val="600"/>
              </a:spcBef>
              <a:spcAft>
                <a:spcPts val="600"/>
              </a:spcAft>
              <a:buClrTx/>
              <a:buSzTx/>
              <a:buFontTx/>
              <a:buNone/>
              <a:tabLst/>
            </a:pPr>
            <a:r>
              <a:rPr kumimoji="0" lang="pt-BR" altLang="pt-BR" sz="2100" b="0" i="1" u="none" strike="noStrike" cap="none" normalizeH="0" baseline="0" dirty="0">
                <a:ln>
                  <a:noFill/>
                </a:ln>
                <a:solidFill>
                  <a:srgbClr val="012439"/>
                </a:solidFill>
                <a:effectLst/>
                <a:latin typeface="Georgia" panose="02040502050405020303" pitchFamily="18" charset="0"/>
                <a:cs typeface="Arial" panose="020B0604020202020204" pitchFamily="34" charset="0"/>
              </a:rPr>
              <a:t>a) desempenhar, a tempo, as atribuições do cargo, função ou emprego público de que seja titular;</a:t>
            </a:r>
            <a:endParaRPr kumimoji="0" lang="pt-BR" altLang="pt-BR" sz="2100" b="0" i="1" u="none" strike="noStrike" cap="none" normalizeH="0" baseline="0" dirty="0">
              <a:ln>
                <a:noFill/>
              </a:ln>
              <a:solidFill>
                <a:srgbClr val="012439"/>
              </a:solidFill>
              <a:effectLst/>
              <a:latin typeface="Georgia" panose="02040502050405020303" pitchFamily="18" charset="0"/>
            </a:endParaRPr>
          </a:p>
          <a:p>
            <a:pPr marR="0" lvl="0" indent="0" algn="just" defTabSz="914400" rtl="0" eaLnBrk="0" fontAlgn="base" latinLnBrk="0" hangingPunct="0">
              <a:lnSpc>
                <a:spcPct val="110000"/>
              </a:lnSpc>
              <a:spcBef>
                <a:spcPts val="600"/>
              </a:spcBef>
              <a:spcAft>
                <a:spcPts val="600"/>
              </a:spcAft>
              <a:buClrTx/>
              <a:buSzTx/>
              <a:buFontTx/>
              <a:buNone/>
              <a:tabLst/>
            </a:pPr>
            <a:r>
              <a:rPr kumimoji="0" lang="pt-BR" altLang="pt-BR" sz="2100" b="0" i="1" u="none" strike="noStrike" cap="none" normalizeH="0" baseline="0" dirty="0">
                <a:ln>
                  <a:noFill/>
                </a:ln>
                <a:solidFill>
                  <a:srgbClr val="012439"/>
                </a:solidFill>
                <a:effectLst/>
                <a:latin typeface="Georgia" panose="02040502050405020303" pitchFamily="18" charset="0"/>
                <a:cs typeface="Arial" panose="020B0604020202020204" pitchFamily="34" charset="0"/>
              </a:rPr>
              <a:t>b) exercer suas atribuições com rapidez, perfeição e rendimento, pondo fim ou procurando prioritariamente resolver situações procrastinatórias, principalmente diante de filas ou de qualquer outra espécie de atraso na prestação dos serviços pelo setor em que exerça suas atribuições, com o fim de evitar dano moral ao usuário;</a:t>
            </a:r>
            <a:endParaRPr kumimoji="0" lang="pt-BR" altLang="pt-BR" sz="2100" b="0" i="1" u="none" strike="noStrike" cap="none" normalizeH="0" baseline="0" dirty="0">
              <a:ln>
                <a:noFill/>
              </a:ln>
              <a:solidFill>
                <a:srgbClr val="012439"/>
              </a:solidFill>
              <a:effectLst/>
              <a:latin typeface="Georgia" panose="02040502050405020303" pitchFamily="18" charset="0"/>
            </a:endParaRPr>
          </a:p>
        </p:txBody>
      </p:sp>
      <p:sp>
        <p:nvSpPr>
          <p:cNvPr id="8" name="Retângulo 7">
            <a:extLst>
              <a:ext uri="{FF2B5EF4-FFF2-40B4-BE49-F238E27FC236}">
                <a16:creationId xmlns:a16="http://schemas.microsoft.com/office/drawing/2014/main" xmlns="" id="{C59B38BD-0256-4B72-B396-CD74C695086A}"/>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9" name="Retângulo 8">
            <a:extLst>
              <a:ext uri="{FF2B5EF4-FFF2-40B4-BE49-F238E27FC236}">
                <a16:creationId xmlns:a16="http://schemas.microsoft.com/office/drawing/2014/main" xmlns="" id="{697472D0-7B22-4031-B5F7-9FC9D313609B}"/>
              </a:ext>
            </a:extLst>
          </p:cNvPr>
          <p:cNvSpPr/>
          <p:nvPr/>
        </p:nvSpPr>
        <p:spPr>
          <a:xfrm>
            <a:off x="0" y="2595"/>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12" name="Rectangle 5">
            <a:extLst>
              <a:ext uri="{FF2B5EF4-FFF2-40B4-BE49-F238E27FC236}">
                <a16:creationId xmlns:a16="http://schemas.microsoft.com/office/drawing/2014/main" xmlns="" id="{DA9917B4-6AA7-4B99-8AC7-1891A0644244}"/>
              </a:ext>
            </a:extLst>
          </p:cNvPr>
          <p:cNvSpPr>
            <a:spLocks noChangeArrowheads="1"/>
          </p:cNvSpPr>
          <p:nvPr/>
        </p:nvSpPr>
        <p:spPr bwMode="auto">
          <a:xfrm>
            <a:off x="-1" y="1528908"/>
            <a:ext cx="9155875" cy="8002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pt-BR" altLang="pt-BR" sz="2300" b="1" i="0" u="none" strike="noStrike" cap="small" normalizeH="0" dirty="0">
                <a:ln>
                  <a:noFill/>
                </a:ln>
                <a:solidFill>
                  <a:srgbClr val="012439"/>
                </a:solidFill>
                <a:effectLst/>
                <a:latin typeface="Georgia" panose="02040502050405020303" pitchFamily="18" charset="0"/>
                <a:cs typeface="Arial" panose="020B0604020202020204" pitchFamily="34" charset="0"/>
              </a:rPr>
              <a:t>Seção II</a:t>
            </a:r>
            <a:endParaRPr kumimoji="0" lang="pt-BR" altLang="pt-BR" sz="2300" b="0" i="0" u="none" strike="noStrike" cap="small" normalizeH="0" dirty="0">
              <a:ln>
                <a:noFill/>
              </a:ln>
              <a:solidFill>
                <a:srgbClr val="012439"/>
              </a:solidFill>
              <a:effectLst/>
              <a:latin typeface="Georgia" panose="02040502050405020303"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pt-BR" altLang="pt-BR" sz="2300" b="1" i="0" u="none" strike="noStrike" cap="small" normalizeH="0" dirty="0">
                <a:ln>
                  <a:noFill/>
                </a:ln>
                <a:solidFill>
                  <a:srgbClr val="012439"/>
                </a:solidFill>
                <a:effectLst/>
                <a:latin typeface="Georgia" panose="02040502050405020303" pitchFamily="18" charset="0"/>
                <a:cs typeface="Arial" panose="020B0604020202020204" pitchFamily="34" charset="0"/>
              </a:rPr>
              <a:t>Dos Principais Deveres do Servidor Público</a:t>
            </a:r>
            <a:endParaRPr kumimoji="0" lang="pt-BR" altLang="pt-BR" sz="2300" b="0" i="0" u="none" strike="noStrike" cap="small" normalizeH="0" dirty="0">
              <a:ln>
                <a:noFill/>
              </a:ln>
              <a:solidFill>
                <a:srgbClr val="012439"/>
              </a:solidFill>
              <a:effectLst/>
              <a:latin typeface="Georgia" panose="02040502050405020303" pitchFamily="18" charset="0"/>
            </a:endParaRPr>
          </a:p>
        </p:txBody>
      </p:sp>
    </p:spTree>
    <p:extLst>
      <p:ext uri="{BB962C8B-B14F-4D97-AF65-F5344CB8AC3E}">
        <p14:creationId xmlns:p14="http://schemas.microsoft.com/office/powerpoint/2010/main" val="64676715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xmlns="" id="{6CDB425F-5BD2-49DF-9D9D-E1BCBBC1185A}"/>
              </a:ext>
            </a:extLst>
          </p:cNvPr>
          <p:cNvSpPr>
            <a:spLocks noChangeArrowheads="1"/>
          </p:cNvSpPr>
          <p:nvPr/>
        </p:nvSpPr>
        <p:spPr bwMode="auto">
          <a:xfrm>
            <a:off x="574576" y="1393466"/>
            <a:ext cx="7994848" cy="4484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00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indent="0" algn="just">
              <a:lnSpc>
                <a:spcPct val="110000"/>
              </a:lnSpc>
              <a:spcBef>
                <a:spcPts val="600"/>
              </a:spcBef>
              <a:spcAft>
                <a:spcPts val="600"/>
              </a:spcAft>
            </a:pPr>
            <a:r>
              <a:rPr lang="pt-BR" altLang="pt-BR" sz="2100" i="1" dirty="0">
                <a:solidFill>
                  <a:srgbClr val="012439"/>
                </a:solidFill>
                <a:latin typeface="Georgia" panose="02040502050405020303" pitchFamily="18" charset="0"/>
                <a:cs typeface="Arial" panose="020B0604020202020204" pitchFamily="34" charset="0"/>
              </a:rPr>
              <a:t>c) ser probo, reto, leal e justo, demonstrando toda a integridade do seu caráter, escolhendo sempre, quando estiver diante de duas opções, a melhor e a mais vantajosa para o bem comum;</a:t>
            </a:r>
          </a:p>
          <a:p>
            <a:pPr indent="0" algn="just">
              <a:lnSpc>
                <a:spcPct val="110000"/>
              </a:lnSpc>
              <a:spcBef>
                <a:spcPts val="600"/>
              </a:spcBef>
              <a:spcAft>
                <a:spcPts val="600"/>
              </a:spcAft>
            </a:pPr>
            <a:r>
              <a:rPr lang="pt-BR" altLang="pt-BR" sz="2100" i="1" dirty="0">
                <a:solidFill>
                  <a:srgbClr val="012439"/>
                </a:solidFill>
                <a:latin typeface="Georgia" panose="02040502050405020303" pitchFamily="18" charset="0"/>
                <a:cs typeface="Arial" panose="020B0604020202020204" pitchFamily="34" charset="0"/>
              </a:rPr>
              <a:t>d) jamais retardar qualquer prestação de contas, condição essencial da gestão dos bens, direitos e serviços da coletividade a seu cargo;</a:t>
            </a:r>
          </a:p>
          <a:p>
            <a:pPr indent="0" algn="just">
              <a:lnSpc>
                <a:spcPct val="110000"/>
              </a:lnSpc>
              <a:spcBef>
                <a:spcPts val="600"/>
              </a:spcBef>
              <a:spcAft>
                <a:spcPts val="600"/>
              </a:spcAft>
            </a:pPr>
            <a:r>
              <a:rPr lang="pt-BR" altLang="pt-BR" sz="2100" i="1" dirty="0">
                <a:solidFill>
                  <a:srgbClr val="012439"/>
                </a:solidFill>
                <a:latin typeface="Georgia" panose="02040502050405020303" pitchFamily="18" charset="0"/>
                <a:cs typeface="Arial" panose="020B0604020202020204" pitchFamily="34" charset="0"/>
              </a:rPr>
              <a:t>e) tratar cuidadosamente os usuários dos serviços aperfeiçoando o processo de comunicação e contato com o público;</a:t>
            </a:r>
          </a:p>
          <a:p>
            <a:pPr indent="0" algn="just">
              <a:lnSpc>
                <a:spcPct val="110000"/>
              </a:lnSpc>
              <a:spcBef>
                <a:spcPts val="600"/>
              </a:spcBef>
              <a:spcAft>
                <a:spcPts val="600"/>
              </a:spcAft>
            </a:pPr>
            <a:r>
              <a:rPr lang="pt-BR" altLang="pt-BR" sz="2100" i="1" dirty="0">
                <a:solidFill>
                  <a:srgbClr val="012439"/>
                </a:solidFill>
                <a:latin typeface="Georgia" panose="02040502050405020303" pitchFamily="18" charset="0"/>
                <a:cs typeface="Arial" panose="020B0604020202020204" pitchFamily="34" charset="0"/>
              </a:rPr>
              <a:t>f) ter consciência de que seu trabalho é regido por princípios éticos que se materializam na adequada prestação dos serviços públicos;</a:t>
            </a:r>
            <a:r>
              <a:rPr lang="pt-BR" altLang="pt-BR" sz="2400" i="1" dirty="0">
                <a:latin typeface="Georgia" panose="02040502050405020303" pitchFamily="18" charset="0"/>
                <a:cs typeface="Arial" panose="020B0604020202020204" pitchFamily="34" charset="0"/>
              </a:rPr>
              <a:t> </a:t>
            </a:r>
          </a:p>
        </p:txBody>
      </p:sp>
      <p:sp>
        <p:nvSpPr>
          <p:cNvPr id="8" name="Retângulo 7">
            <a:extLst>
              <a:ext uri="{FF2B5EF4-FFF2-40B4-BE49-F238E27FC236}">
                <a16:creationId xmlns:a16="http://schemas.microsoft.com/office/drawing/2014/main" xmlns="" id="{C59B38BD-0256-4B72-B396-CD74C695086A}"/>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9" name="Retângulo 8">
            <a:extLst>
              <a:ext uri="{FF2B5EF4-FFF2-40B4-BE49-F238E27FC236}">
                <a16:creationId xmlns:a16="http://schemas.microsoft.com/office/drawing/2014/main" xmlns="" id="{697472D0-7B22-4031-B5F7-9FC9D313609B}"/>
              </a:ext>
            </a:extLst>
          </p:cNvPr>
          <p:cNvSpPr/>
          <p:nvPr/>
        </p:nvSpPr>
        <p:spPr>
          <a:xfrm>
            <a:off x="0" y="2595"/>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CaixaDeTexto 5">
            <a:extLst>
              <a:ext uri="{FF2B5EF4-FFF2-40B4-BE49-F238E27FC236}">
                <a16:creationId xmlns:a16="http://schemas.microsoft.com/office/drawing/2014/main" xmlns="" id="{858EA83E-9A4B-4C67-8A73-97F49CDCCE7A}"/>
              </a:ext>
            </a:extLst>
          </p:cNvPr>
          <p:cNvSpPr txBox="1"/>
          <p:nvPr/>
        </p:nvSpPr>
        <p:spPr>
          <a:xfrm>
            <a:off x="6594203" y="791059"/>
            <a:ext cx="1975221" cy="353943"/>
          </a:xfrm>
          <a:prstGeom prst="rect">
            <a:avLst/>
          </a:prstGeom>
          <a:noFill/>
        </p:spPr>
        <p:txBody>
          <a:bodyPr wrap="none" rtlCol="0">
            <a:spAutoFit/>
          </a:bodyPr>
          <a:lstStyle/>
          <a:p>
            <a:r>
              <a:rPr lang="pt-BR" sz="17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38390027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xmlns="" id="{6CDB425F-5BD2-49DF-9D9D-E1BCBBC1185A}"/>
              </a:ext>
            </a:extLst>
          </p:cNvPr>
          <p:cNvSpPr>
            <a:spLocks noChangeArrowheads="1"/>
          </p:cNvSpPr>
          <p:nvPr/>
        </p:nvSpPr>
        <p:spPr bwMode="auto">
          <a:xfrm>
            <a:off x="574576" y="962472"/>
            <a:ext cx="7994848" cy="53468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00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0" algn="just">
              <a:lnSpc>
                <a:spcPct val="105000"/>
              </a:lnSpc>
              <a:spcBef>
                <a:spcPts val="400"/>
              </a:spcBef>
              <a:spcAft>
                <a:spcPts val="400"/>
              </a:spcAft>
            </a:pPr>
            <a:r>
              <a:rPr lang="pt-BR" altLang="pt-BR" sz="2050" i="1" dirty="0">
                <a:solidFill>
                  <a:srgbClr val="012439"/>
                </a:solidFill>
                <a:latin typeface="Georgia" panose="02040502050405020303" pitchFamily="18" charset="0"/>
                <a:cs typeface="Arial" panose="020B0604020202020204" pitchFamily="34" charset="0"/>
              </a:rPr>
              <a:t>g) ser cortês, ter urbanidade, disponibilidade e atenção, respeitando a capacidade e as limitações individuais de todos os usuários do serviço público, sem qualquer espécie de preconceito ou distinção de raça, sexo, nacionalidade, cor, idade, religião, cunho político e posição social, abstendo-se, dessa forma, de causar-lhes dano moral; </a:t>
            </a:r>
          </a:p>
          <a:p>
            <a:pPr lvl="0" indent="0" algn="just">
              <a:lnSpc>
                <a:spcPct val="105000"/>
              </a:lnSpc>
              <a:spcBef>
                <a:spcPts val="400"/>
              </a:spcBef>
              <a:spcAft>
                <a:spcPts val="400"/>
              </a:spcAft>
            </a:pPr>
            <a:r>
              <a:rPr lang="pt-BR" altLang="pt-BR" sz="2050" i="1" dirty="0">
                <a:solidFill>
                  <a:srgbClr val="012439"/>
                </a:solidFill>
                <a:latin typeface="Georgia" panose="02040502050405020303" pitchFamily="18" charset="0"/>
                <a:cs typeface="Arial" panose="020B0604020202020204" pitchFamily="34" charset="0"/>
              </a:rPr>
              <a:t>h) ter respeito à hierarquia, porém sem nenhum temor de representar contra qualquer comprometimento indevido da estrutura em que se funda o Poder Estatal;</a:t>
            </a:r>
          </a:p>
          <a:p>
            <a:pPr lvl="0" indent="0" algn="just">
              <a:lnSpc>
                <a:spcPct val="105000"/>
              </a:lnSpc>
              <a:spcBef>
                <a:spcPts val="400"/>
              </a:spcBef>
              <a:spcAft>
                <a:spcPts val="400"/>
              </a:spcAft>
            </a:pPr>
            <a:r>
              <a:rPr lang="pt-BR" altLang="pt-BR" sz="2050" i="1" dirty="0">
                <a:solidFill>
                  <a:srgbClr val="012439"/>
                </a:solidFill>
                <a:latin typeface="Georgia" panose="02040502050405020303" pitchFamily="18" charset="0"/>
                <a:cs typeface="Arial" panose="020B0604020202020204" pitchFamily="34" charset="0"/>
              </a:rPr>
              <a:t>i) resistir a todas as pressões de superiores hierárquicos, de contratantes, interessados e outros que visem obter quaisquer favores, benesses ou vantagens indevidas em decorrência de ações imorais, ilegais ou aéticas e denunciá-las;</a:t>
            </a:r>
          </a:p>
          <a:p>
            <a:pPr lvl="0" indent="0" algn="just">
              <a:lnSpc>
                <a:spcPct val="105000"/>
              </a:lnSpc>
              <a:spcBef>
                <a:spcPts val="400"/>
              </a:spcBef>
              <a:spcAft>
                <a:spcPts val="400"/>
              </a:spcAft>
            </a:pPr>
            <a:r>
              <a:rPr lang="pt-BR" altLang="pt-BR" sz="2050" i="1" dirty="0">
                <a:solidFill>
                  <a:srgbClr val="012439"/>
                </a:solidFill>
                <a:latin typeface="Georgia" panose="02040502050405020303" pitchFamily="18" charset="0"/>
                <a:cs typeface="Arial" panose="020B0604020202020204" pitchFamily="34" charset="0"/>
              </a:rPr>
              <a:t>j) zelar, no exercício do direito de greve, pelas exigências específicas da defesa da vida e da segurança coletiva;</a:t>
            </a:r>
            <a:endParaRPr kumimoji="0" lang="pt-BR" altLang="pt-BR" sz="2050" b="0" i="1" u="none" strike="noStrike" cap="none" normalizeH="0" baseline="0" dirty="0">
              <a:ln>
                <a:noFill/>
              </a:ln>
              <a:solidFill>
                <a:srgbClr val="012439"/>
              </a:solidFill>
              <a:effectLst/>
              <a:latin typeface="Georgia" panose="02040502050405020303" pitchFamily="18" charset="0"/>
            </a:endParaRPr>
          </a:p>
        </p:txBody>
      </p:sp>
      <p:sp>
        <p:nvSpPr>
          <p:cNvPr id="8" name="Retângulo 7">
            <a:extLst>
              <a:ext uri="{FF2B5EF4-FFF2-40B4-BE49-F238E27FC236}">
                <a16:creationId xmlns:a16="http://schemas.microsoft.com/office/drawing/2014/main" xmlns="" id="{C59B38BD-0256-4B72-B396-CD74C695086A}"/>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9" name="Retângulo 8">
            <a:extLst>
              <a:ext uri="{FF2B5EF4-FFF2-40B4-BE49-F238E27FC236}">
                <a16:creationId xmlns:a16="http://schemas.microsoft.com/office/drawing/2014/main" xmlns="" id="{697472D0-7B22-4031-B5F7-9FC9D313609B}"/>
              </a:ext>
            </a:extLst>
          </p:cNvPr>
          <p:cNvSpPr/>
          <p:nvPr/>
        </p:nvSpPr>
        <p:spPr>
          <a:xfrm>
            <a:off x="0" y="2595"/>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5" name="CaixaDeTexto 4">
            <a:extLst>
              <a:ext uri="{FF2B5EF4-FFF2-40B4-BE49-F238E27FC236}">
                <a16:creationId xmlns:a16="http://schemas.microsoft.com/office/drawing/2014/main" xmlns="" id="{F86E7524-8874-4620-B231-DE4DD67ED0CD}"/>
              </a:ext>
            </a:extLst>
          </p:cNvPr>
          <p:cNvSpPr txBox="1"/>
          <p:nvPr/>
        </p:nvSpPr>
        <p:spPr>
          <a:xfrm>
            <a:off x="6765610" y="626785"/>
            <a:ext cx="1766830" cy="323165"/>
          </a:xfrm>
          <a:prstGeom prst="rect">
            <a:avLst/>
          </a:prstGeom>
          <a:noFill/>
        </p:spPr>
        <p:txBody>
          <a:bodyPr wrap="none" rtlCol="0">
            <a:spAutoFit/>
          </a:bodyPr>
          <a:lstStyle/>
          <a:p>
            <a:r>
              <a:rPr lang="pt-BR" sz="15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35546174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xmlns="" id="{6CDB425F-5BD2-49DF-9D9D-E1BCBBC1185A}"/>
              </a:ext>
            </a:extLst>
          </p:cNvPr>
          <p:cNvSpPr>
            <a:spLocks noChangeArrowheads="1"/>
          </p:cNvSpPr>
          <p:nvPr/>
        </p:nvSpPr>
        <p:spPr bwMode="auto">
          <a:xfrm>
            <a:off x="574576" y="1078529"/>
            <a:ext cx="7994848" cy="52307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00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indent="0" algn="just">
              <a:lnSpc>
                <a:spcPct val="105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l) ser assíduo e </a:t>
            </a:r>
            <a:r>
              <a:rPr lang="pt-BR" altLang="pt-BR" sz="2100" i="1" dirty="0" smtClean="0">
                <a:solidFill>
                  <a:srgbClr val="012439"/>
                </a:solidFill>
                <a:latin typeface="Georgia" panose="02040502050405020303" pitchFamily="18" charset="0"/>
                <a:cs typeface="Arial" panose="020B0604020202020204" pitchFamily="34" charset="0"/>
              </a:rPr>
              <a:t>frequente </a:t>
            </a:r>
            <a:r>
              <a:rPr lang="pt-BR" altLang="pt-BR" sz="2100" i="1" dirty="0">
                <a:solidFill>
                  <a:srgbClr val="012439"/>
                </a:solidFill>
                <a:latin typeface="Georgia" panose="02040502050405020303" pitchFamily="18" charset="0"/>
                <a:cs typeface="Arial" panose="020B0604020202020204" pitchFamily="34" charset="0"/>
              </a:rPr>
              <a:t>ao serviço, na certeza de que sua ausência provoca danos ao trabalho ordenado, refletindo negativamente em todo o sistema;</a:t>
            </a:r>
          </a:p>
          <a:p>
            <a:pPr indent="0" algn="just">
              <a:lnSpc>
                <a:spcPct val="105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m) comunicar imediatamente a seus superiores todo e qualquer ato ou fato contrário ao interesse público, exigindo as providências cabíveis;</a:t>
            </a:r>
          </a:p>
          <a:p>
            <a:pPr indent="0" algn="just">
              <a:lnSpc>
                <a:spcPct val="105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n) manter limpo e em perfeita ordem o local de trabalho, seguindo os métodos mais adequados à sua organização e distribuição;</a:t>
            </a:r>
          </a:p>
          <a:p>
            <a:pPr indent="0" algn="just">
              <a:lnSpc>
                <a:spcPct val="105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o) participar dos movimentos e estudos que se relacionem com a melhoria do exercício de suas funções, tendo por escopo a realização do bem comum;</a:t>
            </a:r>
          </a:p>
          <a:p>
            <a:pPr indent="0" algn="just">
              <a:lnSpc>
                <a:spcPct val="105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p) apresentar-se ao trabalho com vestimentas adequadas ao exercício da função;</a:t>
            </a:r>
            <a:endParaRPr kumimoji="0" lang="pt-BR" altLang="pt-BR" sz="2100" b="0" i="1" strike="noStrike" cap="none" normalizeH="0" baseline="0" dirty="0">
              <a:ln>
                <a:noFill/>
              </a:ln>
              <a:solidFill>
                <a:srgbClr val="012439"/>
              </a:solidFill>
              <a:effectLst/>
              <a:latin typeface="Georgia" panose="02040502050405020303" pitchFamily="18" charset="0"/>
            </a:endParaRPr>
          </a:p>
        </p:txBody>
      </p:sp>
      <p:sp>
        <p:nvSpPr>
          <p:cNvPr id="8" name="Retângulo 7">
            <a:extLst>
              <a:ext uri="{FF2B5EF4-FFF2-40B4-BE49-F238E27FC236}">
                <a16:creationId xmlns:a16="http://schemas.microsoft.com/office/drawing/2014/main" xmlns="" id="{C59B38BD-0256-4B72-B396-CD74C695086A}"/>
              </a:ext>
            </a:extLst>
          </p:cNvPr>
          <p:cNvSpPr/>
          <p:nvPr/>
        </p:nvSpPr>
        <p:spPr>
          <a:xfrm>
            <a:off x="8851" y="6354000"/>
            <a:ext cx="9144000" cy="504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9" name="Retângulo 8">
            <a:extLst>
              <a:ext uri="{FF2B5EF4-FFF2-40B4-BE49-F238E27FC236}">
                <a16:creationId xmlns:a16="http://schemas.microsoft.com/office/drawing/2014/main" xmlns="" id="{697472D0-7B22-4031-B5F7-9FC9D313609B}"/>
              </a:ext>
            </a:extLst>
          </p:cNvPr>
          <p:cNvSpPr/>
          <p:nvPr/>
        </p:nvSpPr>
        <p:spPr>
          <a:xfrm>
            <a:off x="0" y="2595"/>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5" name="CaixaDeTexto 4">
            <a:extLst>
              <a:ext uri="{FF2B5EF4-FFF2-40B4-BE49-F238E27FC236}">
                <a16:creationId xmlns:a16="http://schemas.microsoft.com/office/drawing/2014/main" xmlns="" id="{F4C24FED-F1EF-4CAB-81E2-A77744E3031C}"/>
              </a:ext>
            </a:extLst>
          </p:cNvPr>
          <p:cNvSpPr txBox="1"/>
          <p:nvPr/>
        </p:nvSpPr>
        <p:spPr>
          <a:xfrm>
            <a:off x="6594203" y="692696"/>
            <a:ext cx="1975221" cy="353943"/>
          </a:xfrm>
          <a:prstGeom prst="rect">
            <a:avLst/>
          </a:prstGeom>
          <a:noFill/>
        </p:spPr>
        <p:txBody>
          <a:bodyPr wrap="none" rtlCol="0">
            <a:spAutoFit/>
          </a:bodyPr>
          <a:lstStyle/>
          <a:p>
            <a:r>
              <a:rPr lang="pt-BR" sz="17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56658575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xmlns="" id="{6CDB425F-5BD2-49DF-9D9D-E1BCBBC1185A}"/>
              </a:ext>
            </a:extLst>
          </p:cNvPr>
          <p:cNvSpPr>
            <a:spLocks noChangeArrowheads="1"/>
          </p:cNvSpPr>
          <p:nvPr/>
        </p:nvSpPr>
        <p:spPr bwMode="auto">
          <a:xfrm>
            <a:off x="574576" y="1268760"/>
            <a:ext cx="7994848" cy="4639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00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q) manter-se atualizado com as instruções, as normas de serviço e a legislação pertinentes ao órgão onde exerce suas funções;</a:t>
            </a:r>
          </a:p>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r) cumprir, de acordo com as normas do serviço e as instruções superiores, as tarefas de seu cargo ou função, tanto quanto possível, com critério, segurança e rapidez, mantendo tudo sempre em boa ordem.</a:t>
            </a:r>
          </a:p>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s) facilitar a fiscalização de todos atos ou serviços por quem de direito;</a:t>
            </a:r>
          </a:p>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t) exercer com estrita moderação as prerrogativas funcionais que lhe sejam atribuídas, abstendo-se de fazê-lo contrariamente aos legítimos interesses dos usuários do serviço público e dos jurisdicionados administrativos;</a:t>
            </a:r>
            <a:endParaRPr kumimoji="0" lang="pt-BR" altLang="pt-BR" sz="2100" b="0" i="0" u="none" strike="noStrike" cap="none" normalizeH="0" baseline="0" dirty="0">
              <a:ln>
                <a:noFill/>
              </a:ln>
              <a:solidFill>
                <a:srgbClr val="012439"/>
              </a:solidFill>
              <a:effectLst/>
              <a:latin typeface="Georgia" panose="02040502050405020303" pitchFamily="18" charset="0"/>
            </a:endParaRPr>
          </a:p>
        </p:txBody>
      </p:sp>
      <p:sp>
        <p:nvSpPr>
          <p:cNvPr id="8" name="Retângulo 7">
            <a:extLst>
              <a:ext uri="{FF2B5EF4-FFF2-40B4-BE49-F238E27FC236}">
                <a16:creationId xmlns:a16="http://schemas.microsoft.com/office/drawing/2014/main" xmlns="" id="{C59B38BD-0256-4B72-B396-CD74C695086A}"/>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9" name="Retângulo 8">
            <a:extLst>
              <a:ext uri="{FF2B5EF4-FFF2-40B4-BE49-F238E27FC236}">
                <a16:creationId xmlns:a16="http://schemas.microsoft.com/office/drawing/2014/main" xmlns="" id="{697472D0-7B22-4031-B5F7-9FC9D313609B}"/>
              </a:ext>
            </a:extLst>
          </p:cNvPr>
          <p:cNvSpPr/>
          <p:nvPr/>
        </p:nvSpPr>
        <p:spPr>
          <a:xfrm>
            <a:off x="0" y="2595"/>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5" name="CaixaDeTexto 4">
            <a:extLst>
              <a:ext uri="{FF2B5EF4-FFF2-40B4-BE49-F238E27FC236}">
                <a16:creationId xmlns:a16="http://schemas.microsoft.com/office/drawing/2014/main" xmlns="" id="{2723AB38-716B-4AC7-A60E-DF578917F6DD}"/>
              </a:ext>
            </a:extLst>
          </p:cNvPr>
          <p:cNvSpPr txBox="1"/>
          <p:nvPr/>
        </p:nvSpPr>
        <p:spPr>
          <a:xfrm>
            <a:off x="6594203" y="764704"/>
            <a:ext cx="1975221" cy="353943"/>
          </a:xfrm>
          <a:prstGeom prst="rect">
            <a:avLst/>
          </a:prstGeom>
          <a:noFill/>
        </p:spPr>
        <p:txBody>
          <a:bodyPr wrap="none" rtlCol="0">
            <a:spAutoFit/>
          </a:bodyPr>
          <a:lstStyle/>
          <a:p>
            <a:r>
              <a:rPr lang="pt-BR" sz="17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1878344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5556" y="754901"/>
            <a:ext cx="7992888" cy="5184576"/>
          </a:xfrm>
        </p:spPr>
        <p:txBody>
          <a:bodyPr anchor="ctr" anchorCtr="0">
            <a:normAutofit lnSpcReduction="10000"/>
          </a:bodyPr>
          <a:lstStyle/>
          <a:p>
            <a:pPr lvl="0" algn="just">
              <a:lnSpc>
                <a:spcPct val="110000"/>
              </a:lnSpc>
              <a:spcBef>
                <a:spcPts val="600"/>
              </a:spcBef>
              <a:spcAft>
                <a:spcPts val="600"/>
              </a:spcAft>
            </a:pPr>
            <a:r>
              <a:rPr lang="pt-BR" sz="2600" b="1" cap="small" spc="200" dirty="0">
                <a:solidFill>
                  <a:srgbClr val="012841"/>
                </a:solidFill>
                <a:latin typeface="Georgia" panose="02040502050405020303" pitchFamily="18" charset="0"/>
              </a:rPr>
              <a:t>Período do discurso sobre ética no serviço público e surgimento dos códigos de ética pública (e conduta) (da alta Administração pública/do servidor público) – anos 90 e início dos anos 2000: </a:t>
            </a:r>
          </a:p>
          <a:p>
            <a:pPr marL="457200" lvl="0" indent="-457200" algn="just">
              <a:lnSpc>
                <a:spcPct val="110000"/>
              </a:lnSpc>
              <a:spcBef>
                <a:spcPts val="600"/>
              </a:spcBef>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Sua importância</a:t>
            </a:r>
          </a:p>
          <a:p>
            <a:pPr marL="457200" lvl="0" indent="-457200" algn="just">
              <a:lnSpc>
                <a:spcPct val="110000"/>
              </a:lnSpc>
              <a:spcBef>
                <a:spcPts val="600"/>
              </a:spcBef>
              <a:spcAft>
                <a:spcPts val="600"/>
              </a:spcAft>
              <a:buFont typeface="Arial" panose="020B0604020202020204" pitchFamily="34" charset="0"/>
              <a:buChar char="•"/>
            </a:pPr>
            <a:r>
              <a:rPr lang="pt-BR" sz="2500" cap="small" spc="150" dirty="0">
                <a:solidFill>
                  <a:srgbClr val="012841"/>
                </a:solidFill>
                <a:latin typeface="Georgia" panose="02040502050405020303" pitchFamily="18" charset="0"/>
              </a:rPr>
              <a:t>Normas instrutivas X normas imperativas/proibitivas (</a:t>
            </a:r>
            <a:r>
              <a:rPr lang="pt-BR" sz="1800" u="sng" cap="small" spc="150" dirty="0">
                <a:solidFill>
                  <a:srgbClr val="012841"/>
                </a:solidFill>
                <a:latin typeface="Georgia" panose="02040502050405020303" pitchFamily="18" charset="0"/>
              </a:rPr>
              <a:t>OBS.: RELATIVIZAÇÃO DAS DIFERENÇAS)</a:t>
            </a:r>
          </a:p>
          <a:p>
            <a:pPr marL="457200" lvl="0" indent="-457200" algn="just">
              <a:lnSpc>
                <a:spcPct val="110000"/>
              </a:lnSpc>
              <a:spcBef>
                <a:spcPts val="600"/>
              </a:spcBef>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Maior especificidade quanto a determinadas situações e relações (internas e externas)</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589240"/>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1800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23612"/>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425782662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xmlns="" id="{6CDB425F-5BD2-49DF-9D9D-E1BCBBC1185A}"/>
              </a:ext>
            </a:extLst>
          </p:cNvPr>
          <p:cNvSpPr>
            <a:spLocks noChangeArrowheads="1"/>
          </p:cNvSpPr>
          <p:nvPr/>
        </p:nvSpPr>
        <p:spPr bwMode="auto">
          <a:xfrm>
            <a:off x="574576" y="1340768"/>
            <a:ext cx="7994848" cy="31148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00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u) abster-se, de forma absoluta, de exercer sua função, poder ou autoridade com finalidade estranha ao interesse público, mesmo que observando as formalidades legais e não cometendo qualquer violação expressa à lei;</a:t>
            </a:r>
          </a:p>
          <a:p>
            <a:pPr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v) divulgar e informar a todos os integrantes da sua classe sobre a existência deste Código de Ética, estimulando o seu integral cumprimento.</a:t>
            </a:r>
          </a:p>
          <a:p>
            <a:pPr indent="0" algn="just">
              <a:lnSpc>
                <a:spcPct val="110000"/>
              </a:lnSpc>
              <a:spcBef>
                <a:spcPts val="400"/>
              </a:spcBef>
              <a:spcAft>
                <a:spcPts val="400"/>
              </a:spcAft>
            </a:pPr>
            <a:r>
              <a:rPr lang="pt-BR" altLang="pt-BR" sz="2100" dirty="0">
                <a:solidFill>
                  <a:srgbClr val="012439"/>
                </a:solidFill>
                <a:latin typeface="Georgia" panose="02040502050405020303" pitchFamily="18" charset="0"/>
                <a:cs typeface="Arial" panose="020B0604020202020204" pitchFamily="34" charset="0"/>
              </a:rPr>
              <a:t>........”</a:t>
            </a:r>
            <a:endParaRPr kumimoji="0" lang="pt-BR" altLang="pt-BR" sz="2100" b="0" i="0" u="none" strike="noStrike" cap="none" normalizeH="0" baseline="0" dirty="0">
              <a:ln>
                <a:noFill/>
              </a:ln>
              <a:solidFill>
                <a:srgbClr val="012439"/>
              </a:solidFill>
              <a:effectLst/>
              <a:latin typeface="Georgia" panose="02040502050405020303" pitchFamily="18" charset="0"/>
            </a:endParaRPr>
          </a:p>
        </p:txBody>
      </p:sp>
      <p:sp>
        <p:nvSpPr>
          <p:cNvPr id="8" name="Retângulo 7">
            <a:extLst>
              <a:ext uri="{FF2B5EF4-FFF2-40B4-BE49-F238E27FC236}">
                <a16:creationId xmlns:a16="http://schemas.microsoft.com/office/drawing/2014/main" xmlns="" id="{C59B38BD-0256-4B72-B396-CD74C695086A}"/>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9" name="Retângulo 8">
            <a:extLst>
              <a:ext uri="{FF2B5EF4-FFF2-40B4-BE49-F238E27FC236}">
                <a16:creationId xmlns:a16="http://schemas.microsoft.com/office/drawing/2014/main" xmlns="" id="{697472D0-7B22-4031-B5F7-9FC9D313609B}"/>
              </a:ext>
            </a:extLst>
          </p:cNvPr>
          <p:cNvSpPr/>
          <p:nvPr/>
        </p:nvSpPr>
        <p:spPr>
          <a:xfrm>
            <a:off x="0" y="2595"/>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5" name="CaixaDeTexto 4">
            <a:extLst>
              <a:ext uri="{FF2B5EF4-FFF2-40B4-BE49-F238E27FC236}">
                <a16:creationId xmlns:a16="http://schemas.microsoft.com/office/drawing/2014/main" xmlns="" id="{F58B898B-2497-49E8-9354-0BE5D08060F7}"/>
              </a:ext>
            </a:extLst>
          </p:cNvPr>
          <p:cNvSpPr txBox="1"/>
          <p:nvPr/>
        </p:nvSpPr>
        <p:spPr>
          <a:xfrm>
            <a:off x="6594203" y="791059"/>
            <a:ext cx="1975221" cy="353943"/>
          </a:xfrm>
          <a:prstGeom prst="rect">
            <a:avLst/>
          </a:prstGeom>
          <a:noFill/>
        </p:spPr>
        <p:txBody>
          <a:bodyPr wrap="none" rtlCol="0">
            <a:spAutoFit/>
          </a:bodyPr>
          <a:lstStyle/>
          <a:p>
            <a:r>
              <a:rPr lang="pt-BR" sz="17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30381350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42595"/>
            <a:ext cx="8229600" cy="1143000"/>
          </a:xfrm>
        </p:spPr>
        <p:txBody>
          <a:bodyPr>
            <a:normAutofit/>
          </a:bodyPr>
          <a:lstStyle/>
          <a:p>
            <a:pPr>
              <a:lnSpc>
                <a:spcPct val="110000"/>
              </a:lnSpc>
            </a:pPr>
            <a:r>
              <a:rPr lang="pt-BR" sz="2500" b="1" cap="all" dirty="0">
                <a:solidFill>
                  <a:srgbClr val="012841"/>
                </a:solidFill>
                <a:latin typeface="Georgia" panose="02040502050405020303" pitchFamily="18" charset="0"/>
              </a:rPr>
              <a:t>Lei 8.112/1990 – Regime Jurídico dos Servidores Públicos</a:t>
            </a:r>
          </a:p>
        </p:txBody>
      </p:sp>
      <p:sp>
        <p:nvSpPr>
          <p:cNvPr id="4" name="Rectangle 1">
            <a:extLst>
              <a:ext uri="{FF2B5EF4-FFF2-40B4-BE49-F238E27FC236}">
                <a16:creationId xmlns:a16="http://schemas.microsoft.com/office/drawing/2014/main" xmlns="" id="{0E90F076-57D1-4827-B744-C018312A7832}"/>
              </a:ext>
            </a:extLst>
          </p:cNvPr>
          <p:cNvSpPr>
            <a:spLocks noChangeArrowheads="1"/>
          </p:cNvSpPr>
          <p:nvPr/>
        </p:nvSpPr>
        <p:spPr bwMode="auto">
          <a:xfrm>
            <a:off x="611560" y="1495136"/>
            <a:ext cx="7920880" cy="43736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00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indent="0" algn="ctr">
              <a:lnSpc>
                <a:spcPct val="110000"/>
              </a:lnSpc>
              <a:spcBef>
                <a:spcPts val="300"/>
              </a:spcBef>
              <a:spcAft>
                <a:spcPts val="300"/>
              </a:spcAft>
            </a:pPr>
            <a:r>
              <a:rPr lang="pt-BR" altLang="pt-BR" sz="2000" b="1" cap="small" dirty="0">
                <a:solidFill>
                  <a:srgbClr val="012439"/>
                </a:solidFill>
                <a:latin typeface="Georgia" panose="02040502050405020303" pitchFamily="18" charset="0"/>
                <a:cs typeface="Arial" panose="020B0604020202020204" pitchFamily="34" charset="0"/>
              </a:rPr>
              <a:t>Título IV</a:t>
            </a:r>
          </a:p>
          <a:p>
            <a:pPr indent="0" algn="ctr">
              <a:lnSpc>
                <a:spcPct val="110000"/>
              </a:lnSpc>
              <a:spcBef>
                <a:spcPts val="300"/>
              </a:spcBef>
              <a:spcAft>
                <a:spcPts val="300"/>
              </a:spcAft>
            </a:pPr>
            <a:r>
              <a:rPr lang="pt-BR" altLang="pt-BR" sz="2000" b="1" cap="small" dirty="0">
                <a:solidFill>
                  <a:srgbClr val="012439"/>
                </a:solidFill>
                <a:latin typeface="Georgia" panose="02040502050405020303" pitchFamily="18" charset="0"/>
                <a:cs typeface="Arial" panose="020B0604020202020204" pitchFamily="34" charset="0"/>
              </a:rPr>
              <a:t>Do Regime Disciplinar </a:t>
            </a:r>
          </a:p>
          <a:p>
            <a:pPr indent="0" algn="ctr">
              <a:lnSpc>
                <a:spcPct val="110000"/>
              </a:lnSpc>
              <a:spcBef>
                <a:spcPts val="300"/>
              </a:spcBef>
              <a:spcAft>
                <a:spcPts val="300"/>
              </a:spcAft>
            </a:pPr>
            <a:r>
              <a:rPr lang="pt-BR" altLang="pt-BR" sz="2000" b="1" cap="small" dirty="0">
                <a:solidFill>
                  <a:srgbClr val="012439"/>
                </a:solidFill>
                <a:latin typeface="Georgia" panose="02040502050405020303" pitchFamily="18" charset="0"/>
                <a:cs typeface="Arial" panose="020B0604020202020204" pitchFamily="34" charset="0"/>
              </a:rPr>
              <a:t>Capítulo I</a:t>
            </a:r>
          </a:p>
          <a:p>
            <a:pPr indent="0" algn="ctr">
              <a:lnSpc>
                <a:spcPct val="110000"/>
              </a:lnSpc>
              <a:spcBef>
                <a:spcPts val="300"/>
              </a:spcBef>
              <a:spcAft>
                <a:spcPts val="1200"/>
              </a:spcAft>
            </a:pPr>
            <a:r>
              <a:rPr lang="pt-BR" altLang="pt-BR" sz="2000" b="1" cap="small" dirty="0">
                <a:solidFill>
                  <a:srgbClr val="012439"/>
                </a:solidFill>
                <a:latin typeface="Georgia" panose="02040502050405020303" pitchFamily="18" charset="0"/>
                <a:cs typeface="Arial" panose="020B0604020202020204" pitchFamily="34" charset="0"/>
              </a:rPr>
              <a:t>Dos Deveres </a:t>
            </a:r>
          </a:p>
          <a:p>
            <a:pPr marR="0" lvl="0" indent="0" algn="just">
              <a:lnSpc>
                <a:spcPct val="110000"/>
              </a:lnSpc>
              <a:spcBef>
                <a:spcPts val="400"/>
              </a:spcBef>
              <a:spcAft>
                <a:spcPts val="400"/>
              </a:spcAft>
              <a:buClrTx/>
              <a:buSzTx/>
              <a:buFontTx/>
              <a:buNone/>
              <a:tabLst/>
            </a:pPr>
            <a:r>
              <a:rPr lang="pt-BR" altLang="pt-BR" sz="2100" i="1" dirty="0">
                <a:solidFill>
                  <a:srgbClr val="012439"/>
                </a:solidFill>
                <a:latin typeface="Georgia" panose="02040502050405020303" pitchFamily="18" charset="0"/>
                <a:cs typeface="Arial" panose="020B0604020202020204" pitchFamily="34" charset="0"/>
              </a:rPr>
              <a:t>“Art. 116.  São deveres do servidor: </a:t>
            </a:r>
          </a:p>
          <a:p>
            <a:pPr marR="0" lvl="0" indent="0" algn="just">
              <a:lnSpc>
                <a:spcPct val="110000"/>
              </a:lnSpc>
              <a:spcBef>
                <a:spcPts val="400"/>
              </a:spcBef>
              <a:spcAft>
                <a:spcPts val="400"/>
              </a:spcAft>
              <a:buClrTx/>
              <a:buSzTx/>
              <a:buFontTx/>
              <a:buNone/>
              <a:tabLst/>
            </a:pPr>
            <a:r>
              <a:rPr lang="pt-BR" altLang="pt-BR" sz="2100" i="1" dirty="0">
                <a:solidFill>
                  <a:srgbClr val="012439"/>
                </a:solidFill>
                <a:latin typeface="Georgia" panose="02040502050405020303" pitchFamily="18" charset="0"/>
                <a:cs typeface="Arial" panose="020B0604020202020204" pitchFamily="34" charset="0"/>
              </a:rPr>
              <a:t>I - exercer com zelo e dedicação as atribuições do cargo; </a:t>
            </a:r>
          </a:p>
          <a:p>
            <a:pPr marR="0" lvl="0" indent="0" algn="just">
              <a:lnSpc>
                <a:spcPct val="110000"/>
              </a:lnSpc>
              <a:spcBef>
                <a:spcPts val="400"/>
              </a:spcBef>
              <a:spcAft>
                <a:spcPts val="400"/>
              </a:spcAft>
              <a:buClrTx/>
              <a:buSzTx/>
              <a:buFontTx/>
              <a:buNone/>
              <a:tabLst/>
            </a:pPr>
            <a:r>
              <a:rPr lang="pt-BR" altLang="pt-BR" sz="2100" i="1" dirty="0">
                <a:solidFill>
                  <a:srgbClr val="012439"/>
                </a:solidFill>
                <a:latin typeface="Georgia" panose="02040502050405020303" pitchFamily="18" charset="0"/>
                <a:cs typeface="Arial" panose="020B0604020202020204" pitchFamily="34" charset="0"/>
              </a:rPr>
              <a:t>II - ser leal às instituições a que servir; </a:t>
            </a:r>
          </a:p>
          <a:p>
            <a:pPr marR="0" lvl="0" indent="0" algn="just">
              <a:lnSpc>
                <a:spcPct val="110000"/>
              </a:lnSpc>
              <a:spcBef>
                <a:spcPts val="400"/>
              </a:spcBef>
              <a:spcAft>
                <a:spcPts val="400"/>
              </a:spcAft>
              <a:buClrTx/>
              <a:buSzTx/>
              <a:buFontTx/>
              <a:buNone/>
              <a:tabLst/>
            </a:pPr>
            <a:r>
              <a:rPr lang="pt-BR" altLang="pt-BR" sz="2100" i="1" dirty="0">
                <a:solidFill>
                  <a:srgbClr val="012439"/>
                </a:solidFill>
                <a:latin typeface="Georgia" panose="02040502050405020303" pitchFamily="18" charset="0"/>
                <a:cs typeface="Arial" panose="020B0604020202020204" pitchFamily="34" charset="0"/>
              </a:rPr>
              <a:t>III - observar as normas legais e regulamentares; </a:t>
            </a:r>
          </a:p>
          <a:p>
            <a:pPr marR="0" lvl="0" indent="0" algn="just">
              <a:lnSpc>
                <a:spcPct val="110000"/>
              </a:lnSpc>
              <a:spcBef>
                <a:spcPts val="400"/>
              </a:spcBef>
              <a:spcAft>
                <a:spcPts val="400"/>
              </a:spcAft>
              <a:buClrTx/>
              <a:buSzTx/>
              <a:buFontTx/>
              <a:buNone/>
              <a:tabLst/>
            </a:pPr>
            <a:r>
              <a:rPr lang="pt-BR" altLang="pt-BR" sz="2100" i="1" dirty="0">
                <a:solidFill>
                  <a:srgbClr val="012439"/>
                </a:solidFill>
                <a:latin typeface="Georgia" panose="02040502050405020303" pitchFamily="18" charset="0"/>
                <a:cs typeface="Arial" panose="020B0604020202020204" pitchFamily="34" charset="0"/>
              </a:rPr>
              <a:t>IV - cumprir as ordens superiores, exceto quando manifestamente ilegais; </a:t>
            </a:r>
          </a:p>
        </p:txBody>
      </p:sp>
      <p:sp>
        <p:nvSpPr>
          <p:cNvPr id="5" name="Retângulo 4">
            <a:extLst>
              <a:ext uri="{FF2B5EF4-FFF2-40B4-BE49-F238E27FC236}">
                <a16:creationId xmlns:a16="http://schemas.microsoft.com/office/drawing/2014/main" xmlns="" id="{CE98F6C7-0D6E-4093-8EBA-1BA0555132B7}"/>
              </a:ext>
            </a:extLst>
          </p:cNvPr>
          <p:cNvSpPr/>
          <p:nvPr/>
        </p:nvSpPr>
        <p:spPr>
          <a:xfrm>
            <a:off x="0" y="2595"/>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CBB23716-6F5B-4A6B-8D66-BE8B7DBC521C}"/>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30610371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xmlns="" id="{0E90F076-57D1-4827-B744-C018312A7832}"/>
              </a:ext>
            </a:extLst>
          </p:cNvPr>
          <p:cNvSpPr>
            <a:spLocks noChangeArrowheads="1"/>
          </p:cNvSpPr>
          <p:nvPr/>
        </p:nvSpPr>
        <p:spPr bwMode="auto">
          <a:xfrm>
            <a:off x="611560" y="1196752"/>
            <a:ext cx="7920880" cy="48445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00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V - atender com presteza: </a:t>
            </a:r>
          </a:p>
          <a:p>
            <a:pPr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a) ao público em geral, prestando as informações requeridas, ressalvadas as protegidas por sigilo; </a:t>
            </a:r>
          </a:p>
          <a:p>
            <a:pPr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b) à expedição de certidões requeridas para defesa de direito ou esclarecimento de situações de interesse pessoal; </a:t>
            </a:r>
          </a:p>
          <a:p>
            <a:pPr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c) às requisições para a defesa da Fazenda Pública. </a:t>
            </a:r>
          </a:p>
          <a:p>
            <a:pPr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VI - levar ao conhecimento da autoridade superior as irregularidades de que tiver ciência em razão do cargo; </a:t>
            </a:r>
          </a:p>
          <a:p>
            <a:pPr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VI - levar as irregularidades de que tiver ciência em razão do cargo ao conhecimento da autoridade superior ou, quando houver suspeita de envolvimento desta, ao conhecimento de outra autoridade competente para apuração;  </a:t>
            </a:r>
          </a:p>
        </p:txBody>
      </p:sp>
      <p:sp>
        <p:nvSpPr>
          <p:cNvPr id="5" name="Retângulo 4">
            <a:extLst>
              <a:ext uri="{FF2B5EF4-FFF2-40B4-BE49-F238E27FC236}">
                <a16:creationId xmlns:a16="http://schemas.microsoft.com/office/drawing/2014/main" xmlns="" id="{CE98F6C7-0D6E-4093-8EBA-1BA0555132B7}"/>
              </a:ext>
            </a:extLst>
          </p:cNvPr>
          <p:cNvSpPr/>
          <p:nvPr/>
        </p:nvSpPr>
        <p:spPr>
          <a:xfrm>
            <a:off x="0" y="2595"/>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CBB23716-6F5B-4A6B-8D66-BE8B7DBC521C}"/>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8" name="CaixaDeTexto 7">
            <a:extLst>
              <a:ext uri="{FF2B5EF4-FFF2-40B4-BE49-F238E27FC236}">
                <a16:creationId xmlns:a16="http://schemas.microsoft.com/office/drawing/2014/main" xmlns="" id="{BE8B9AE4-159C-4AEC-AC1D-D47D4D75FA8B}"/>
              </a:ext>
            </a:extLst>
          </p:cNvPr>
          <p:cNvSpPr txBox="1"/>
          <p:nvPr/>
        </p:nvSpPr>
        <p:spPr>
          <a:xfrm>
            <a:off x="6594203" y="764704"/>
            <a:ext cx="1975221" cy="353943"/>
          </a:xfrm>
          <a:prstGeom prst="rect">
            <a:avLst/>
          </a:prstGeom>
          <a:noFill/>
        </p:spPr>
        <p:txBody>
          <a:bodyPr wrap="none" rtlCol="0">
            <a:spAutoFit/>
          </a:bodyPr>
          <a:lstStyle/>
          <a:p>
            <a:r>
              <a:rPr lang="pt-BR" sz="17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7730061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a:extLst>
              <a:ext uri="{FF2B5EF4-FFF2-40B4-BE49-F238E27FC236}">
                <a16:creationId xmlns:a16="http://schemas.microsoft.com/office/drawing/2014/main" xmlns="" id="{0E90F076-57D1-4827-B744-C018312A7832}"/>
              </a:ext>
            </a:extLst>
          </p:cNvPr>
          <p:cNvSpPr>
            <a:spLocks noChangeArrowheads="1"/>
          </p:cNvSpPr>
          <p:nvPr/>
        </p:nvSpPr>
        <p:spPr bwMode="auto">
          <a:xfrm>
            <a:off x="539552" y="1196752"/>
            <a:ext cx="7992888" cy="4947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20002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VII - zelar pela economia do material e a conservação do patrimônio público; </a:t>
            </a:r>
          </a:p>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VIII - guardar sigilo sobre assunto da repartição; </a:t>
            </a:r>
          </a:p>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IX - manter conduta compatível com a moralidade administrativa; </a:t>
            </a:r>
          </a:p>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X - ser assíduo e pontual ao serviço; </a:t>
            </a:r>
          </a:p>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XI - tratar com urbanidade as pessoas; </a:t>
            </a:r>
          </a:p>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XII - representar contra ilegalidade, omissão ou abuso de poder. </a:t>
            </a:r>
          </a:p>
          <a:p>
            <a:pPr lvl="0" indent="0" algn="just">
              <a:lnSpc>
                <a:spcPct val="110000"/>
              </a:lnSpc>
              <a:spcBef>
                <a:spcPts val="400"/>
              </a:spcBef>
              <a:spcAft>
                <a:spcPts val="400"/>
              </a:spcAft>
            </a:pPr>
            <a:r>
              <a:rPr lang="pt-BR" altLang="pt-BR" sz="2100" i="1" dirty="0">
                <a:solidFill>
                  <a:srgbClr val="012439"/>
                </a:solidFill>
                <a:latin typeface="Georgia" panose="02040502050405020303" pitchFamily="18" charset="0"/>
                <a:cs typeface="Arial" panose="020B0604020202020204" pitchFamily="34" charset="0"/>
              </a:rPr>
              <a:t>Parágrafo único.  A representação de que trata o inciso XII será encaminhada pela via hierárquica e apreciada pela autoridade superior àquela contra a qual é formulada, assegurando-se ao representando ampla defesa.”  </a:t>
            </a:r>
          </a:p>
        </p:txBody>
      </p:sp>
      <p:sp>
        <p:nvSpPr>
          <p:cNvPr id="5" name="Retângulo 4">
            <a:extLst>
              <a:ext uri="{FF2B5EF4-FFF2-40B4-BE49-F238E27FC236}">
                <a16:creationId xmlns:a16="http://schemas.microsoft.com/office/drawing/2014/main" xmlns="" id="{CE98F6C7-0D6E-4093-8EBA-1BA0555132B7}"/>
              </a:ext>
            </a:extLst>
          </p:cNvPr>
          <p:cNvSpPr/>
          <p:nvPr/>
        </p:nvSpPr>
        <p:spPr>
          <a:xfrm>
            <a:off x="0" y="2595"/>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CBB23716-6F5B-4A6B-8D66-BE8B7DBC521C}"/>
              </a:ext>
            </a:extLst>
          </p:cNvPr>
          <p:cNvSpPr/>
          <p:nvPr/>
        </p:nvSpPr>
        <p:spPr>
          <a:xfrm>
            <a:off x="0" y="630932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7" name="CaixaDeTexto 6">
            <a:extLst>
              <a:ext uri="{FF2B5EF4-FFF2-40B4-BE49-F238E27FC236}">
                <a16:creationId xmlns:a16="http://schemas.microsoft.com/office/drawing/2014/main" xmlns="" id="{4DA6A93F-4E80-4F1C-A935-CA103A2BEFFF}"/>
              </a:ext>
            </a:extLst>
          </p:cNvPr>
          <p:cNvSpPr txBox="1"/>
          <p:nvPr/>
        </p:nvSpPr>
        <p:spPr>
          <a:xfrm>
            <a:off x="6594203" y="764704"/>
            <a:ext cx="1975221" cy="353943"/>
          </a:xfrm>
          <a:prstGeom prst="rect">
            <a:avLst/>
          </a:prstGeom>
          <a:noFill/>
        </p:spPr>
        <p:txBody>
          <a:bodyPr wrap="none" rtlCol="0">
            <a:spAutoFit/>
          </a:bodyPr>
          <a:lstStyle/>
          <a:p>
            <a:r>
              <a:rPr lang="pt-BR" sz="1700" b="1" dirty="0">
                <a:solidFill>
                  <a:srgbClr val="700000"/>
                </a:solidFill>
                <a:latin typeface="Georgia" panose="02040502050405020303" pitchFamily="18" charset="0"/>
              </a:rPr>
              <a:t>CONTINUAÇÃO</a:t>
            </a:r>
          </a:p>
        </p:txBody>
      </p:sp>
    </p:spTree>
    <p:extLst>
      <p:ext uri="{BB962C8B-B14F-4D97-AF65-F5344CB8AC3E}">
        <p14:creationId xmlns:p14="http://schemas.microsoft.com/office/powerpoint/2010/main" val="103613828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idx="1"/>
          </p:nvPr>
        </p:nvSpPr>
        <p:spPr>
          <a:xfrm>
            <a:off x="638389" y="4149080"/>
            <a:ext cx="7867221" cy="1429592"/>
          </a:xfrm>
        </p:spPr>
        <p:txBody>
          <a:bodyPr anchor="t" anchorCtr="0">
            <a:noAutofit/>
          </a:bodyPr>
          <a:lstStyle/>
          <a:p>
            <a:pPr marL="0" indent="0" algn="ctr">
              <a:buNone/>
            </a:pPr>
            <a:r>
              <a:rPr lang="es-ES_tradnl" sz="2800" b="1" dirty="0">
                <a:solidFill>
                  <a:schemeClr val="tx1">
                    <a:lumMod val="85000"/>
                    <a:lumOff val="15000"/>
                  </a:schemeClr>
                </a:solidFill>
                <a:latin typeface="Georgia" panose="02040502050405020303" pitchFamily="18" charset="0"/>
              </a:rPr>
              <a:t>JORGE HAGE SOBRINHO </a:t>
            </a:r>
          </a:p>
          <a:p>
            <a:pPr marL="0" indent="0" algn="ctr">
              <a:spcBef>
                <a:spcPts val="1800"/>
              </a:spcBef>
              <a:buNone/>
            </a:pPr>
            <a:r>
              <a:rPr lang="es-ES_tradnl" sz="2500" b="1" dirty="0">
                <a:solidFill>
                  <a:srgbClr val="002060"/>
                </a:solidFill>
                <a:latin typeface="Georgia" panose="02040502050405020303" pitchFamily="18" charset="0"/>
              </a:rPr>
              <a:t>jorge@hagecompliance.com.br</a:t>
            </a:r>
            <a:endParaRPr lang="pt-BR" sz="2500" dirty="0">
              <a:solidFill>
                <a:srgbClr val="002060"/>
              </a:solidFill>
            </a:endParaRPr>
          </a:p>
        </p:txBody>
      </p:sp>
      <p:sp>
        <p:nvSpPr>
          <p:cNvPr id="7" name="Título 1"/>
          <p:cNvSpPr txBox="1">
            <a:spLocks/>
          </p:cNvSpPr>
          <p:nvPr/>
        </p:nvSpPr>
        <p:spPr>
          <a:xfrm>
            <a:off x="177421" y="302104"/>
            <a:ext cx="8789158" cy="707195"/>
          </a:xfrm>
          <a:prstGeom prst="rect">
            <a:avLst/>
          </a:prstGeom>
        </p:spPr>
        <p:txBody>
          <a:bodyPr vert="horz" anchor="ctr">
            <a:noAutofit/>
          </a:bodyPr>
          <a:lst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a:lstStyle>
          <a:p>
            <a:pPr lvl="0" algn="ctr"/>
            <a:endParaRPr lang="pt-BR" sz="4000" spc="-50" dirty="0">
              <a:solidFill>
                <a:schemeClr val="bg1"/>
              </a:solidFill>
              <a:effectLst/>
            </a:endParaRPr>
          </a:p>
        </p:txBody>
      </p:sp>
      <p:sp>
        <p:nvSpPr>
          <p:cNvPr id="2" name="Retângulo 1"/>
          <p:cNvSpPr/>
          <p:nvPr/>
        </p:nvSpPr>
        <p:spPr>
          <a:xfrm>
            <a:off x="1475656" y="2708920"/>
            <a:ext cx="6264696" cy="677108"/>
          </a:xfrm>
          <a:prstGeom prst="rect">
            <a:avLst/>
          </a:prstGeom>
        </p:spPr>
        <p:txBody>
          <a:bodyPr wrap="square">
            <a:spAutoFit/>
          </a:bodyPr>
          <a:lstStyle/>
          <a:p>
            <a:pPr algn="ctr"/>
            <a:r>
              <a:rPr lang="pt-BR" sz="3800" b="1" spc="150" dirty="0">
                <a:solidFill>
                  <a:srgbClr val="002060"/>
                </a:solidFill>
                <a:effectLst>
                  <a:outerShdw blurRad="38100" dist="38100" dir="2700000" algn="tl">
                    <a:srgbClr val="000000">
                      <a:alpha val="43137"/>
                    </a:srgbClr>
                  </a:outerShdw>
                </a:effectLst>
                <a:latin typeface="+mj-lt"/>
              </a:rPr>
              <a:t>OBRIGADO PELA ATENÇÃO </a:t>
            </a:r>
            <a:endParaRPr lang="pt-BR" sz="3800" dirty="0">
              <a:solidFill>
                <a:srgbClr val="002060"/>
              </a:solidFill>
              <a:effectLst>
                <a:outerShdw blurRad="38100" dist="38100" dir="2700000" algn="tl">
                  <a:srgbClr val="000000">
                    <a:alpha val="43137"/>
                  </a:srgbClr>
                </a:outerShdw>
              </a:effectLst>
              <a:latin typeface="+mj-lt"/>
            </a:endParaRPr>
          </a:p>
        </p:txBody>
      </p:sp>
      <p:pic>
        <p:nvPicPr>
          <p:cNvPr id="5" name="Imagem 4">
            <a:extLst>
              <a:ext uri="{FF2B5EF4-FFF2-40B4-BE49-F238E27FC236}">
                <a16:creationId xmlns:a16="http://schemas.microsoft.com/office/drawing/2014/main" xmlns="" id="{CF9323EF-FFEF-4BEF-A3F3-4B7275109F1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56032" y="6164667"/>
            <a:ext cx="2303943" cy="693333"/>
          </a:xfrm>
          <a:prstGeom prst="rect">
            <a:avLst/>
          </a:prstGeom>
          <a:noFill/>
          <a:ln>
            <a:noFill/>
          </a:ln>
          <a:effectLst>
            <a:outerShdw blurRad="50800" dist="50800" dir="5400000" algn="ctr" rotWithShape="0">
              <a:schemeClr val="bg1"/>
            </a:outerShdw>
          </a:effectLst>
        </p:spPr>
      </p:pic>
    </p:spTree>
    <p:extLst>
      <p:ext uri="{BB962C8B-B14F-4D97-AF65-F5344CB8AC3E}">
        <p14:creationId xmlns:p14="http://schemas.microsoft.com/office/powerpoint/2010/main" val="1799397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91013" y="692696"/>
            <a:ext cx="7992888" cy="5112568"/>
          </a:xfrm>
        </p:spPr>
        <p:txBody>
          <a:bodyPr anchor="ctr" anchorCtr="0">
            <a:normAutofit lnSpcReduction="10000"/>
          </a:bodyPr>
          <a:lstStyle/>
          <a:p>
            <a:pPr lvl="0">
              <a:lnSpc>
                <a:spcPct val="120000"/>
              </a:lnSpc>
              <a:spcAft>
                <a:spcPts val="600"/>
              </a:spcAft>
            </a:pPr>
            <a:r>
              <a:rPr lang="pt-BR" sz="2600" b="1" cap="small" spc="200" dirty="0">
                <a:solidFill>
                  <a:srgbClr val="012841"/>
                </a:solidFill>
                <a:latin typeface="Georgia" panose="02040502050405020303" pitchFamily="18" charset="0"/>
              </a:rPr>
              <a:t>São desse período:</a:t>
            </a:r>
          </a:p>
          <a:p>
            <a:pPr marL="265113" lvl="0" indent="-265113">
              <a:lnSpc>
                <a:spcPct val="120000"/>
              </a:lnSpc>
              <a:spcBef>
                <a:spcPts val="0"/>
              </a:spcBef>
              <a:buFont typeface="Arial" panose="020B0604020202020204" pitchFamily="34" charset="0"/>
              <a:buChar char="•"/>
            </a:pPr>
            <a:r>
              <a:rPr lang="pt-BR" sz="2500" cap="small" spc="10" dirty="0">
                <a:solidFill>
                  <a:srgbClr val="012841"/>
                </a:solidFill>
                <a:latin typeface="Georgia" panose="02040502050405020303" pitchFamily="18" charset="0"/>
              </a:rPr>
              <a:t>Código de Ética Profissional do Servidor Público Civil do Poder Executivo Federal e criação das comissões de ética dos órgãos/entidades </a:t>
            </a:r>
            <a:r>
              <a:rPr lang="pt-BR" sz="2500" cap="small" dirty="0">
                <a:solidFill>
                  <a:srgbClr val="012841"/>
                </a:solidFill>
                <a:latin typeface="Georgia" panose="02040502050405020303" pitchFamily="18" charset="0"/>
              </a:rPr>
              <a:t>(Dec. 1.171, de 1999)</a:t>
            </a:r>
          </a:p>
          <a:p>
            <a:pPr marL="265113" lvl="0">
              <a:lnSpc>
                <a:spcPct val="120000"/>
              </a:lnSpc>
              <a:spcBef>
                <a:spcPts val="0"/>
              </a:spcBef>
              <a:spcAft>
                <a:spcPts val="600"/>
              </a:spcAft>
            </a:pPr>
            <a:r>
              <a:rPr lang="pt-BR" sz="2500" cap="small" dirty="0">
                <a:solidFill>
                  <a:srgbClr val="012841"/>
                </a:solidFill>
                <a:latin typeface="Georgia" panose="02040502050405020303" pitchFamily="18" charset="0"/>
              </a:rPr>
              <a:t>Criação da Comissão de Ética Pública da presidência (Dec. de 26.05.1999)</a:t>
            </a:r>
          </a:p>
          <a:p>
            <a:pPr marL="265113" lvl="0" indent="-265113">
              <a:lnSpc>
                <a:spcPct val="120000"/>
              </a:lnSpc>
              <a:spcBef>
                <a:spcPts val="600"/>
              </a:spcBef>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Código de Conduta da Alta Administração Federal, de 2000</a:t>
            </a:r>
          </a:p>
          <a:p>
            <a:pPr marL="265113" lvl="0" indent="-265113">
              <a:lnSpc>
                <a:spcPct val="120000"/>
              </a:lnSpc>
              <a:spcBef>
                <a:spcPts val="600"/>
              </a:spcBef>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Código de Conduta Ética dos Agentes Públicos em Exercício na Presidência da República, de 2002</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373216"/>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1800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3804559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611560" y="918523"/>
            <a:ext cx="7992888" cy="3086542"/>
          </a:xfrm>
        </p:spPr>
        <p:txBody>
          <a:bodyPr anchor="ctr" anchorCtr="0">
            <a:normAutofit/>
          </a:bodyPr>
          <a:lstStyle/>
          <a:p>
            <a:pPr>
              <a:lnSpc>
                <a:spcPct val="120000"/>
              </a:lnSpc>
              <a:spcAft>
                <a:spcPts val="600"/>
              </a:spcAft>
            </a:pPr>
            <a:r>
              <a:rPr lang="pt-BR" sz="2500" b="1" cap="small" dirty="0">
                <a:solidFill>
                  <a:srgbClr val="012841"/>
                </a:solidFill>
                <a:latin typeface="Georgia" panose="02040502050405020303" pitchFamily="18" charset="0"/>
              </a:rPr>
              <a:t>São ainda desse período</a:t>
            </a:r>
            <a:r>
              <a:rPr lang="pt-BR" sz="2500" cap="small" dirty="0">
                <a:solidFill>
                  <a:srgbClr val="012841"/>
                </a:solidFill>
                <a:latin typeface="Georgia" panose="02040502050405020303" pitchFamily="18" charset="0"/>
              </a:rPr>
              <a:t>: </a:t>
            </a:r>
          </a:p>
          <a:p>
            <a:pPr marL="265113" lvl="0" indent="-265113">
              <a:lnSpc>
                <a:spcPct val="120000"/>
              </a:lnSpc>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Lei 8.112, de 1990 – Regime Jurídico dos Servidores Públicos  da união</a:t>
            </a:r>
          </a:p>
          <a:p>
            <a:pPr marL="265113" lvl="0" indent="-265113">
              <a:lnSpc>
                <a:spcPct val="120000"/>
              </a:lnSpc>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Lei 8.429/92 – Improbidade Administrativa</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373216"/>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33842" y="631800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33842" y="0"/>
            <a:ext cx="9144000" cy="54000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549175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608372" y="980728"/>
            <a:ext cx="7992888" cy="5256584"/>
          </a:xfrm>
        </p:spPr>
        <p:txBody>
          <a:bodyPr anchor="ctr" anchorCtr="0">
            <a:normAutofit fontScale="92500" lnSpcReduction="20000"/>
          </a:bodyPr>
          <a:lstStyle/>
          <a:p>
            <a:pPr lvl="0" algn="just">
              <a:spcBef>
                <a:spcPts val="600"/>
              </a:spcBef>
              <a:spcAft>
                <a:spcPts val="600"/>
              </a:spcAft>
            </a:pPr>
            <a:r>
              <a:rPr lang="pt-BR" sz="3200" b="1" cap="small" spc="200" dirty="0">
                <a:solidFill>
                  <a:srgbClr val="012841"/>
                </a:solidFill>
                <a:latin typeface="Georgia" panose="02040502050405020303" pitchFamily="18" charset="0"/>
              </a:rPr>
              <a:t>Período de construção de novos instrumentos e instituições de combate à corrupção </a:t>
            </a:r>
            <a:r>
              <a:rPr lang="pt-BR" sz="2400" b="1" cap="small" spc="200" dirty="0">
                <a:solidFill>
                  <a:srgbClr val="012841"/>
                </a:solidFill>
                <a:latin typeface="Georgia" panose="02040502050405020303" pitchFamily="18" charset="0"/>
              </a:rPr>
              <a:t>(O QUE ENVOLVE A QUESTÃO ÉTICA)</a:t>
            </a:r>
            <a:r>
              <a:rPr lang="pt-BR" sz="3200" b="1" cap="small" spc="200" dirty="0">
                <a:solidFill>
                  <a:srgbClr val="012841"/>
                </a:solidFill>
                <a:latin typeface="Georgia" panose="02040502050405020303" pitchFamily="18" charset="0"/>
              </a:rPr>
              <a:t>:</a:t>
            </a:r>
          </a:p>
          <a:p>
            <a:pPr marL="265113" lvl="0" indent="-265113">
              <a:lnSpc>
                <a:spcPct val="120000"/>
              </a:lnSpc>
              <a:spcBef>
                <a:spcPts val="1200"/>
              </a:spcBef>
              <a:spcAft>
                <a:spcPts val="600"/>
              </a:spcAft>
              <a:buFont typeface="Arial" panose="020B0604020202020204" pitchFamily="34" charset="0"/>
              <a:buChar char="•"/>
            </a:pPr>
            <a:r>
              <a:rPr lang="pt-BR" sz="2500" b="1" cap="small" dirty="0">
                <a:solidFill>
                  <a:srgbClr val="012841"/>
                </a:solidFill>
                <a:latin typeface="Georgia" panose="02040502050405020303" pitchFamily="18" charset="0"/>
              </a:rPr>
              <a:t>Criação da Controladoria-Geral da União (CGU) – Lei 10.683/2003</a:t>
            </a:r>
          </a:p>
          <a:p>
            <a:pPr marL="265113" indent="-265113">
              <a:lnSpc>
                <a:spcPct val="120000"/>
              </a:lnSpc>
              <a:spcBef>
                <a:spcPts val="600"/>
              </a:spcBef>
              <a:spcAft>
                <a:spcPts val="600"/>
              </a:spcAft>
              <a:buFont typeface="Arial" panose="020B0604020202020204" pitchFamily="34" charset="0"/>
              <a:buChar char="•"/>
            </a:pPr>
            <a:r>
              <a:rPr lang="pt-BR" sz="2500" b="1" cap="small" dirty="0">
                <a:solidFill>
                  <a:srgbClr val="012841"/>
                </a:solidFill>
                <a:latin typeface="Georgia" panose="02040502050405020303" pitchFamily="18" charset="0"/>
              </a:rPr>
              <a:t>Criação do Sistema de Correição do Poder Executivo Federal – Decreto 5.480/2005</a:t>
            </a:r>
          </a:p>
          <a:p>
            <a:pPr marL="265113" lvl="1" indent="-265113">
              <a:lnSpc>
                <a:spcPct val="120000"/>
              </a:lnSpc>
              <a:spcBef>
                <a:spcPts val="600"/>
              </a:spcBef>
              <a:spcAft>
                <a:spcPts val="600"/>
              </a:spcAft>
              <a:buFont typeface="Arial" panose="020B0604020202020204" pitchFamily="34" charset="0"/>
              <a:buChar char="•"/>
            </a:pPr>
            <a:r>
              <a:rPr lang="pt-BR" sz="2400" b="1" cap="small" dirty="0">
                <a:solidFill>
                  <a:srgbClr val="012841"/>
                </a:solidFill>
                <a:latin typeface="Georgia" panose="02040502050405020303" pitchFamily="18" charset="0"/>
              </a:rPr>
              <a:t>Sistema de Gestão da Ética do Poder Executivo Federal – Decreto 6.029/2007 </a:t>
            </a:r>
          </a:p>
          <a:p>
            <a:pPr marL="265113" indent="-265113">
              <a:lnSpc>
                <a:spcPct val="120000"/>
              </a:lnSpc>
              <a:spcBef>
                <a:spcPts val="600"/>
              </a:spcBef>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Lei da Transparência – LC 131/2009 </a:t>
            </a:r>
          </a:p>
          <a:p>
            <a:pPr marL="265113" lvl="0" indent="-265113">
              <a:lnSpc>
                <a:spcPct val="120000"/>
              </a:lnSpc>
              <a:spcBef>
                <a:spcPts val="600"/>
              </a:spcBef>
              <a:spcAft>
                <a:spcPts val="600"/>
              </a:spcAft>
              <a:buFont typeface="Arial" panose="020B0604020202020204" pitchFamily="34" charset="0"/>
              <a:buChar char="•"/>
            </a:pPr>
            <a:r>
              <a:rPr lang="pt-BR" sz="2500" cap="small" dirty="0">
                <a:solidFill>
                  <a:srgbClr val="012841"/>
                </a:solidFill>
                <a:latin typeface="Georgia" panose="02040502050405020303" pitchFamily="18" charset="0"/>
              </a:rPr>
              <a:t>Lei da Ficha Limpa – LC 135/2010</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1593874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2368" y="1052735"/>
            <a:ext cx="8028892" cy="4752529"/>
          </a:xfrm>
        </p:spPr>
        <p:txBody>
          <a:bodyPr anchor="ctr" anchorCtr="0">
            <a:noAutofit/>
          </a:bodyPr>
          <a:lstStyle/>
          <a:p>
            <a:pPr marL="265113" indent="-265113">
              <a:lnSpc>
                <a:spcPct val="110000"/>
              </a:lnSpc>
              <a:spcBef>
                <a:spcPts val="600"/>
              </a:spcBef>
              <a:spcAft>
                <a:spcPts val="600"/>
              </a:spcAft>
              <a:buFont typeface="Arial" panose="020B0604020202020204" pitchFamily="34" charset="0"/>
              <a:buChar char="•"/>
            </a:pPr>
            <a:r>
              <a:rPr lang="pt-BR" sz="2400" cap="small" dirty="0">
                <a:solidFill>
                  <a:srgbClr val="012841"/>
                </a:solidFill>
                <a:latin typeface="Georgia" panose="02040502050405020303" pitchFamily="18" charset="0"/>
              </a:rPr>
              <a:t>Vedação do Nepotismo – Decreto 7.203/2010 (e </a:t>
            </a:r>
          </a:p>
          <a:p>
            <a:pPr marL="265113">
              <a:lnSpc>
                <a:spcPct val="110000"/>
              </a:lnSpc>
              <a:spcBef>
                <a:spcPts val="600"/>
              </a:spcBef>
              <a:spcAft>
                <a:spcPts val="600"/>
              </a:spcAft>
            </a:pPr>
            <a:r>
              <a:rPr lang="pt-BR" sz="2400" cap="small" dirty="0">
                <a:solidFill>
                  <a:srgbClr val="012841"/>
                </a:solidFill>
                <a:latin typeface="Georgia" panose="02040502050405020303" pitchFamily="18" charset="0"/>
              </a:rPr>
              <a:t>SV 13 do STF)</a:t>
            </a:r>
          </a:p>
          <a:p>
            <a:pPr marL="265113" indent="-265113">
              <a:lnSpc>
                <a:spcPct val="110000"/>
              </a:lnSpc>
              <a:spcBef>
                <a:spcPts val="600"/>
              </a:spcBef>
              <a:spcAft>
                <a:spcPts val="600"/>
              </a:spcAft>
              <a:buFont typeface="Arial" panose="020B0604020202020204" pitchFamily="34" charset="0"/>
              <a:buChar char="•"/>
            </a:pPr>
            <a:r>
              <a:rPr lang="pt-BR" sz="2400" cap="small" dirty="0">
                <a:solidFill>
                  <a:srgbClr val="012841"/>
                </a:solidFill>
                <a:latin typeface="Georgia" panose="02040502050405020303" pitchFamily="18" charset="0"/>
              </a:rPr>
              <a:t>Lei de Acesso à Informação – Lei 12.527/2011</a:t>
            </a:r>
          </a:p>
          <a:p>
            <a:pPr marL="265113" indent="-265113">
              <a:lnSpc>
                <a:spcPct val="110000"/>
              </a:lnSpc>
              <a:spcBef>
                <a:spcPts val="600"/>
              </a:spcBef>
              <a:spcAft>
                <a:spcPts val="600"/>
              </a:spcAft>
              <a:buFont typeface="Arial" panose="020B0604020202020204" pitchFamily="34" charset="0"/>
              <a:buChar char="•"/>
            </a:pPr>
            <a:r>
              <a:rPr lang="pt-BR" sz="2400" cap="small" dirty="0">
                <a:solidFill>
                  <a:srgbClr val="012841"/>
                </a:solidFill>
                <a:latin typeface="Georgia" panose="02040502050405020303" pitchFamily="18" charset="0"/>
              </a:rPr>
              <a:t>Lei da Lavagem de Dinheiro – 12.683/2012</a:t>
            </a:r>
          </a:p>
          <a:p>
            <a:pPr marL="265113" indent="-265113">
              <a:lnSpc>
                <a:spcPct val="110000"/>
              </a:lnSpc>
              <a:spcBef>
                <a:spcPts val="600"/>
              </a:spcBef>
              <a:spcAft>
                <a:spcPts val="600"/>
              </a:spcAft>
              <a:buFont typeface="Arial" panose="020B0604020202020204" pitchFamily="34" charset="0"/>
              <a:buChar char="•"/>
            </a:pPr>
            <a:r>
              <a:rPr lang="pt-BR" sz="2400" b="1" cap="small" dirty="0">
                <a:solidFill>
                  <a:srgbClr val="012841"/>
                </a:solidFill>
                <a:latin typeface="Georgia" panose="02040502050405020303" pitchFamily="18" charset="0"/>
              </a:rPr>
              <a:t>Lei dos Conflitos de Interesses – Lei 12.813/2013</a:t>
            </a:r>
          </a:p>
          <a:p>
            <a:pPr marL="265113" indent="-265113">
              <a:lnSpc>
                <a:spcPct val="110000"/>
              </a:lnSpc>
              <a:spcBef>
                <a:spcPts val="600"/>
              </a:spcBef>
              <a:spcAft>
                <a:spcPts val="600"/>
              </a:spcAft>
              <a:buFont typeface="Arial" panose="020B0604020202020204" pitchFamily="34" charset="0"/>
              <a:buChar char="•"/>
            </a:pPr>
            <a:r>
              <a:rPr lang="pt-BR" sz="2400" b="1" cap="small" dirty="0">
                <a:solidFill>
                  <a:srgbClr val="012841"/>
                </a:solidFill>
                <a:latin typeface="Georgia" panose="02040502050405020303" pitchFamily="18" charset="0"/>
              </a:rPr>
              <a:t>Lei Anticorrupção – Lei 12.846/2013</a:t>
            </a:r>
          </a:p>
          <a:p>
            <a:pPr marL="265113" indent="-265113">
              <a:lnSpc>
                <a:spcPct val="110000"/>
              </a:lnSpc>
              <a:spcBef>
                <a:spcPts val="600"/>
              </a:spcBef>
              <a:spcAft>
                <a:spcPts val="600"/>
              </a:spcAft>
              <a:buFont typeface="Arial" panose="020B0604020202020204" pitchFamily="34" charset="0"/>
              <a:buChar char="•"/>
            </a:pPr>
            <a:r>
              <a:rPr lang="pt-BR" sz="2400" cap="small" dirty="0">
                <a:solidFill>
                  <a:srgbClr val="012841"/>
                </a:solidFill>
                <a:latin typeface="Georgia" panose="02040502050405020303" pitchFamily="18" charset="0"/>
              </a:rPr>
              <a:t>Lei das Organizações Criminosas – Lei 12.850/2013</a:t>
            </a:r>
          </a:p>
          <a:p>
            <a:pPr marL="265113" indent="-265113">
              <a:lnSpc>
                <a:spcPct val="110000"/>
              </a:lnSpc>
              <a:spcBef>
                <a:spcPts val="600"/>
              </a:spcBef>
              <a:spcAft>
                <a:spcPts val="600"/>
              </a:spcAft>
              <a:buFont typeface="Arial" panose="020B0604020202020204" pitchFamily="34" charset="0"/>
              <a:buChar char="•"/>
            </a:pPr>
            <a:r>
              <a:rPr lang="pt-BR" sz="2400" cap="small" dirty="0">
                <a:solidFill>
                  <a:srgbClr val="012841"/>
                </a:solidFill>
                <a:latin typeface="Georgia" panose="02040502050405020303" pitchFamily="18" charset="0"/>
              </a:rPr>
              <a:t>Lei das Estatais – Lei 13.303/2016</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35047825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5556" y="764705"/>
            <a:ext cx="7992888" cy="5472608"/>
          </a:xfrm>
        </p:spPr>
        <p:txBody>
          <a:bodyPr anchor="ctr" anchorCtr="0">
            <a:normAutofit fontScale="85000" lnSpcReduction="10000"/>
          </a:bodyPr>
          <a:lstStyle/>
          <a:p>
            <a:pPr lvl="0" algn="just">
              <a:lnSpc>
                <a:spcPct val="130000"/>
              </a:lnSpc>
              <a:spcBef>
                <a:spcPts val="600"/>
              </a:spcBef>
              <a:spcAft>
                <a:spcPts val="600"/>
              </a:spcAft>
            </a:pPr>
            <a:r>
              <a:rPr lang="pt-BR" sz="2600" b="1" cap="small" spc="250" dirty="0">
                <a:solidFill>
                  <a:srgbClr val="012841"/>
                </a:solidFill>
                <a:latin typeface="Georgia" panose="02040502050405020303" pitchFamily="18" charset="0"/>
              </a:rPr>
              <a:t>NESSE CONTEXTO </a:t>
            </a:r>
            <a:r>
              <a:rPr lang="pt-BR" sz="2300" b="1" cap="small" spc="250" dirty="0">
                <a:solidFill>
                  <a:srgbClr val="012841"/>
                </a:solidFill>
                <a:latin typeface="Georgia" panose="02040502050405020303" pitchFamily="18" charset="0"/>
              </a:rPr>
              <a:t>(ANOS 2003 ATÉ O PRESENTE)</a:t>
            </a:r>
            <a:r>
              <a:rPr lang="pt-BR" sz="2600" cap="small" spc="250" dirty="0">
                <a:solidFill>
                  <a:srgbClr val="012841"/>
                </a:solidFill>
                <a:latin typeface="Georgia" panose="02040502050405020303" pitchFamily="18" charset="0"/>
              </a:rPr>
              <a:t>:</a:t>
            </a:r>
          </a:p>
          <a:p>
            <a:pPr marL="457200" lvl="0" indent="-457200" algn="just">
              <a:lnSpc>
                <a:spcPct val="130000"/>
              </a:lnSpc>
              <a:spcBef>
                <a:spcPts val="600"/>
              </a:spcBef>
              <a:spcAft>
                <a:spcPts val="600"/>
              </a:spcAft>
              <a:buFont typeface="Arial" panose="020B0604020202020204" pitchFamily="34" charset="0"/>
              <a:buChar char="•"/>
            </a:pPr>
            <a:r>
              <a:rPr lang="pt-BR" sz="2400" cap="small" spc="250" dirty="0">
                <a:solidFill>
                  <a:srgbClr val="012841"/>
                </a:solidFill>
                <a:latin typeface="Georgia" panose="02040502050405020303" pitchFamily="18" charset="0"/>
              </a:rPr>
              <a:t>ALARGOU-SE  O CAMPO DE CONSIDERAÇÃO DAS QUESTÕES ÉTICAS</a:t>
            </a:r>
          </a:p>
          <a:p>
            <a:pPr marL="457200" lvl="0" indent="-457200" algn="just">
              <a:lnSpc>
                <a:spcPct val="130000"/>
              </a:lnSpc>
              <a:spcBef>
                <a:spcPts val="600"/>
              </a:spcBef>
              <a:spcAft>
                <a:spcPts val="600"/>
              </a:spcAft>
              <a:buFont typeface="Arial" panose="020B0604020202020204" pitchFamily="34" charset="0"/>
              <a:buChar char="•"/>
            </a:pPr>
            <a:r>
              <a:rPr lang="pt-BR" sz="2400" cap="small" spc="250" dirty="0">
                <a:solidFill>
                  <a:srgbClr val="012841"/>
                </a:solidFill>
                <a:latin typeface="Georgia" panose="02040502050405020303" pitchFamily="18" charset="0"/>
              </a:rPr>
              <a:t>SURGIRAM NOVOS ATORES</a:t>
            </a:r>
          </a:p>
          <a:p>
            <a:pPr marL="457200" lvl="0" indent="-457200" algn="just">
              <a:lnSpc>
                <a:spcPct val="130000"/>
              </a:lnSpc>
              <a:spcBef>
                <a:spcPts val="600"/>
              </a:spcBef>
              <a:spcAft>
                <a:spcPts val="600"/>
              </a:spcAft>
              <a:buFont typeface="Arial" panose="020B0604020202020204" pitchFamily="34" charset="0"/>
              <a:buChar char="•"/>
            </a:pPr>
            <a:r>
              <a:rPr lang="pt-BR" sz="2400" cap="small" spc="250" dirty="0">
                <a:solidFill>
                  <a:srgbClr val="012841"/>
                </a:solidFill>
                <a:latin typeface="Georgia" panose="02040502050405020303" pitchFamily="18" charset="0"/>
              </a:rPr>
              <a:t>FAZ-SE NECESSÁRIO AJUSTAR COMPETÊNCIAS</a:t>
            </a:r>
          </a:p>
          <a:p>
            <a:pPr marL="457200" lvl="0" indent="-457200" algn="just">
              <a:lnSpc>
                <a:spcPct val="130000"/>
              </a:lnSpc>
              <a:spcBef>
                <a:spcPts val="600"/>
              </a:spcBef>
              <a:spcAft>
                <a:spcPts val="600"/>
              </a:spcAft>
              <a:buFont typeface="Arial" panose="020B0604020202020204" pitchFamily="34" charset="0"/>
              <a:buChar char="•"/>
            </a:pPr>
            <a:r>
              <a:rPr lang="pt-BR" sz="2400" cap="small" spc="250" dirty="0">
                <a:solidFill>
                  <a:srgbClr val="012841"/>
                </a:solidFill>
                <a:latin typeface="Georgia" panose="02040502050405020303" pitchFamily="18" charset="0"/>
              </a:rPr>
              <a:t>FORAM CONCEBIDOS OS NOVOS </a:t>
            </a:r>
            <a:r>
              <a:rPr lang="pt-BR" sz="2600" b="1" cap="small" spc="250" dirty="0">
                <a:solidFill>
                  <a:srgbClr val="012841"/>
                </a:solidFill>
                <a:latin typeface="Georgia" panose="02040502050405020303" pitchFamily="18" charset="0"/>
              </a:rPr>
              <a:t>PROGRAMAS DE INTEGRIDADE (E ÉTICA)</a:t>
            </a:r>
            <a:r>
              <a:rPr lang="pt-BR" sz="2600" cap="small" spc="250" dirty="0">
                <a:solidFill>
                  <a:srgbClr val="012841"/>
                </a:solidFill>
                <a:latin typeface="Georgia" panose="02040502050405020303" pitchFamily="18" charset="0"/>
              </a:rPr>
              <a:t>, MAIS AMPLOS</a:t>
            </a:r>
            <a:r>
              <a:rPr lang="pt-BR" sz="2600" b="1" cap="small" spc="250" dirty="0">
                <a:solidFill>
                  <a:srgbClr val="012841"/>
                </a:solidFill>
                <a:latin typeface="Georgia" panose="02040502050405020303" pitchFamily="18" charset="0"/>
              </a:rPr>
              <a:t> </a:t>
            </a:r>
            <a:r>
              <a:rPr lang="pt-BR" sz="2600" cap="small" spc="250" dirty="0">
                <a:solidFill>
                  <a:srgbClr val="012841"/>
                </a:solidFill>
                <a:latin typeface="Georgia" panose="02040502050405020303" pitchFamily="18" charset="0"/>
              </a:rPr>
              <a:t>– (para o  SETOR EMPRESARIAL e para o SETOR PÚBLICO)</a:t>
            </a:r>
            <a:r>
              <a:rPr lang="pt-BR" sz="2600" b="1" cap="small" spc="250" dirty="0">
                <a:solidFill>
                  <a:srgbClr val="012841"/>
                </a:solidFill>
                <a:latin typeface="Georgia" panose="02040502050405020303" pitchFamily="18" charset="0"/>
              </a:rPr>
              <a:t> </a:t>
            </a:r>
            <a:r>
              <a:rPr lang="pt-BR" sz="2600" cap="small" dirty="0">
                <a:solidFill>
                  <a:srgbClr val="012841"/>
                </a:solidFill>
                <a:latin typeface="Georgia" panose="02040502050405020303" pitchFamily="18" charset="0"/>
              </a:rPr>
              <a:t>nos quais o </a:t>
            </a:r>
            <a:r>
              <a:rPr lang="pt-BR" sz="2600" b="1" cap="small" dirty="0">
                <a:solidFill>
                  <a:srgbClr val="012841"/>
                </a:solidFill>
                <a:latin typeface="Georgia" panose="02040502050405020303" pitchFamily="18" charset="0"/>
              </a:rPr>
              <a:t>Código de Ética e Conduta </a:t>
            </a:r>
            <a:r>
              <a:rPr lang="pt-BR" sz="2600" cap="small" dirty="0">
                <a:solidFill>
                  <a:srgbClr val="012841"/>
                </a:solidFill>
                <a:latin typeface="Georgia" panose="02040502050405020303" pitchFamily="18" charset="0"/>
              </a:rPr>
              <a:t>é apenas um dos elementos, embora importante.</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3988255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ço Reservado para Conteúdo 2"/>
          <p:cNvSpPr>
            <a:spLocks noGrp="1"/>
          </p:cNvSpPr>
          <p:nvPr>
            <p:ph type="body" idx="1"/>
          </p:nvPr>
        </p:nvSpPr>
        <p:spPr>
          <a:xfrm>
            <a:off x="575556" y="764704"/>
            <a:ext cx="7992888" cy="5256584"/>
          </a:xfrm>
        </p:spPr>
        <p:txBody>
          <a:bodyPr anchor="ctr" anchorCtr="0">
            <a:noAutofit/>
          </a:bodyPr>
          <a:lstStyle/>
          <a:p>
            <a:pPr lvl="0" algn="just">
              <a:lnSpc>
                <a:spcPct val="110000"/>
              </a:lnSpc>
              <a:spcBef>
                <a:spcPts val="600"/>
              </a:spcBef>
              <a:spcAft>
                <a:spcPts val="1800"/>
              </a:spcAft>
            </a:pPr>
            <a:r>
              <a:rPr lang="pt-BR" sz="2500" b="1" dirty="0">
                <a:solidFill>
                  <a:srgbClr val="012841"/>
                </a:solidFill>
                <a:latin typeface="Georgia" panose="02040502050405020303" pitchFamily="18" charset="0"/>
              </a:rPr>
              <a:t>DECRETO 8.420/2015 - </a:t>
            </a:r>
            <a:r>
              <a:rPr lang="pt-BR" sz="2400" cap="small" dirty="0">
                <a:solidFill>
                  <a:srgbClr val="012841"/>
                </a:solidFill>
                <a:effectLst>
                  <a:outerShdw blurRad="38100" dist="38100" dir="2700000" algn="tl">
                    <a:srgbClr val="000000">
                      <a:alpha val="43137"/>
                    </a:srgbClr>
                  </a:outerShdw>
                </a:effectLst>
                <a:latin typeface="Georgia" panose="02040502050405020303" pitchFamily="18" charset="0"/>
              </a:rPr>
              <a:t>que regulamentou a Lei Anticorrupção (12.846/2013) – </a:t>
            </a:r>
            <a:r>
              <a:rPr lang="pt-BR" sz="2800" b="1" u="sng" cap="small" dirty="0">
                <a:solidFill>
                  <a:srgbClr val="012841"/>
                </a:solidFill>
                <a:effectLst>
                  <a:outerShdw blurRad="38100" dist="38100" dir="2700000" algn="tl">
                    <a:srgbClr val="000000">
                      <a:alpha val="43137"/>
                    </a:srgbClr>
                  </a:outerShdw>
                </a:effectLst>
                <a:latin typeface="Georgia" panose="02040502050405020303" pitchFamily="18" charset="0"/>
              </a:rPr>
              <a:t>voltada para o setor privado </a:t>
            </a:r>
            <a:r>
              <a:rPr lang="pt-BR" sz="2400" cap="small" dirty="0">
                <a:solidFill>
                  <a:srgbClr val="012841"/>
                </a:solidFill>
                <a:effectLst>
                  <a:outerShdw blurRad="38100" dist="38100" dir="2700000" algn="tl">
                    <a:srgbClr val="000000">
                      <a:alpha val="43137"/>
                    </a:srgbClr>
                  </a:outerShdw>
                </a:effectLst>
                <a:latin typeface="Georgia" panose="02040502050405020303" pitchFamily="18" charset="0"/>
              </a:rPr>
              <a:t>:</a:t>
            </a:r>
          </a:p>
          <a:p>
            <a:pPr algn="just">
              <a:lnSpc>
                <a:spcPct val="110000"/>
              </a:lnSpc>
              <a:spcBef>
                <a:spcPts val="600"/>
              </a:spcBef>
              <a:spcAft>
                <a:spcPts val="600"/>
              </a:spcAft>
            </a:pPr>
            <a:r>
              <a:rPr lang="pt-BR" sz="2300" i="1" dirty="0">
                <a:solidFill>
                  <a:srgbClr val="012841"/>
                </a:solidFill>
                <a:latin typeface="Georgia" panose="02040502050405020303" pitchFamily="18" charset="0"/>
              </a:rPr>
              <a:t>“Art. 41. Para fins do disposto neste Decreto, </a:t>
            </a:r>
            <a:r>
              <a:rPr lang="pt-BR" sz="2800" b="1" i="1" dirty="0">
                <a:solidFill>
                  <a:srgbClr val="012841"/>
                </a:solidFill>
                <a:latin typeface="Georgia" panose="02040502050405020303" pitchFamily="18" charset="0"/>
              </a:rPr>
              <a:t>programa de integridade </a:t>
            </a:r>
            <a:r>
              <a:rPr lang="pt-BR" sz="2300" i="1" dirty="0">
                <a:solidFill>
                  <a:srgbClr val="012841"/>
                </a:solidFill>
                <a:latin typeface="Georgia" panose="02040502050405020303" pitchFamily="18" charset="0"/>
              </a:rPr>
              <a:t>consiste, no âmbito de uma pessoa jurídica, no conjunto de mecanismos e procedimentos internos de integridade, auditoria e incentivo à denúncia de irregularidades </a:t>
            </a:r>
            <a:r>
              <a:rPr lang="pt-BR" sz="2300" b="1" i="1" dirty="0">
                <a:solidFill>
                  <a:srgbClr val="012841"/>
                </a:solidFill>
                <a:latin typeface="Georgia" panose="02040502050405020303" pitchFamily="18" charset="0"/>
              </a:rPr>
              <a:t>e na aplicação efetiva de códigos de ética e de conduta</a:t>
            </a:r>
            <a:r>
              <a:rPr lang="pt-BR" sz="2300" i="1" dirty="0">
                <a:solidFill>
                  <a:srgbClr val="012841"/>
                </a:solidFill>
                <a:latin typeface="Georgia" panose="02040502050405020303" pitchFamily="18" charset="0"/>
              </a:rPr>
              <a:t>, políticas e diretrizes com objetivo de detectar e sanar desvios, fraudes, irregularidades e atos ilícitos praticados contra a administração pública, nacional ou estrangeira.</a:t>
            </a:r>
          </a:p>
        </p:txBody>
      </p:sp>
      <p:pic>
        <p:nvPicPr>
          <p:cNvPr id="4" name="Imagem 3">
            <a:extLst>
              <a:ext uri="{FF2B5EF4-FFF2-40B4-BE49-F238E27FC236}">
                <a16:creationId xmlns:a16="http://schemas.microsoft.com/office/drawing/2014/main" xmlns="" id="{C73EFC58-BE0D-4E61-9937-04F2E6C1F162}"/>
              </a:ext>
            </a:extLst>
          </p:cNvPr>
          <p:cNvPicPr>
            <a:picLocks noChangeAspect="1"/>
          </p:cNvPicPr>
          <p:nvPr/>
        </p:nvPicPr>
        <p:blipFill>
          <a:blip r:embed="rId2"/>
          <a:stretch>
            <a:fillRect/>
          </a:stretch>
        </p:blipFill>
        <p:spPr>
          <a:xfrm>
            <a:off x="8388424" y="5671051"/>
            <a:ext cx="425672" cy="566261"/>
          </a:xfrm>
          <a:prstGeom prst="rect">
            <a:avLst/>
          </a:prstGeom>
        </p:spPr>
      </p:pic>
      <p:sp>
        <p:nvSpPr>
          <p:cNvPr id="5" name="Retângulo 4">
            <a:extLst>
              <a:ext uri="{FF2B5EF4-FFF2-40B4-BE49-F238E27FC236}">
                <a16:creationId xmlns:a16="http://schemas.microsoft.com/office/drawing/2014/main" xmlns="" id="{5452E9DA-0D80-434C-800B-9A9CC66D1095}"/>
              </a:ext>
            </a:extLst>
          </p:cNvPr>
          <p:cNvSpPr/>
          <p:nvPr/>
        </p:nvSpPr>
        <p:spPr>
          <a:xfrm>
            <a:off x="0" y="6309320"/>
            <a:ext cx="9144000" cy="576064"/>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
        <p:nvSpPr>
          <p:cNvPr id="6" name="Retângulo 5">
            <a:extLst>
              <a:ext uri="{FF2B5EF4-FFF2-40B4-BE49-F238E27FC236}">
                <a16:creationId xmlns:a16="http://schemas.microsoft.com/office/drawing/2014/main" xmlns="" id="{5452E9DA-0D80-434C-800B-9A9CC66D1095}"/>
              </a:ext>
            </a:extLst>
          </p:cNvPr>
          <p:cNvSpPr/>
          <p:nvPr/>
        </p:nvSpPr>
        <p:spPr>
          <a:xfrm>
            <a:off x="0" y="0"/>
            <a:ext cx="9144000" cy="548680"/>
          </a:xfrm>
          <a:prstGeom prst="rect">
            <a:avLst/>
          </a:prstGeom>
          <a:solidFill>
            <a:srgbClr val="01284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dirty="0">
              <a:solidFill>
                <a:srgbClr val="5D98AB"/>
              </a:solidFill>
            </a:endParaRPr>
          </a:p>
        </p:txBody>
      </p:sp>
    </p:spTree>
    <p:extLst>
      <p:ext uri="{BB962C8B-B14F-4D97-AF65-F5344CB8AC3E}">
        <p14:creationId xmlns:p14="http://schemas.microsoft.com/office/powerpoint/2010/main" val="2086747140"/>
      </p:ext>
    </p:extLst>
  </p:cSld>
  <p:clrMapOvr>
    <a:masterClrMapping/>
  </p:clrMapOvr>
</p:sld>
</file>

<file path=ppt/theme/theme1.xml><?xml version="1.0" encoding="utf-8"?>
<a:theme xmlns:a="http://schemas.openxmlformats.org/drawingml/2006/main" name="Tema CONSULTORIA">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Tema CONSULTORIA" id="{44E29DB8-4B20-42CE-A750-E8016992BC7E}" vid="{03B98335-199A-4C78-9B61-FC702FC444F6}"/>
    </a:ext>
  </a:ext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Tema CONSULTORIA</Template>
  <TotalTime>4887</TotalTime>
  <Words>2608</Words>
  <Application>Microsoft Office PowerPoint</Application>
  <PresentationFormat>Apresentação na tela (4:3)</PresentationFormat>
  <Paragraphs>161</Paragraphs>
  <Slides>34</Slides>
  <Notes>0</Notes>
  <HiddenSlides>0</HiddenSlides>
  <MMClips>0</MMClips>
  <ScaleCrop>false</ScaleCrop>
  <HeadingPairs>
    <vt:vector size="4" baseType="variant">
      <vt:variant>
        <vt:lpstr>Tema</vt:lpstr>
      </vt:variant>
      <vt:variant>
        <vt:i4>1</vt:i4>
      </vt:variant>
      <vt:variant>
        <vt:lpstr>Títulos de slides</vt:lpstr>
      </vt:variant>
      <vt:variant>
        <vt:i4>34</vt:i4>
      </vt:variant>
    </vt:vector>
  </HeadingPairs>
  <TitlesOfParts>
    <vt:vector size="35" baseType="lpstr">
      <vt:lpstr>Tema CONSULTORIA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Código de Ética Profissional do Servidor Público/Decreto 1.171/94</vt:lpstr>
      <vt:lpstr>Apresentação do PowerPoint</vt:lpstr>
      <vt:lpstr>Apresentação do PowerPoint</vt:lpstr>
      <vt:lpstr>Apresentação do PowerPoint</vt:lpstr>
      <vt:lpstr>Apresentação do PowerPoint</vt:lpstr>
      <vt:lpstr>Apresentação do PowerPoint</vt:lpstr>
      <vt:lpstr>Lei 8.112/1990 – Regime Jurídico dos Servidores Públicos</vt:lpstr>
      <vt:lpstr>Apresentação do PowerPoint</vt:lpstr>
      <vt:lpstr>Apresentação do PowerPoint</vt:lpstr>
      <vt:lpstr>Apresentação do PowerPoint</vt:lpstr>
    </vt:vector>
  </TitlesOfParts>
  <Company>Controladoria-Geral da União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Notebook</dc:creator>
  <cp:lastModifiedBy>Fulvio Giannella Junior</cp:lastModifiedBy>
  <cp:revision>465</cp:revision>
  <cp:lastPrinted>2018-08-07T22:41:07Z</cp:lastPrinted>
  <dcterms:created xsi:type="dcterms:W3CDTF">2016-03-03T01:16:27Z</dcterms:created>
  <dcterms:modified xsi:type="dcterms:W3CDTF">2019-08-30T20:44:52Z</dcterms:modified>
</cp:coreProperties>
</file>