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sldIdLst>
    <p:sldId id="257" r:id="rId3"/>
    <p:sldId id="275" r:id="rId4"/>
    <p:sldId id="278" r:id="rId5"/>
    <p:sldId id="279" r:id="rId6"/>
    <p:sldId id="280" r:id="rId7"/>
    <p:sldId id="281" r:id="rId8"/>
    <p:sldId id="282" r:id="rId9"/>
    <p:sldId id="283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 xmlns:mv="urn:schemas-microsoft-com:mac:vml" xmlns:mc="http://schemas.openxmlformats.org/markup-compatibility/2006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92B5"/>
    <a:srgbClr val="53548A"/>
    <a:srgbClr val="438086"/>
    <a:srgbClr val="8B5D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Estilo Médio 4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45" autoAdjust="0"/>
    <p:restoredTop sz="94660"/>
  </p:normalViewPr>
  <p:slideViewPr>
    <p:cSldViewPr>
      <p:cViewPr varScale="1">
        <p:scale>
          <a:sx n="107" d="100"/>
          <a:sy n="107" d="100"/>
        </p:scale>
        <p:origin x="-171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232245-6543-4033-BA67-E840F961514B}" type="datetimeFigureOut">
              <a:rPr lang="pt-BR" smtClean="0"/>
              <a:pPr/>
              <a:t>17/08/2020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515EF4-8F81-421D-88EF-278829B182B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3119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sz="1800" b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C0AB24-D516-43CF-B6C4-A36DEF7F28E4}" type="slidenum">
              <a:rPr lang="pt-BR" smtClean="0">
                <a:solidFill>
                  <a:prstClr val="black"/>
                </a:solidFill>
              </a:rPr>
              <a:pPr/>
              <a:t>1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898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sz="2000" b="1" dirty="0">
              <a:solidFill>
                <a:srgbClr val="FF0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0AB24-D516-43CF-B6C4-A36DEF7F28E4}" type="slidenum">
              <a:rPr lang="pt-BR" smtClean="0">
                <a:solidFill>
                  <a:prstClr val="black"/>
                </a:solidFill>
              </a:rPr>
              <a:pPr/>
              <a:t>2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6155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sz="2000" b="1" dirty="0">
              <a:solidFill>
                <a:srgbClr val="FF0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0AB24-D516-43CF-B6C4-A36DEF7F28E4}" type="slidenum">
              <a:rPr lang="pt-BR" smtClean="0">
                <a:solidFill>
                  <a:prstClr val="black"/>
                </a:solidFill>
              </a:rPr>
              <a:pPr/>
              <a:t>3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6155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sz="2000" b="1" dirty="0">
              <a:solidFill>
                <a:srgbClr val="FF0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0AB24-D516-43CF-B6C4-A36DEF7F28E4}" type="slidenum">
              <a:rPr lang="pt-BR" smtClean="0">
                <a:solidFill>
                  <a:prstClr val="black"/>
                </a:solidFill>
              </a:rPr>
              <a:pPr/>
              <a:t>4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6155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sz="2000" b="1" dirty="0">
              <a:solidFill>
                <a:srgbClr val="FF0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0AB24-D516-43CF-B6C4-A36DEF7F28E4}" type="slidenum">
              <a:rPr lang="pt-BR" smtClean="0">
                <a:solidFill>
                  <a:prstClr val="black"/>
                </a:solidFill>
              </a:rPr>
              <a:pPr/>
              <a:t>5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6155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sz="2000" b="1" dirty="0">
              <a:solidFill>
                <a:srgbClr val="FF0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0AB24-D516-43CF-B6C4-A36DEF7F28E4}" type="slidenum">
              <a:rPr lang="pt-BR" smtClean="0">
                <a:solidFill>
                  <a:prstClr val="black"/>
                </a:solidFill>
              </a:rPr>
              <a:pPr/>
              <a:t>6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6155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sz="2000" b="1" dirty="0">
              <a:solidFill>
                <a:srgbClr val="FF0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0AB24-D516-43CF-B6C4-A36DEF7F28E4}" type="slidenum">
              <a:rPr lang="pt-BR" smtClean="0">
                <a:solidFill>
                  <a:prstClr val="black"/>
                </a:solidFill>
              </a:rPr>
              <a:pPr/>
              <a:t>7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6155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sz="2000" b="1" dirty="0">
              <a:solidFill>
                <a:srgbClr val="FF0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0AB24-D516-43CF-B6C4-A36DEF7F28E4}" type="slidenum">
              <a:rPr lang="pt-BR" smtClean="0">
                <a:solidFill>
                  <a:prstClr val="black"/>
                </a:solidFill>
              </a:rPr>
              <a:pPr/>
              <a:t>8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615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3F416CD-67A3-4CF0-A210-F6AF31AC147F}" type="datetimeFigureOut">
              <a:rPr lang="en-US" smtClean="0">
                <a:solidFill>
                  <a:srgbClr val="438086"/>
                </a:solidFill>
              </a:rPr>
              <a:pPr/>
              <a:t>8/17/2020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 dirty="0">
              <a:solidFill>
                <a:srgbClr val="438086"/>
              </a:solidFill>
            </a:endParaRPr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6652B35-718D-4E28-AFEB-B694A3B357E8}" type="slidenum">
              <a:rPr lang="en-US" smtClean="0">
                <a:solidFill>
                  <a:prstClr val="white"/>
                </a:solidFill>
              </a:rPr>
              <a:pPr/>
              <a:t>‹nº›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32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>
                <a:solidFill>
                  <a:srgbClr val="438086"/>
                </a:solidFill>
              </a:rPr>
              <a:pPr/>
              <a:t>8/17/2020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196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>
                <a:solidFill>
                  <a:srgbClr val="438086"/>
                </a:solidFill>
              </a:rPr>
              <a:pPr/>
              <a:t>8/17/2020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737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3F416CD-67A3-4CF0-A210-F6AF31AC147F}" type="datetimeFigureOut">
              <a:rPr lang="en-US" smtClean="0">
                <a:solidFill>
                  <a:srgbClr val="438086"/>
                </a:solidFill>
              </a:rPr>
              <a:pPr/>
              <a:t>8/17/2020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 dirty="0">
              <a:solidFill>
                <a:srgbClr val="438086"/>
              </a:solidFill>
            </a:endParaRPr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6652B35-718D-4E28-AFEB-B694A3B357E8}" type="slidenum">
              <a:rPr lang="en-US" smtClean="0">
                <a:solidFill>
                  <a:prstClr val="white"/>
                </a:solidFill>
              </a:rPr>
              <a:pPr/>
              <a:t>‹nº›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6684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>
                <a:solidFill>
                  <a:srgbClr val="438086"/>
                </a:solidFill>
              </a:rPr>
              <a:pPr/>
              <a:t>8/17/2020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3841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>
                <a:solidFill>
                  <a:srgbClr val="438086"/>
                </a:solidFill>
              </a:rPr>
              <a:pPr/>
              <a:t>8/17/2020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062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>
                <a:solidFill>
                  <a:srgbClr val="438086"/>
                </a:solidFill>
              </a:rPr>
              <a:pPr/>
              <a:t>8/17/2020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144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3F416CD-67A3-4CF0-A210-F6AF31AC147F}" type="datetimeFigureOut">
              <a:rPr lang="en-US" smtClean="0">
                <a:solidFill>
                  <a:srgbClr val="438086"/>
                </a:solidFill>
              </a:rPr>
              <a:pPr/>
              <a:t>8/17/2020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6652B35-718D-4E28-AFEB-B694A3B357E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4380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6990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3F416CD-67A3-4CF0-A210-F6AF31AC147F}" type="datetimeFigureOut">
              <a:rPr lang="en-US" smtClean="0">
                <a:solidFill>
                  <a:srgbClr val="438086"/>
                </a:solidFill>
              </a:rPr>
              <a:pPr/>
              <a:t>8/17/2020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 dirty="0">
              <a:solidFill>
                <a:srgbClr val="438086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6652B35-718D-4E28-AFEB-B694A3B357E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5127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>
                <a:solidFill>
                  <a:srgbClr val="438086"/>
                </a:solidFill>
              </a:rPr>
              <a:pPr/>
              <a:t>8/17/2020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357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>
                <a:solidFill>
                  <a:srgbClr val="438086"/>
                </a:solidFill>
              </a:rPr>
              <a:pPr/>
              <a:t>8/17/2020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584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>
                <a:solidFill>
                  <a:srgbClr val="438086"/>
                </a:solidFill>
              </a:rPr>
              <a:pPr/>
              <a:t>8/17/2020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0996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>
                <a:solidFill>
                  <a:srgbClr val="438086"/>
                </a:solidFill>
              </a:rPr>
              <a:pPr/>
              <a:t>8/17/2020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3944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>
                <a:solidFill>
                  <a:srgbClr val="438086"/>
                </a:solidFill>
              </a:rPr>
              <a:pPr/>
              <a:t>8/17/2020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695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>
                <a:solidFill>
                  <a:srgbClr val="438086"/>
                </a:solidFill>
              </a:rPr>
              <a:pPr/>
              <a:t>8/17/2020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137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>
                <a:solidFill>
                  <a:srgbClr val="438086"/>
                </a:solidFill>
              </a:rPr>
              <a:pPr/>
              <a:t>8/17/2020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641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>
                <a:solidFill>
                  <a:srgbClr val="438086"/>
                </a:solidFill>
              </a:rPr>
              <a:pPr/>
              <a:t>8/17/2020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185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3F416CD-67A3-4CF0-A210-F6AF31AC147F}" type="datetimeFigureOut">
              <a:rPr lang="en-US" smtClean="0">
                <a:solidFill>
                  <a:srgbClr val="438086"/>
                </a:solidFill>
              </a:rPr>
              <a:pPr/>
              <a:t>8/17/2020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6652B35-718D-4E28-AFEB-B694A3B357E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4380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164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3F416CD-67A3-4CF0-A210-F6AF31AC147F}" type="datetimeFigureOut">
              <a:rPr lang="en-US" smtClean="0">
                <a:solidFill>
                  <a:srgbClr val="438086"/>
                </a:solidFill>
              </a:rPr>
              <a:pPr/>
              <a:t>8/17/2020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 dirty="0">
              <a:solidFill>
                <a:srgbClr val="438086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6652B35-718D-4E28-AFEB-B694A3B357E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035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>
                <a:solidFill>
                  <a:srgbClr val="438086"/>
                </a:solidFill>
              </a:rPr>
              <a:pPr/>
              <a:t>8/17/2020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37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>
                <a:solidFill>
                  <a:srgbClr val="438086"/>
                </a:solidFill>
              </a:rPr>
              <a:pPr/>
              <a:t>8/17/2020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520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>
                <a:solidFill>
                  <a:srgbClr val="438086"/>
                </a:solidFill>
              </a:rPr>
              <a:pPr/>
              <a:t>8/17/2020</a:t>
            </a:fld>
            <a:endParaRPr lang="en-US">
              <a:solidFill>
                <a:srgbClr val="438086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38086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81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3F416CD-67A3-4CF0-A210-F6AF31AC147F}" type="datetimeFigureOut">
              <a:rPr lang="en-US" smtClean="0">
                <a:solidFill>
                  <a:srgbClr val="438086"/>
                </a:solidFill>
              </a:rPr>
              <a:pPr/>
              <a:t>8/17/2020</a:t>
            </a:fld>
            <a:endParaRPr lang="en-US" dirty="0">
              <a:solidFill>
                <a:srgbClr val="438086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>
              <a:solidFill>
                <a:srgbClr val="438086"/>
              </a:solidFill>
            </a:endParaRPr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6652B35-718D-4E28-AFEB-B694A3B357E8}" type="slidenum">
              <a:rPr lang="en-US" smtClean="0"/>
              <a:pPr/>
              <a:t>‹nº›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0545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3F416CD-67A3-4CF0-A210-F6AF31AC147F}" type="datetimeFigureOut">
              <a:rPr lang="en-US" smtClean="0">
                <a:solidFill>
                  <a:srgbClr val="438086"/>
                </a:solidFill>
              </a:rPr>
              <a:pPr/>
              <a:t>8/17/2020</a:t>
            </a:fld>
            <a:endParaRPr lang="en-US" dirty="0">
              <a:solidFill>
                <a:srgbClr val="438086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>
              <a:solidFill>
                <a:srgbClr val="438086"/>
              </a:solidFill>
            </a:endParaRPr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6652B35-718D-4E28-AFEB-B694A3B357E8}" type="slidenum">
              <a:rPr lang="en-US" smtClean="0"/>
              <a:pPr/>
              <a:t>‹nº›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86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504" y="1628800"/>
            <a:ext cx="9145016" cy="1974081"/>
          </a:xfrm>
        </p:spPr>
        <p:txBody>
          <a:bodyPr>
            <a:normAutofit/>
          </a:bodyPr>
          <a:lstStyle/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Referenciais 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Estratégicos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3861048"/>
            <a:ext cx="5364088" cy="753198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Missão, Visão e Valores</a:t>
            </a:r>
            <a:r>
              <a:rPr lang="pt-BR" sz="36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t-BR" sz="3600" b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ítulo 2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648723A4-2F97-43AC-AF37-8C5CC767FC1A}"/>
              </a:ext>
            </a:extLst>
          </p:cNvPr>
          <p:cNvSpPr txBox="1">
            <a:spLocks/>
          </p:cNvSpPr>
          <p:nvPr/>
        </p:nvSpPr>
        <p:spPr>
          <a:xfrm>
            <a:off x="6588224" y="6165304"/>
            <a:ext cx="2483768" cy="60047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64008" indent="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None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50000"/>
              </a:lnSpc>
              <a:spcBef>
                <a:spcPts val="0"/>
              </a:spcBef>
              <a:buClr>
                <a:srgbClr val="A04DA3"/>
              </a:buClr>
            </a:pPr>
            <a:endParaRPr lang="pt-BR" sz="1800" dirty="0">
              <a:solidFill>
                <a:prstClr val="white">
                  <a:lumMod val="50000"/>
                </a:prstClr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40B2EF4F-9012-487C-88A4-2767622DA7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18355"/>
            <a:ext cx="190500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5" y="218355"/>
            <a:ext cx="2040413" cy="978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aixaDeTexto 7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46B30B2E-F074-4A02-A6BE-BADFB94E12C6}"/>
              </a:ext>
            </a:extLst>
          </p:cNvPr>
          <p:cNvSpPr txBox="1"/>
          <p:nvPr/>
        </p:nvSpPr>
        <p:spPr>
          <a:xfrm>
            <a:off x="7487816" y="6479519"/>
            <a:ext cx="1584176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pt-BR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19/0</a:t>
            </a:r>
            <a:r>
              <a:rPr lang="bg-BG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</a:t>
            </a:r>
            <a:r>
              <a:rPr lang="pt-BR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/</a:t>
            </a:r>
            <a:r>
              <a:rPr lang="pt-BR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4157555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>
            <a:normAutofit/>
          </a:bodyPr>
          <a:lstStyle/>
          <a:p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Referenciais Estratégicos</a:t>
            </a:r>
            <a:endParaRPr lang="pt-BR" sz="3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395536" y="1905000"/>
            <a:ext cx="8280920" cy="4692352"/>
          </a:xfrm>
        </p:spPr>
        <p:txBody>
          <a:bodyPr>
            <a:normAutofit lnSpcReduction="10000"/>
          </a:bodyPr>
          <a:lstStyle/>
          <a:p>
            <a:pPr marL="109538" indent="0" algn="just">
              <a:lnSpc>
                <a:spcPct val="150000"/>
              </a:lnSpc>
              <a:spcBef>
                <a:spcPts val="1200"/>
              </a:spcBef>
              <a:buNone/>
            </a:pP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Definidos pelo Pleno, os referenciais estratégicos: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informam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orientam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ações institucionais do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Tribunal de Contas do Município de São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Paulo.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instruem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motivam a gestão administrativa, os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ciclos de planejamento estratégico, as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atividades operacionais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o comportamento de servidoras e servidores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3464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>
            <a:normAutofit/>
          </a:bodyPr>
          <a:lstStyle/>
          <a:p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Missão</a:t>
            </a:r>
            <a:endParaRPr lang="pt-BR" sz="3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395536" y="1916832"/>
            <a:ext cx="8424936" cy="4620344"/>
          </a:xfrm>
        </p:spPr>
        <p:txBody>
          <a:bodyPr>
            <a:normAutofit/>
          </a:bodyPr>
          <a:lstStyle/>
          <a:p>
            <a:pPr marL="109728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Exercer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controle externo, especialmente preventiva e concomitantemente, fiscalizando, julgando e orientando a gestão dos recursos públicos do Município de São Paulo de modo a assegurar que sejam arrecadados e aplicados em conformidade com os princípios da legalidade, legitimidade e economicidade visando a melhoria dos serviços municipais em prol da sociedade.</a:t>
            </a:r>
          </a:p>
          <a:p>
            <a:pPr marL="624078" indent="-514350">
              <a:buNone/>
            </a:pPr>
            <a:endParaRPr lang="bg-BG" dirty="0" smtClean="0"/>
          </a:p>
          <a:p>
            <a:pPr marL="624078" indent="-514350"/>
            <a:endParaRPr lang="bg-BG" b="1" u="sng" dirty="0" smtClean="0"/>
          </a:p>
          <a:p>
            <a:pPr marL="624078" indent="-514350">
              <a:buNone/>
            </a:pPr>
            <a:endParaRPr lang="bg-BG" b="1" u="sng" dirty="0" smtClean="0"/>
          </a:p>
          <a:p>
            <a:pPr marL="624078" indent="-514350">
              <a:buNone/>
            </a:pPr>
            <a:endParaRPr lang="bg-BG" b="1" u="sng" dirty="0" smtClean="0"/>
          </a:p>
          <a:p>
            <a:pPr marL="624078" indent="-514350">
              <a:buNone/>
            </a:pPr>
            <a:endParaRPr lang="pt-BR" b="1" u="sng" dirty="0" smtClean="0"/>
          </a:p>
          <a:p>
            <a:pPr marL="624078" indent="-51435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77668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>
            <a:normAutofit/>
          </a:bodyPr>
          <a:lstStyle/>
          <a:p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Visão</a:t>
            </a:r>
            <a:endParaRPr lang="pt-BR" sz="3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395536" y="1905000"/>
            <a:ext cx="8424936" cy="4800600"/>
          </a:xfrm>
        </p:spPr>
        <p:txBody>
          <a:bodyPr>
            <a:normAutofit/>
          </a:bodyPr>
          <a:lstStyle/>
          <a:p>
            <a:pPr marL="109728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Consolidar-se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uma instituição de referência no controle ágil, eficaz e efetivo da aplicação dos recursos públicos, na produção de informações estruturadas, na avaliação de políticas públicas e no combate à corrupção e promoção da integridade, contribuindo para a qualidade e o aprimoramento da Administração Pública municipal.</a:t>
            </a:r>
          </a:p>
          <a:p>
            <a:pPr marL="624078" indent="-514350"/>
            <a:endParaRPr lang="bg-BG" b="1" u="sng" dirty="0" smtClean="0"/>
          </a:p>
          <a:p>
            <a:pPr marL="624078" indent="-514350">
              <a:buNone/>
            </a:pPr>
            <a:endParaRPr lang="bg-BG" b="1" u="sng" dirty="0" smtClean="0"/>
          </a:p>
          <a:p>
            <a:pPr marL="624078" indent="-514350">
              <a:buNone/>
            </a:pPr>
            <a:endParaRPr lang="bg-BG" b="1" u="sng" dirty="0" smtClean="0"/>
          </a:p>
          <a:p>
            <a:pPr marL="624078" indent="-514350">
              <a:buNone/>
            </a:pPr>
            <a:endParaRPr lang="pt-BR" b="1" u="sng" dirty="0" smtClean="0"/>
          </a:p>
          <a:p>
            <a:pPr marL="624078" indent="-51435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0748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>
            <a:normAutofit/>
          </a:bodyPr>
          <a:lstStyle/>
          <a:p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Valores</a:t>
            </a:r>
            <a:endParaRPr lang="pt-BR" sz="3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457200" y="2121024"/>
            <a:ext cx="8579296" cy="4260304"/>
          </a:xfrm>
        </p:spPr>
        <p:txBody>
          <a:bodyPr numCol="2">
            <a:noAutofit/>
          </a:bodyPr>
          <a:lstStyle/>
          <a:p>
            <a:pPr marL="109728" indent="0">
              <a:spcBef>
                <a:spcPts val="1800"/>
              </a:spcBef>
              <a:buNone/>
            </a:pPr>
            <a:r>
              <a:rPr lang="pt-B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Institucionalidade</a:t>
            </a:r>
            <a:endParaRPr lang="pt-BR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spcBef>
                <a:spcPts val="1800"/>
              </a:spcBef>
              <a:buNone/>
            </a:pPr>
            <a:r>
              <a:rPr lang="pt-B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Ética</a:t>
            </a:r>
            <a:endParaRPr lang="pt-BR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spcBef>
                <a:spcPts val="1800"/>
              </a:spcBef>
              <a:buNone/>
            </a:pPr>
            <a:r>
              <a:rPr lang="pt-B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Transparência</a:t>
            </a:r>
            <a:endParaRPr lang="pt-BR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spcBef>
                <a:spcPts val="1800"/>
              </a:spcBef>
              <a:buNone/>
            </a:pPr>
            <a:r>
              <a:rPr lang="pt-B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Agilidade</a:t>
            </a:r>
          </a:p>
          <a:p>
            <a:pPr marL="109728" indent="0">
              <a:spcBef>
                <a:spcPts val="1800"/>
              </a:spcBef>
              <a:buNone/>
            </a:pPr>
            <a:r>
              <a:rPr lang="pt-B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Efetividade</a:t>
            </a:r>
          </a:p>
          <a:p>
            <a:pPr marL="109728" indent="0">
              <a:spcBef>
                <a:spcPts val="1800"/>
              </a:spcBef>
              <a:buNone/>
            </a:pPr>
            <a:endParaRPr lang="pt-BR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spcBef>
                <a:spcPts val="1800"/>
              </a:spcBef>
              <a:buNone/>
            </a:pPr>
            <a:endParaRPr lang="pt-BR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spcBef>
                <a:spcPts val="1800"/>
              </a:spcBef>
              <a:buNone/>
            </a:pPr>
            <a:r>
              <a:rPr lang="pt-B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Profissionalismo</a:t>
            </a:r>
            <a:endParaRPr lang="pt-BR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spcBef>
                <a:spcPts val="1800"/>
              </a:spcBef>
              <a:buNone/>
            </a:pPr>
            <a:r>
              <a:rPr lang="pt-B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Inovação Tecnológica</a:t>
            </a:r>
          </a:p>
          <a:p>
            <a:pPr marL="109728" indent="0">
              <a:spcBef>
                <a:spcPts val="1800"/>
              </a:spcBef>
              <a:buNone/>
            </a:pPr>
            <a:r>
              <a:rPr lang="pt-B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Qualidade</a:t>
            </a:r>
            <a:endParaRPr lang="pt-BR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spcBef>
                <a:spcPts val="1800"/>
              </a:spcBef>
              <a:buNone/>
            </a:pPr>
            <a:r>
              <a:rPr lang="pt-BR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Responsabilidade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g-BG" b="1" u="sng" dirty="0" smtClean="0"/>
          </a:p>
          <a:p>
            <a:pPr marL="624078" indent="-514350">
              <a:buNone/>
            </a:pPr>
            <a:endParaRPr lang="bg-BG" b="1" u="sng" dirty="0" smtClean="0"/>
          </a:p>
          <a:p>
            <a:pPr marL="624078" indent="-514350">
              <a:buNone/>
            </a:pPr>
            <a:endParaRPr lang="bg-BG" b="1" u="sng" dirty="0" smtClean="0"/>
          </a:p>
          <a:p>
            <a:pPr marL="624078" indent="-514350">
              <a:buNone/>
            </a:pPr>
            <a:endParaRPr lang="pt-BR" b="1" u="sng" dirty="0" smtClean="0"/>
          </a:p>
          <a:p>
            <a:pPr marL="624078" indent="-51435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7110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>
            <a:normAutofit/>
          </a:bodyPr>
          <a:lstStyle/>
          <a:p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Valores </a:t>
            </a:r>
            <a:r>
              <a:rPr lang="pt-BR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(definições)</a:t>
            </a:r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0" y="1700808"/>
            <a:ext cx="8892480" cy="5157192"/>
          </a:xfrm>
        </p:spPr>
        <p:txBody>
          <a:bodyPr>
            <a:normAutofit/>
          </a:bodyPr>
          <a:lstStyle/>
          <a:p>
            <a:pPr marL="540000" lvl="0" algn="just">
              <a:lnSpc>
                <a:spcPct val="120000"/>
              </a:lnSpc>
              <a:spcBef>
                <a:spcPts val="2100"/>
              </a:spcBef>
            </a:pPr>
            <a:r>
              <a:rPr lang="pt-B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Institucionalidade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Garantir o Pleno como o mais elevado órgão de deliberação da Instituição, na busca do fortalecimento das ações de controle externo, em prol do interesse público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40000" lvl="0" algn="just">
              <a:lnSpc>
                <a:spcPct val="120000"/>
              </a:lnSpc>
              <a:spcBef>
                <a:spcPts val="2100"/>
              </a:spcBef>
            </a:pPr>
            <a:r>
              <a:rPr lang="pt-B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Ética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Ter como padrão de conduta a justiça, a honestidade, o respeito e o compromisso com o interesse público, promovendo a probidade nas ações administrativas, com ênfase no combate à corrupção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40000" lvl="0" algn="just">
              <a:lnSpc>
                <a:spcPct val="120000"/>
              </a:lnSpc>
              <a:spcBef>
                <a:spcPts val="2100"/>
              </a:spcBef>
            </a:pPr>
            <a:r>
              <a:rPr lang="pt-B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Transparência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Garantir o direito de acesso às informações na forma da lei, possibilitando a participação da sociedade na gestão pública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66101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>
            <a:normAutofit/>
          </a:bodyPr>
          <a:lstStyle/>
          <a:p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Valores </a:t>
            </a:r>
            <a:r>
              <a:rPr lang="pt-BR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(definições)</a:t>
            </a:r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0" y="1700808"/>
            <a:ext cx="8892480" cy="5157192"/>
          </a:xfrm>
        </p:spPr>
        <p:txBody>
          <a:bodyPr>
            <a:noAutofit/>
          </a:bodyPr>
          <a:lstStyle/>
          <a:p>
            <a:pPr marL="540000" lvl="0" algn="just">
              <a:lnSpc>
                <a:spcPct val="120000"/>
              </a:lnSpc>
              <a:spcBef>
                <a:spcPts val="2400"/>
              </a:spcBef>
            </a:pPr>
            <a:r>
              <a:rPr lang="pt-B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Agilidade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Atuar de forma a conjugar rendimento e otimização de recursos com foco em resultados. </a:t>
            </a: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0000" lvl="0" algn="just">
              <a:lnSpc>
                <a:spcPct val="120000"/>
              </a:lnSpc>
              <a:spcBef>
                <a:spcPts val="2400"/>
              </a:spcBef>
            </a:pPr>
            <a:r>
              <a:rPr lang="pt-B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Efetividade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Alcançar os resultados planejados de forma a potencializar os impactos positivos, promovendo a tempestividade dos julgados, de modo a assegurar o atendimento da missão institucional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540000" lvl="0" algn="just">
              <a:lnSpc>
                <a:spcPct val="120000"/>
              </a:lnSpc>
              <a:spcBef>
                <a:spcPts val="2400"/>
              </a:spcBef>
            </a:pPr>
            <a:r>
              <a:rPr lang="pt-B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Profissionalismo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Atuar de forma técnica, competente, responsável, imparcial, coerente e objetiva e estar comprometido com a missão institucional. </a:t>
            </a:r>
          </a:p>
          <a:p>
            <a:pPr marL="109728" indent="0">
              <a:buNone/>
            </a:pPr>
            <a:endParaRPr lang="bg-BG" b="1" u="sng" dirty="0" smtClean="0"/>
          </a:p>
          <a:p>
            <a:pPr marL="624078" indent="-514350">
              <a:buNone/>
            </a:pPr>
            <a:endParaRPr lang="bg-BG" b="1" u="sng" dirty="0" smtClean="0"/>
          </a:p>
          <a:p>
            <a:pPr marL="624078" indent="-514350">
              <a:buNone/>
            </a:pPr>
            <a:endParaRPr lang="bg-BG" b="1" u="sng" dirty="0" smtClean="0"/>
          </a:p>
          <a:p>
            <a:pPr marL="624078" indent="-514350">
              <a:buNone/>
            </a:pPr>
            <a:endParaRPr lang="pt-BR" b="1" u="sng" dirty="0" smtClean="0"/>
          </a:p>
          <a:p>
            <a:pPr marL="624078" indent="-51435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3793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>
            <a:normAutofit/>
          </a:bodyPr>
          <a:lstStyle/>
          <a:p>
            <a:r>
              <a:rPr lang="pt-B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Valores </a:t>
            </a:r>
            <a:r>
              <a:rPr lang="pt-BR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(definições)</a:t>
            </a:r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0" y="1700808"/>
            <a:ext cx="8892480" cy="5157192"/>
          </a:xfrm>
        </p:spPr>
        <p:txBody>
          <a:bodyPr>
            <a:noAutofit/>
          </a:bodyPr>
          <a:lstStyle/>
          <a:p>
            <a:pPr marL="540000" lvl="0" algn="just">
              <a:lnSpc>
                <a:spcPct val="120000"/>
              </a:lnSpc>
              <a:spcBef>
                <a:spcPts val="2100"/>
              </a:spcBef>
            </a:pPr>
            <a:r>
              <a:rPr lang="pt-B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Inovação Tecnológica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promover mudanças com sentido de atualidade, usando a tecnologia da informação e da comunicação a fim de melhorar as ações institucionais do Tribunal de Contas do Município de São Paulo, assim como as ações dos órgãos jurisdicionados. </a:t>
            </a: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0000" lvl="0" algn="just">
              <a:lnSpc>
                <a:spcPct val="120000"/>
              </a:lnSpc>
              <a:spcBef>
                <a:spcPts val="2100"/>
              </a:spcBef>
            </a:pPr>
            <a:r>
              <a:rPr lang="pt-B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Qualidade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Exercer as atividades com base nas melhores práticas e padrões de excelência reconhecidos. </a:t>
            </a: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0000" lvl="0" algn="just">
              <a:lnSpc>
                <a:spcPct val="120000"/>
              </a:lnSpc>
              <a:spcBef>
                <a:spcPts val="2100"/>
              </a:spcBef>
            </a:pPr>
            <a:r>
              <a:rPr lang="pt-B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Responsabilidade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Promover os valores democráticos e atuar com autonomia, imparcialidade, impessoalidade e coerência, com vistas ao atendimento do interesse público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89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Urbano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447</Words>
  <Application>Microsoft Office PowerPoint</Application>
  <PresentationFormat>Apresentação na tela (4:3)</PresentationFormat>
  <Paragraphs>56</Paragraphs>
  <Slides>8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8</vt:i4>
      </vt:variant>
    </vt:vector>
  </HeadingPairs>
  <TitlesOfParts>
    <vt:vector size="10" baseType="lpstr">
      <vt:lpstr>Urbano</vt:lpstr>
      <vt:lpstr>1_Urbano</vt:lpstr>
      <vt:lpstr>Referenciais Estratégicos</vt:lpstr>
      <vt:lpstr>Referenciais Estratégicos</vt:lpstr>
      <vt:lpstr>Missão</vt:lpstr>
      <vt:lpstr>Visão</vt:lpstr>
      <vt:lpstr>Valores</vt:lpstr>
      <vt:lpstr>Valores (definições)</vt:lpstr>
      <vt:lpstr>Valores (definições)</vt:lpstr>
      <vt:lpstr>Valores (definições)</vt:lpstr>
    </vt:vector>
  </TitlesOfParts>
  <Company>Tribunal de Contas do Município de São Paulo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2020  Planejamento Estratégico</dc:title>
  <dc:creator>Marcelo Veiga</dc:creator>
  <cp:lastModifiedBy>Luciana da Cunha de Castro Guerra</cp:lastModifiedBy>
  <cp:revision>264</cp:revision>
  <dcterms:created xsi:type="dcterms:W3CDTF">2020-08-06T17:01:38Z</dcterms:created>
  <dcterms:modified xsi:type="dcterms:W3CDTF">2020-08-17T22:06:36Z</dcterms:modified>
</cp:coreProperties>
</file>