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68" r:id="rId3"/>
    <p:sldId id="257" r:id="rId4"/>
    <p:sldId id="266" r:id="rId5"/>
    <p:sldId id="258" r:id="rId6"/>
    <p:sldId id="259" r:id="rId7"/>
    <p:sldId id="269" r:id="rId8"/>
    <p:sldId id="260" r:id="rId9"/>
    <p:sldId id="261" r:id="rId10"/>
    <p:sldId id="262" r:id="rId11"/>
    <p:sldId id="263" r:id="rId12"/>
    <p:sldId id="264" r:id="rId13"/>
    <p:sldId id="267" r:id="rId14"/>
    <p:sldId id="265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1517" autoAdjust="0"/>
  </p:normalViewPr>
  <p:slideViewPr>
    <p:cSldViewPr snapToGrid="0">
      <p:cViewPr varScale="1">
        <p:scale>
          <a:sx n="82" d="100"/>
          <a:sy n="82" d="100"/>
        </p:scale>
        <p:origin x="171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05EA68-CE61-4F54-89D6-651CE72F9473}" type="datetimeFigureOut">
              <a:rPr lang="pt-BR" smtClean="0"/>
              <a:t>26/08/2019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AF170-ABA7-4D21-9231-27D4744874E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429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Cumprimentos</a:t>
            </a:r>
            <a:endParaRPr lang="en-US" dirty="0"/>
          </a:p>
          <a:p>
            <a:endParaRPr lang="en-US" dirty="0"/>
          </a:p>
          <a:p>
            <a:r>
              <a:rPr lang="en-US" dirty="0"/>
              <a:t>UNICEF – O que é e </a:t>
            </a:r>
            <a:r>
              <a:rPr lang="en-US" dirty="0" err="1"/>
              <a:t>presença</a:t>
            </a:r>
            <a:r>
              <a:rPr lang="en-US" dirty="0"/>
              <a:t> no </a:t>
            </a:r>
            <a:r>
              <a:rPr lang="en-US" dirty="0" err="1"/>
              <a:t>mundo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F170-ABA7-4D21-9231-27D4744874E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4789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F170-ABA7-4D21-9231-27D4744874E3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6744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F170-ABA7-4D21-9231-27D4744874E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0063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F170-ABA7-4D21-9231-27D4744874E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1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F170-ABA7-4D21-9231-27D4744874E3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8531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 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F170-ABA7-4D21-9231-27D4744874E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6077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F170-ABA7-4D21-9231-27D4744874E3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8363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F170-ABA7-4D21-9231-27D4744874E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527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F170-ABA7-4D21-9231-27D4744874E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192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F170-ABA7-4D21-9231-27D4744874E3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2994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D6984-AF88-4F3B-96AA-C62A34303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D02F6-1C98-413B-ACD8-92C088A24E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D3AFF-E362-41FF-A2DF-0F7D7EC1F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2D43-3B00-4AB6-B32A-E9B87E9A4E09}" type="datetimeFigureOut">
              <a:rPr lang="pt-BR" smtClean="0"/>
              <a:t>26/08/2019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DF5F1-B069-43FC-83D0-DAF099028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C80FD-B45F-478A-995F-DB32568FD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04A3-E5A7-40E9-8EF9-DBC22C88A36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4590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62739-760F-4BAF-B7AB-B60FB41CE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23AE50-1CA2-4125-8387-A77AEFD7F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C11D-AA5B-4B63-9120-AEEF0294E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2D43-3B00-4AB6-B32A-E9B87E9A4E09}" type="datetimeFigureOut">
              <a:rPr lang="pt-BR" smtClean="0"/>
              <a:t>26/08/2019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311D7-3F0D-4437-87F8-1F837961D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CFFCE-FA68-4007-9EB5-A84650F93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04A3-E5A7-40E9-8EF9-DBC22C88A36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7446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D4B7BD-A7CF-4BD3-A9DB-2C8348D1C9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2D8D73-9AEF-44A1-8F2E-C5228D5E69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F2990-B4A1-4DA1-8D08-6A899EF31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2D43-3B00-4AB6-B32A-E9B87E9A4E09}" type="datetimeFigureOut">
              <a:rPr lang="pt-BR" smtClean="0"/>
              <a:t>26/08/2019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C848E-2B9A-4610-B218-7F7775292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1F380-54CD-47B5-9709-FB3A2C4B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04A3-E5A7-40E9-8EF9-DBC22C88A36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727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C5DFD-38E8-480C-A0F0-91644BC6618B}" type="datetimeFigureOut">
              <a:rPr lang="de-DE"/>
              <a:pPr>
                <a:defRPr/>
              </a:pPr>
              <a:t>26.08.2019</a:t>
            </a:fld>
            <a:endParaRPr lang="de-DE" dirty="0"/>
          </a:p>
        </p:txBody>
      </p:sp>
      <p:sp>
        <p:nvSpPr>
          <p:cNvPr id="5" name="Espaço Reservado para Rodap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Espaço Reservado para Número de Slide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DBD52-1A82-49DD-B63F-8BC828EF7AE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7294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23C8A-6562-4ED0-8D34-470BA9686C43}" type="datetimeFigureOut">
              <a:rPr lang="de-DE"/>
              <a:pPr>
                <a:defRPr/>
              </a:pPr>
              <a:t>26.08.2019</a:t>
            </a:fld>
            <a:endParaRPr lang="de-DE" dirty="0"/>
          </a:p>
        </p:txBody>
      </p:sp>
      <p:sp>
        <p:nvSpPr>
          <p:cNvPr id="5" name="Espaço Reservado para Rodap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Espaço Reservado para Número de Slide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9EC39-32EA-4DE6-B1C3-AD2F9A510B25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9806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8A533-962A-4CF1-BD25-19BA27954FDF}" type="datetimeFigureOut">
              <a:rPr lang="de-DE"/>
              <a:pPr>
                <a:defRPr/>
              </a:pPr>
              <a:t>26.08.2019</a:t>
            </a:fld>
            <a:endParaRPr lang="de-DE" dirty="0"/>
          </a:p>
        </p:txBody>
      </p:sp>
      <p:sp>
        <p:nvSpPr>
          <p:cNvPr id="5" name="Espaço Reservado para Rodap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Espaço Reservado para Número de Slide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74653-B2DF-47FF-980E-DF4B7BBB05B8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4339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D18D7-F710-4B1D-A884-E1E9D091C9E3}" type="datetimeFigureOut">
              <a:rPr lang="de-DE"/>
              <a:pPr>
                <a:defRPr/>
              </a:pPr>
              <a:t>26.08.2019</a:t>
            </a:fld>
            <a:endParaRPr lang="de-DE" dirty="0"/>
          </a:p>
        </p:txBody>
      </p:sp>
      <p:sp>
        <p:nvSpPr>
          <p:cNvPr id="6" name="Espaço Reservado para Rodap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Espaço Reservado para Número de Slide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90C34-DC32-4E5D-9353-CDDD445A1E4B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8372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02011-E99C-4D75-8AB3-B52009535D1F}" type="datetimeFigureOut">
              <a:rPr lang="de-DE"/>
              <a:pPr>
                <a:defRPr/>
              </a:pPr>
              <a:t>26.08.2019</a:t>
            </a:fld>
            <a:endParaRPr lang="de-DE" dirty="0"/>
          </a:p>
        </p:txBody>
      </p:sp>
      <p:sp>
        <p:nvSpPr>
          <p:cNvPr id="8" name="Espaço Reservado para Rodap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Espaço Reservado para Número de Slide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A049E-DF74-4196-819B-B433E3B50C4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01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08CDB-E55D-4AB2-AF37-70180A6B15D4}" type="datetimeFigureOut">
              <a:rPr lang="de-DE"/>
              <a:pPr>
                <a:defRPr/>
              </a:pPr>
              <a:t>26.08.2019</a:t>
            </a:fld>
            <a:endParaRPr lang="de-DE" dirty="0"/>
          </a:p>
        </p:txBody>
      </p:sp>
      <p:sp>
        <p:nvSpPr>
          <p:cNvPr id="4" name="Espaço Reservado para Rodap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Espaço Reservado para Número de Slide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0A874-8AB5-45A5-A600-E8288AB1958F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6004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95CD1-0CC9-4E53-8AAC-79895C4A3BDF}" type="datetimeFigureOut">
              <a:rPr lang="de-DE"/>
              <a:pPr>
                <a:defRPr/>
              </a:pPr>
              <a:t>26.08.2019</a:t>
            </a:fld>
            <a:endParaRPr lang="de-DE" dirty="0"/>
          </a:p>
        </p:txBody>
      </p:sp>
      <p:sp>
        <p:nvSpPr>
          <p:cNvPr id="3" name="Espaço Reservado para Rodap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Espaço Reservado para Número de Slide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B42AF-9CF6-4384-8C37-DCCED775701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7183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B5705-9433-4104-86E3-9BA68592C9CD}" type="datetimeFigureOut">
              <a:rPr lang="de-DE"/>
              <a:pPr>
                <a:defRPr/>
              </a:pPr>
              <a:t>26.08.2019</a:t>
            </a:fld>
            <a:endParaRPr lang="de-DE" dirty="0"/>
          </a:p>
        </p:txBody>
      </p:sp>
      <p:sp>
        <p:nvSpPr>
          <p:cNvPr id="6" name="Espaço Reservado para Rodap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Espaço Reservado para Número de Slide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8968F-B84D-406C-8483-AB9AD97A6414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9317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FCFC1-B507-4EC4-AEAE-3CE3251AA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BCF20-E923-48A3-B9F9-8F38DD5C1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5AEFA-9E37-4961-9D63-DD8C657AE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2D43-3B00-4AB6-B32A-E9B87E9A4E09}" type="datetimeFigureOut">
              <a:rPr lang="pt-BR" smtClean="0"/>
              <a:t>26/08/2019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EF6EF-B79E-4F48-887E-718C483A5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97B68-D4C9-4708-8B93-2A4618B51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04A3-E5A7-40E9-8EF9-DBC22C88A36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49337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Espaço Reservado para Texto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EE5CC-570A-4EF4-AAEB-721462B6D305}" type="datetimeFigureOut">
              <a:rPr lang="de-DE"/>
              <a:pPr>
                <a:defRPr/>
              </a:pPr>
              <a:t>26.08.2019</a:t>
            </a:fld>
            <a:endParaRPr lang="de-DE" dirty="0"/>
          </a:p>
        </p:txBody>
      </p:sp>
      <p:sp>
        <p:nvSpPr>
          <p:cNvPr id="6" name="Espaço Reservado para Rodap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Espaço Reservado para Número de Slide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FF183-0C6B-4421-9813-2096709FB356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407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2FA71-5407-49C5-93E3-543227F68645}" type="datetimeFigureOut">
              <a:rPr lang="de-DE"/>
              <a:pPr>
                <a:defRPr/>
              </a:pPr>
              <a:t>26.08.2019</a:t>
            </a:fld>
            <a:endParaRPr lang="de-DE" dirty="0"/>
          </a:p>
        </p:txBody>
      </p:sp>
      <p:sp>
        <p:nvSpPr>
          <p:cNvPr id="5" name="Espaço Reservado para Rodap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Espaço Reservado para Número de Slide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6436-2E4F-4B05-87DF-8FEEF869C0A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6723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3245A-AF8D-42B5-8918-62C456009483}" type="datetimeFigureOut">
              <a:rPr lang="de-DE"/>
              <a:pPr>
                <a:defRPr/>
              </a:pPr>
              <a:t>26.08.2019</a:t>
            </a:fld>
            <a:endParaRPr lang="de-DE" dirty="0"/>
          </a:p>
        </p:txBody>
      </p:sp>
      <p:sp>
        <p:nvSpPr>
          <p:cNvPr id="5" name="Espaço Reservado para Rodapé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Espaço Reservado para Número de Slide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3A753-91B4-408A-BF98-5B8B9804836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5774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F0107-97E3-4771-90DB-FB8E6F5A5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A1F04-870A-4AD5-B6FE-D1E9D4F4E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66D14-923B-46F2-94EA-0004483D3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2D43-3B00-4AB6-B32A-E9B87E9A4E09}" type="datetimeFigureOut">
              <a:rPr lang="pt-BR" smtClean="0"/>
              <a:t>26/08/2019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F6EBC-BEFB-4B7F-83E1-0B3D9C3E2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71D3A-C472-4C1C-A108-947BB8802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04A3-E5A7-40E9-8EF9-DBC22C88A36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1260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8C76-A3C1-4CC7-97F4-8387F468A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55C39-CCFB-40F8-AB82-AA97282A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659BF-FFA9-4FD9-BB65-59BB57044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A071C-B8E8-4869-9DBD-20266517C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2D43-3B00-4AB6-B32A-E9B87E9A4E09}" type="datetimeFigureOut">
              <a:rPr lang="pt-BR" smtClean="0"/>
              <a:t>26/08/2019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39597-9060-4F44-A937-7A0023DD5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96E59-9DDE-44F9-BEE0-AFB6C0430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04A3-E5A7-40E9-8EF9-DBC22C88A36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9328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A31FF-C883-447A-9FFE-91A560BB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41092-5B25-427A-96F4-BE0CC26D1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D2664C-DC06-481F-A345-8845FCD6E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5F6C2A-82E5-4CE2-9D7D-B1FAB5D0D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3B36A3-402A-4EF3-BA0B-9D887262DD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CB79C2-B510-4B6A-9790-CC2AC240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2D43-3B00-4AB6-B32A-E9B87E9A4E09}" type="datetimeFigureOut">
              <a:rPr lang="pt-BR" smtClean="0"/>
              <a:t>26/08/2019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974830-6AB7-41D2-8D77-7488ACD57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F35ED3-9025-47EA-B304-3242560EA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04A3-E5A7-40E9-8EF9-DBC22C88A36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1612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D932B-A46C-4F1D-8B1E-1712C4C71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770690-9767-4F24-A0A2-38FAF8534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2D43-3B00-4AB6-B32A-E9B87E9A4E09}" type="datetimeFigureOut">
              <a:rPr lang="pt-BR" smtClean="0"/>
              <a:t>26/08/2019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A7D7EB-DD4E-4F4F-B8DC-10DFD6B14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9AF88C-EFD3-415E-AD94-337A50B71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04A3-E5A7-40E9-8EF9-DBC22C88A36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6309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2ABF23-1C31-40E7-BC82-D17C1F550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2D43-3B00-4AB6-B32A-E9B87E9A4E09}" type="datetimeFigureOut">
              <a:rPr lang="pt-BR" smtClean="0"/>
              <a:t>26/08/2019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34ED2-C0F6-47EE-B45A-6036958E0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5477D-9C7F-4E6E-A142-B391541A8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04A3-E5A7-40E9-8EF9-DBC22C88A36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358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996BA-F6D2-425D-AC8F-A3C415A6A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8FB16-99A6-4CF1-A25D-9C85A7D59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09A6B-C864-4FA0-BC84-6B98620E2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FA0D1-4B92-42B6-8BAF-096B0B64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2D43-3B00-4AB6-B32A-E9B87E9A4E09}" type="datetimeFigureOut">
              <a:rPr lang="pt-BR" smtClean="0"/>
              <a:t>26/08/2019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AB065F-E035-4D08-9D68-27236B1E1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6122F-01E1-4D4D-8D05-46AB2D81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04A3-E5A7-40E9-8EF9-DBC22C88A36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2674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BD748-51C7-42C2-9FEC-133492611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DFCC63-789E-4A72-8378-775B71A408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457B7-89F3-46BD-8576-94D0C3C43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B4282-6BED-49DE-B8F0-A1AB794D8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2D43-3B00-4AB6-B32A-E9B87E9A4E09}" type="datetimeFigureOut">
              <a:rPr lang="pt-BR" smtClean="0"/>
              <a:t>26/08/2019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A7665-B57E-4F77-B8BA-9805A5D8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9C607-D5D6-47E7-92EB-FB19BD99C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B04A3-E5A7-40E9-8EF9-DBC22C88A36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5283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F74CE-BC46-490B-AECD-00AFEA39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B8847-CBE7-4C59-94E0-4A37E3036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D2DCD-5872-4551-B0FF-F68C3D0441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92D43-3B00-4AB6-B32A-E9B87E9A4E09}" type="datetimeFigureOut">
              <a:rPr lang="pt-BR" smtClean="0"/>
              <a:t>26/08/2019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15CFF-A7CA-4D95-A3E8-185EF0C28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EABE6-ED71-4456-B8B2-886E35DE0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B04A3-E5A7-40E9-8EF9-DBC22C88A36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518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de-DE" altLang="pt-BR"/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Editar estilos de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de-DE" altLang="pt-BR"/>
          </a:p>
        </p:txBody>
      </p:sp>
      <p:sp>
        <p:nvSpPr>
          <p:cNvPr id="4" name="Espaço Reservado para Data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A69A2FA-632F-46CD-B819-9FC3CE514799}" type="datetimeFigureOut">
              <a:rPr lang="de-DE"/>
              <a:pPr>
                <a:defRPr/>
              </a:pPr>
              <a:t>26.08.2019</a:t>
            </a:fld>
            <a:endParaRPr lang="de-DE" dirty="0"/>
          </a:p>
        </p:txBody>
      </p:sp>
      <p:sp>
        <p:nvSpPr>
          <p:cNvPr id="5" name="Espaço Reservado para Rodapé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Espaço Reservado para Número de Slide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7355A4-D37F-40CF-8F13-5B7A5B59C8D4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1157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nicef.org/argentin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youtu.be/cyDAUfzsQ3w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2"/>
          <a:stretch>
            <a:fillRect/>
          </a:stretch>
        </p:blipFill>
        <p:spPr bwMode="auto">
          <a:xfrm>
            <a:off x="0" y="7938"/>
            <a:ext cx="12192000" cy="686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2E28B0-1894-4895-A3B0-CF03224E6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5" y="4942702"/>
            <a:ext cx="3131993" cy="192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09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2ACF5-AF0D-41CB-BB37-B832A505E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importância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3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informação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desagregada</a:t>
            </a:r>
            <a:endParaRPr lang="pt-BR" sz="3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7967E-820B-48FC-8CA2-6B702B4BA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76005" cy="503237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São necessárias linhas e códigos orçamentários refletindo todas as despesas planejadas, promulgadas, revisadas e reais que afetam diretamente as crianças, desagregadas pelo menos por:</a:t>
            </a:r>
          </a:p>
          <a:p>
            <a:pPr marL="0" lvl="0" indent="0">
              <a:buNone/>
            </a:pPr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Idade;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Gênero;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Área geográfica, por exemplo, distritos ou subprefeituras;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Atuais e possíveis futuras categorias de crianças em situações vulneráveis;</a:t>
            </a:r>
          </a:p>
          <a:p>
            <a:pPr lvl="1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Fonte de renda;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Unidades responsáveis, tais como secretarias ou departamentos.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3978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C9A93-3DB9-4EE2-B694-849EC34BB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827" y="-30291"/>
            <a:ext cx="10515600" cy="1325563"/>
          </a:xfrm>
        </p:spPr>
        <p:txBody>
          <a:bodyPr/>
          <a:lstStyle/>
          <a:p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oportunidade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PMPI </a:t>
            </a:r>
            <a:r>
              <a:rPr lang="en-US" sz="3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São Paulo</a:t>
            </a:r>
            <a:endParaRPr lang="pt-BR" sz="3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7A195-2D55-4BEA-9FD8-730481D6E8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23" t="13873" r="32601" b="5324"/>
          <a:stretch/>
        </p:blipFill>
        <p:spPr>
          <a:xfrm>
            <a:off x="1000898" y="1112106"/>
            <a:ext cx="4361935" cy="5541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4A4649-5035-4953-96F4-664724E28C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81" t="14193" r="30237" b="5684"/>
          <a:stretch/>
        </p:blipFill>
        <p:spPr>
          <a:xfrm>
            <a:off x="6063048" y="1112106"/>
            <a:ext cx="5008606" cy="549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36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A244BC-8216-41DE-A61C-39C7AD1B71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83" r="1486" b="6667"/>
          <a:stretch/>
        </p:blipFill>
        <p:spPr>
          <a:xfrm>
            <a:off x="0" y="0"/>
            <a:ext cx="12204100" cy="62401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A2B238-FBAD-4ABC-BFC7-218534517C0B}"/>
              </a:ext>
            </a:extLst>
          </p:cNvPr>
          <p:cNvSpPr txBox="1"/>
          <p:nvPr/>
        </p:nvSpPr>
        <p:spPr>
          <a:xfrm>
            <a:off x="4683210" y="6314304"/>
            <a:ext cx="7068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4"/>
              </a:rPr>
              <a:t>www.unicef.org/argentina</a:t>
            </a:r>
            <a:r>
              <a:rPr lang="en-US" sz="2000" dirty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53199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C2C1DC-FB61-4D64-A3FF-5CCAFD2D0E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42" t="17478" r="46993" b="25225"/>
          <a:stretch/>
        </p:blipFill>
        <p:spPr>
          <a:xfrm>
            <a:off x="667263" y="438664"/>
            <a:ext cx="6469659" cy="59806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A60682-DD1F-49EC-8387-0BCB26FACE0D}"/>
              </a:ext>
            </a:extLst>
          </p:cNvPr>
          <p:cNvSpPr/>
          <p:nvPr/>
        </p:nvSpPr>
        <p:spPr>
          <a:xfrm>
            <a:off x="8158392" y="3059668"/>
            <a:ext cx="3134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4"/>
              </a:rPr>
              <a:t>https://youtu.be/cyDAUfzsQ3w</a:t>
            </a:r>
            <a:endParaRPr lang="pt-BR" dirty="0"/>
          </a:p>
        </p:txBody>
      </p:sp>
      <p:pic>
        <p:nvPicPr>
          <p:cNvPr id="6" name="Picture 2" descr="assinatura_CDC_442x11">
            <a:extLst>
              <a:ext uri="{FF2B5EF4-FFF2-40B4-BE49-F238E27FC236}">
                <a16:creationId xmlns:a16="http://schemas.microsoft.com/office/drawing/2014/main" id="{D5B010DC-A8DB-410A-BAD1-B4FC26E09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479" y="5353611"/>
            <a:ext cx="4240531" cy="10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798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ssinatura_CDC_442x11">
            <a:extLst>
              <a:ext uri="{FF2B5EF4-FFF2-40B4-BE49-F238E27FC236}">
                <a16:creationId xmlns:a16="http://schemas.microsoft.com/office/drawing/2014/main" id="{4F6FAF9F-22E4-4776-AD6D-E6845FA64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061" y="5139512"/>
            <a:ext cx="6837878" cy="171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767CCD-A749-45E5-885E-5FE3085B8D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051" b="23079"/>
          <a:stretch/>
        </p:blipFill>
        <p:spPr>
          <a:xfrm>
            <a:off x="0" y="0"/>
            <a:ext cx="12192000" cy="502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35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768A9-1688-4DCD-B1A7-7D26FBC62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54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t-BR" sz="3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Comentário geral  N</a:t>
            </a:r>
            <a:r>
              <a:rPr lang="pt-BR" sz="3600" b="1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3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 (2016) sobre orçamento público para a implementação dos direitos da criança (art. 4)</a:t>
            </a:r>
            <a:br>
              <a:rPr lang="pt-BR" dirty="0"/>
            </a:b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33EF5-4C69-4A81-9E5A-7F89F4C4B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7539"/>
            <a:ext cx="10515600" cy="4351338"/>
          </a:xfrm>
        </p:spPr>
        <p:txBody>
          <a:bodyPr/>
          <a:lstStyle/>
          <a:p>
            <a:r>
              <a:rPr lang="pt-BR" dirty="0"/>
              <a:t>“(...) Os Estados membros devem tomar todas as medidas legislativas, administrativas e de outra natureza apropriadas para a implementação dos direitos reconhecidos na Convenção.  Com relação aos direitos econômicos, sociais e culturais, os Estados membros devem tomar tais medidas na maior extensão possível de seus recursos disponíveis e, quando necessário, no contexto da cooperação internacional.”</a:t>
            </a:r>
          </a:p>
          <a:p>
            <a:endParaRPr lang="pt-B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AC8315-3F48-4E98-8B23-E54706B65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459" y="5285696"/>
            <a:ext cx="5484341" cy="137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37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7F0B3-14B8-49CC-B3BE-C7B5349B9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Artigo 4</a:t>
            </a:r>
            <a:br>
              <a:rPr lang="pt-BR" sz="5400" dirty="0"/>
            </a:b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3A856-8C06-4F9B-99BA-37AEE7ABF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11930" cy="4351338"/>
          </a:xfrm>
        </p:spPr>
        <p:txBody>
          <a:bodyPr>
            <a:normAutofit/>
          </a:bodyPr>
          <a:lstStyle/>
          <a:p>
            <a:r>
              <a:rPr lang="pt-BR" dirty="0"/>
              <a:t>“(...) O presente comentário geral </a:t>
            </a:r>
            <a:r>
              <a:rPr lang="pt-BR" b="1" dirty="0">
                <a:solidFill>
                  <a:srgbClr val="00B0F0"/>
                </a:solidFill>
              </a:rPr>
              <a:t>apoiará os Estados membros na implementação do artigo 4 no que se refere a orçamentos públicos</a:t>
            </a:r>
            <a:r>
              <a:rPr lang="pt-BR" dirty="0"/>
              <a:t>.  Identifica as obrigações dos Estados membros e faz recomendações sobre a forma de implementar todos os direitos descritos na Convenção, especialmente aqueles das crianças em situação vulnerável, através da tomada de decisões efetivas, eficientes, equitativas, transparentes e sustentáveis no âmbito do orçamento público.”</a:t>
            </a:r>
          </a:p>
          <a:p>
            <a:endParaRPr lang="pt-B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636089-564A-40C8-B85E-0BBAB3367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459" y="5236269"/>
            <a:ext cx="5484341" cy="137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5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F7749-EFBC-48F0-BBAF-64970D037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669" y="207383"/>
            <a:ext cx="6761206" cy="1325563"/>
          </a:xfrm>
        </p:spPr>
        <p:txBody>
          <a:bodyPr>
            <a:normAutofit/>
          </a:bodyPr>
          <a:lstStyle/>
          <a:p>
            <a:r>
              <a:rPr lang="en-US" sz="3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Contribuições</a:t>
            </a:r>
            <a:r>
              <a:rPr lang="en-US" sz="3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das </a:t>
            </a:r>
            <a:r>
              <a:rPr lang="en-US" sz="3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crianças</a:t>
            </a:r>
            <a:r>
              <a:rPr lang="en-US" sz="3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dos </a:t>
            </a:r>
            <a:r>
              <a:rPr lang="en-US" sz="3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adolescentes</a:t>
            </a:r>
            <a:r>
              <a:rPr lang="en-US" sz="3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3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comentário</a:t>
            </a:r>
            <a:r>
              <a:rPr lang="en-US" sz="3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geral</a:t>
            </a:r>
            <a:endParaRPr lang="pt-BR" sz="3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D9539-F246-4C2F-B00A-1A58C818A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669" y="1740329"/>
            <a:ext cx="6514072" cy="5522762"/>
          </a:xfrm>
        </p:spPr>
        <p:txBody>
          <a:bodyPr>
            <a:normAutofit/>
          </a:bodyPr>
          <a:lstStyle/>
          <a:p>
            <a:pPr marL="457200" indent="-457200">
              <a:buAutoNum type="alphaLcParenBoth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Planejem bem. Deveria existir dinheiro suficiente no orçamento para assegurar todos os direitos das crianças;</a:t>
            </a:r>
          </a:p>
          <a:p>
            <a:pPr marL="0" indent="0">
              <a:buNone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(b) É impossível para vocês investirem em nós se não nos perguntarem em que devem investir.  Nós sabemos; vocês deveriam perguntar;</a:t>
            </a:r>
          </a:p>
          <a:p>
            <a:pPr marL="0" indent="0">
              <a:buNone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(d) Gastem o dinheiro com igualdade e com sabedoria. Não gastem seu dinheiro em coisas inúteis, sejam eficientes, economizem dinheiro;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BAE73B-1ED8-4DFD-AE4C-FB938387B5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54" r="8581"/>
          <a:stretch/>
        </p:blipFill>
        <p:spPr>
          <a:xfrm>
            <a:off x="7026875" y="0"/>
            <a:ext cx="51651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1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B1DF7-4797-49F6-8CE0-22265EC7F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4041" y="361177"/>
            <a:ext cx="6499655" cy="1325563"/>
          </a:xfrm>
        </p:spPr>
        <p:txBody>
          <a:bodyPr>
            <a:noAutofit/>
          </a:bodyPr>
          <a:lstStyle/>
          <a:p>
            <a:r>
              <a:rPr lang="en-US" sz="3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Contribuições</a:t>
            </a:r>
            <a:r>
              <a:rPr lang="en-US" sz="3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das </a:t>
            </a:r>
            <a:r>
              <a:rPr lang="en-US" sz="3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crianças</a:t>
            </a:r>
            <a:r>
              <a:rPr lang="en-US" sz="3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dos </a:t>
            </a:r>
            <a:r>
              <a:rPr lang="en-US" sz="3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adolescentes</a:t>
            </a:r>
            <a:r>
              <a:rPr lang="en-US" sz="3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3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comentário</a:t>
            </a:r>
            <a:r>
              <a:rPr lang="en-US" sz="3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geral</a:t>
            </a:r>
            <a:endParaRPr lang="pt-BR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FF8BC-D18D-4D14-B382-5382AA137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4041" y="1973907"/>
            <a:ext cx="5879757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(e) </a:t>
            </a: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Investir nas crianças é um investimento de longo prazo, que gera muito retorno, então pensem nisso;</a:t>
            </a:r>
          </a:p>
          <a:p>
            <a:pPr marL="0" indent="0">
              <a:buNone/>
            </a:pPr>
            <a:endParaRPr lang="pt-B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(g) Assegurem-se de que não haja corrupção;</a:t>
            </a:r>
          </a:p>
          <a:p>
            <a:pPr marL="0" indent="0">
              <a:buNone/>
            </a:pPr>
            <a:endParaRPr lang="pt-B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2600" dirty="0">
                <a:latin typeface="Arial" panose="020B0604020202020204" pitchFamily="34" charset="0"/>
                <a:cs typeface="Arial" panose="020B0604020202020204" pitchFamily="34" charset="0"/>
              </a:rPr>
              <a:t>(k) Disponibilizem informações a todas as crianças sobre o orçamento, em formato simples de compreender e em canais conhecidos pelas crianças, tais como as redes sociais.</a:t>
            </a:r>
          </a:p>
          <a:p>
            <a:endParaRPr lang="pt-B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18911-B325-4DBC-897D-ED9DFD989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75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4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49814-A6B0-423C-B258-AED0C8F7A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Artigo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44</a:t>
            </a:r>
            <a:endParaRPr lang="pt-BR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16E7E-DE4E-4FB2-8011-B0FDC982F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“(...) obriga os Estados membros a relatarem regularmente o progresso feito em relação aos direitos das crianças em suas respectivas jurisdições.  Devem ser utilizadas </a:t>
            </a:r>
            <a:r>
              <a:rPr lang="pt-BR" b="1" dirty="0">
                <a:solidFill>
                  <a:srgbClr val="00B0F0"/>
                </a:solidFill>
              </a:rPr>
              <a:t>metas e indicadores claros, consistentes, qualitativos e quantitativos </a:t>
            </a:r>
            <a:r>
              <a:rPr lang="pt-BR" dirty="0"/>
              <a:t>para ilustrar a realização progressiva dos direitos econômicos, sociais e culturais das crianças até o limite máximo dos recursos disponíveis, bem como a realização das obrigações imediatas impostas por tais direitos, e a realização dos direitos civis e políticos.  Espera-se que os Estados membros revisem regularmente e aprimorem as medidas para assegurar a disponibilidade e maximização dos recursos em prol dos direitos de todas as crianças.”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3251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F379A-A0D4-434F-B5E7-0DA109E0B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60459" cy="1325563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Princípios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3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orçamento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público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3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direitos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das </a:t>
            </a:r>
            <a:r>
              <a:rPr lang="en-US" sz="3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crianças</a:t>
            </a:r>
            <a:endParaRPr lang="pt-BR" sz="3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D72DA-9639-4CE8-A69B-63BE775C1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Efetividade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Eficiência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Equidade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Transparência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Sustentabilidade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D64D5F-564C-445C-A872-2DEFDBE59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115060"/>
            <a:ext cx="5486876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1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51D14-F8B8-46B3-9E87-039438D1C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844"/>
            <a:ext cx="10515600" cy="1325563"/>
          </a:xfrm>
        </p:spPr>
        <p:txBody>
          <a:bodyPr/>
          <a:lstStyle/>
          <a:p>
            <a:r>
              <a:rPr lang="en-US" sz="3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Implementação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US" sz="3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direitos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3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criança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orçamentos</a:t>
            </a:r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públicos</a:t>
            </a:r>
            <a:endParaRPr lang="pt-BR" sz="3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54DAA-63D6-4A62-B842-7AE77F24A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2406"/>
            <a:ext cx="11234351" cy="5315593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As peças orçamentárias transmitem informações essenciais sobre como um Estado planeja cumprir suas obrigações com os direitos das crianças. Elas devem ser usadas para: </a:t>
            </a:r>
          </a:p>
          <a:p>
            <a:pPr marL="0" lvl="0" indent="0">
              <a:buNone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Explicar como a legislação, políticas e programas concernentes à </a:t>
            </a:r>
            <a:r>
              <a:rPr lang="pt-BR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infância serão financiados e implementados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Identificar quais alocações orçamentárias se destinam </a:t>
            </a:r>
            <a:r>
              <a:rPr lang="pt-BR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diretamente às crianças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Identificar quais alocações orçamentárias afetam </a:t>
            </a:r>
            <a:r>
              <a:rPr lang="pt-BR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indiretamente as crianças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Verificar, com base em avaliações e auditorias, o </a:t>
            </a:r>
            <a:r>
              <a:rPr lang="pt-BR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impacto de orçamentos anteriores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sobre as crianças;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BR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Detalhar as medidas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tomadas recentemente, ou prestes a serem tomadas, para promover os direitos das crianças;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BR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 dados financeiros e textos explicativos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sobre os recursos disponíveis no passado, no presente e previstos para gastar com os direitos da criança, bem como gastos reais;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Definir metas de desempenho </a:t>
            </a:r>
            <a:r>
              <a:rPr lang="pt-BR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vinculando as metas dos programas para a infância às alocações orçamentárias e gastos reais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 fim monitorar os resultados e o impacto sobre as crianças, principalmente aquelas em situações mais vulneráveis.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38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714</Words>
  <Application>Microsoft Office PowerPoint</Application>
  <PresentationFormat>Widescreen</PresentationFormat>
  <Paragraphs>61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Tema do Office</vt:lpstr>
      <vt:lpstr>PowerPoint Presentation</vt:lpstr>
      <vt:lpstr>PowerPoint Presentation</vt:lpstr>
      <vt:lpstr>Comentário geral  No 19 (2016) sobre orçamento público para a implementação dos direitos da criança (art. 4) </vt:lpstr>
      <vt:lpstr>Artigo 4 </vt:lpstr>
      <vt:lpstr>Contribuições das crianças e dos adolescentes ao comentário geral</vt:lpstr>
      <vt:lpstr>Contribuições das crianças e dos adolescentes ao comentário geral</vt:lpstr>
      <vt:lpstr>Artigo 44</vt:lpstr>
      <vt:lpstr>Princípios do orçamento público para os direitos das crianças</vt:lpstr>
      <vt:lpstr>Implementação dos direitos da criança nos orçamentos públicos</vt:lpstr>
      <vt:lpstr>A importância da informação desagregada</vt:lpstr>
      <vt:lpstr>A oportunidade do PMPI em São Paulo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UNICEF</dc:title>
  <dc:creator>Adriana Alvarenga</dc:creator>
  <cp:lastModifiedBy>Adriana Alvarenga</cp:lastModifiedBy>
  <cp:revision>20</cp:revision>
  <dcterms:created xsi:type="dcterms:W3CDTF">2019-08-23T10:02:35Z</dcterms:created>
  <dcterms:modified xsi:type="dcterms:W3CDTF">2019-08-26T21:27:46Z</dcterms:modified>
</cp:coreProperties>
</file>