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4"/>
  </p:notesMasterIdLst>
  <p:sldIdLst>
    <p:sldId id="256" r:id="rId3"/>
    <p:sldId id="258" r:id="rId4"/>
    <p:sldId id="260" r:id="rId5"/>
    <p:sldId id="265" r:id="rId6"/>
    <p:sldId id="330" r:id="rId7"/>
    <p:sldId id="334" r:id="rId8"/>
    <p:sldId id="357" r:id="rId9"/>
    <p:sldId id="358" r:id="rId10"/>
    <p:sldId id="367" r:id="rId11"/>
    <p:sldId id="339" r:id="rId12"/>
    <p:sldId id="363" r:id="rId13"/>
    <p:sldId id="364" r:id="rId14"/>
    <p:sldId id="368" r:id="rId15"/>
    <p:sldId id="269" r:id="rId16"/>
    <p:sldId id="282" r:id="rId17"/>
    <p:sldId id="284" r:id="rId18"/>
    <p:sldId id="286" r:id="rId19"/>
    <p:sldId id="287" r:id="rId20"/>
    <p:sldId id="290" r:id="rId21"/>
    <p:sldId id="1303" r:id="rId22"/>
    <p:sldId id="274" r:id="rId23"/>
    <p:sldId id="276" r:id="rId24"/>
    <p:sldId id="292" r:id="rId25"/>
    <p:sldId id="372" r:id="rId26"/>
    <p:sldId id="1302" r:id="rId27"/>
    <p:sldId id="376" r:id="rId28"/>
    <p:sldId id="1304" r:id="rId29"/>
    <p:sldId id="1305" r:id="rId30"/>
    <p:sldId id="1306" r:id="rId31"/>
    <p:sldId id="1310" r:id="rId32"/>
    <p:sldId id="1309" r:id="rId33"/>
    <p:sldId id="1307" r:id="rId34"/>
    <p:sldId id="1311" r:id="rId35"/>
    <p:sldId id="1308" r:id="rId36"/>
    <p:sldId id="1312" r:id="rId37"/>
    <p:sldId id="1313" r:id="rId38"/>
    <p:sldId id="1314" r:id="rId39"/>
    <p:sldId id="1315" r:id="rId40"/>
    <p:sldId id="1316" r:id="rId41"/>
    <p:sldId id="1317" r:id="rId42"/>
    <p:sldId id="1318" r:id="rId43"/>
    <p:sldId id="1319" r:id="rId44"/>
    <p:sldId id="1320" r:id="rId45"/>
    <p:sldId id="1321" r:id="rId46"/>
    <p:sldId id="1322" r:id="rId47"/>
    <p:sldId id="1323" r:id="rId48"/>
    <p:sldId id="1324" r:id="rId49"/>
    <p:sldId id="1327" r:id="rId50"/>
    <p:sldId id="1329" r:id="rId51"/>
    <p:sldId id="1328" r:id="rId52"/>
    <p:sldId id="1325" r:id="rId53"/>
    <p:sldId id="1326" r:id="rId54"/>
    <p:sldId id="1331" r:id="rId55"/>
    <p:sldId id="1332" r:id="rId56"/>
    <p:sldId id="1333" r:id="rId57"/>
    <p:sldId id="1330" r:id="rId58"/>
    <p:sldId id="1335" r:id="rId59"/>
    <p:sldId id="1336" r:id="rId60"/>
    <p:sldId id="1334" r:id="rId61"/>
    <p:sldId id="352" r:id="rId62"/>
    <p:sldId id="280" r:id="rId63"/>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D76CE0A-9F57-403B-83C4-94673EE272C6}" type="datetimeFigureOut">
              <a:rPr lang="pt-BR" smtClean="0"/>
              <a:t>27/08/2019</a:t>
            </a:fld>
            <a:endParaRPr lang="pt-BR"/>
          </a:p>
        </p:txBody>
      </p:sp>
      <p:sp>
        <p:nvSpPr>
          <p:cNvPr id="4" name="Espaço Reservado para Imagem de Slide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B3D6C462-262B-4790-8613-4FAE8AC9F235}" type="slidenum">
              <a:rPr lang="pt-BR" smtClean="0"/>
              <a:t>‹nº›</a:t>
            </a:fld>
            <a:endParaRPr lang="pt-BR"/>
          </a:p>
        </p:txBody>
      </p:sp>
    </p:spTree>
    <p:extLst>
      <p:ext uri="{BB962C8B-B14F-4D97-AF65-F5344CB8AC3E}">
        <p14:creationId xmlns:p14="http://schemas.microsoft.com/office/powerpoint/2010/main" val="35367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2620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83808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pic>
        <p:nvPicPr>
          <p:cNvPr id="37" name="Imagem 36"/>
          <p:cNvPicPr/>
          <p:nvPr/>
        </p:nvPicPr>
        <p:blipFill>
          <a:blip r:embed="rId2"/>
          <a:stretch/>
        </p:blipFill>
        <p:spPr>
          <a:xfrm>
            <a:off x="3368880" y="1825560"/>
            <a:ext cx="5452920" cy="4350960"/>
          </a:xfrm>
          <a:prstGeom prst="rect">
            <a:avLst/>
          </a:prstGeom>
          <a:ln>
            <a:noFill/>
          </a:ln>
        </p:spPr>
      </p:pic>
      <p:pic>
        <p:nvPicPr>
          <p:cNvPr id="38" name="Imagem 3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4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48" name="PlaceHolder 2"/>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50" name="PlaceHolder 2"/>
          <p:cNvSpPr>
            <a:spLocks noGrp="1"/>
          </p:cNvSpPr>
          <p:nvPr>
            <p:ph type="body"/>
          </p:nvPr>
        </p:nvSpPr>
        <p:spPr>
          <a:xfrm>
            <a:off x="83808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51" name="PlaceHolder 3"/>
          <p:cNvSpPr>
            <a:spLocks noGrp="1"/>
          </p:cNvSpPr>
          <p:nvPr>
            <p:ph type="body"/>
          </p:nvPr>
        </p:nvSpPr>
        <p:spPr>
          <a:xfrm>
            <a:off x="622620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55"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56" name="PlaceHolder 3"/>
          <p:cNvSpPr>
            <a:spLocks noGrp="1"/>
          </p:cNvSpPr>
          <p:nvPr>
            <p:ph type="body"/>
          </p:nvPr>
        </p:nvSpPr>
        <p:spPr>
          <a:xfrm>
            <a:off x="83808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57" name="PlaceHolder 4"/>
          <p:cNvSpPr>
            <a:spLocks noGrp="1"/>
          </p:cNvSpPr>
          <p:nvPr>
            <p:ph type="body"/>
          </p:nvPr>
        </p:nvSpPr>
        <p:spPr>
          <a:xfrm>
            <a:off x="622620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59" name="PlaceHolder 2"/>
          <p:cNvSpPr>
            <a:spLocks noGrp="1"/>
          </p:cNvSpPr>
          <p:nvPr>
            <p:ph type="body"/>
          </p:nvPr>
        </p:nvSpPr>
        <p:spPr>
          <a:xfrm>
            <a:off x="83808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0"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1" name="PlaceHolder 4"/>
          <p:cNvSpPr>
            <a:spLocks noGrp="1"/>
          </p:cNvSpPr>
          <p:nvPr>
            <p:ph type="body"/>
          </p:nvPr>
        </p:nvSpPr>
        <p:spPr>
          <a:xfrm>
            <a:off x="622620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63"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4"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5" name="PlaceHolder 4"/>
          <p:cNvSpPr>
            <a:spLocks noGrp="1"/>
          </p:cNvSpPr>
          <p:nvPr>
            <p:ph type="body"/>
          </p:nvPr>
        </p:nvSpPr>
        <p:spPr>
          <a:xfrm>
            <a:off x="838080" y="409824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67" name="PlaceHolder 2"/>
          <p:cNvSpPr>
            <a:spLocks noGrp="1"/>
          </p:cNvSpPr>
          <p:nvPr>
            <p:ph type="body"/>
          </p:nvPr>
        </p:nvSpPr>
        <p:spPr>
          <a:xfrm>
            <a:off x="838080" y="182556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68" name="PlaceHolder 3"/>
          <p:cNvSpPr>
            <a:spLocks noGrp="1"/>
          </p:cNvSpPr>
          <p:nvPr>
            <p:ph type="body"/>
          </p:nvPr>
        </p:nvSpPr>
        <p:spPr>
          <a:xfrm>
            <a:off x="838080" y="409824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70"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1"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2" name="PlaceHolder 4"/>
          <p:cNvSpPr>
            <a:spLocks noGrp="1"/>
          </p:cNvSpPr>
          <p:nvPr>
            <p:ph type="body"/>
          </p:nvPr>
        </p:nvSpPr>
        <p:spPr>
          <a:xfrm>
            <a:off x="622620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3" name="PlaceHolder 5"/>
          <p:cNvSpPr>
            <a:spLocks noGrp="1"/>
          </p:cNvSpPr>
          <p:nvPr>
            <p:ph type="body"/>
          </p:nvPr>
        </p:nvSpPr>
        <p:spPr>
          <a:xfrm>
            <a:off x="83808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75" name="PlaceHolder 2"/>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76" name="PlaceHolder 3"/>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pic>
        <p:nvPicPr>
          <p:cNvPr id="77" name="Imagem 76"/>
          <p:cNvPicPr/>
          <p:nvPr/>
        </p:nvPicPr>
        <p:blipFill>
          <a:blip r:embed="rId2"/>
          <a:stretch/>
        </p:blipFill>
        <p:spPr>
          <a:xfrm>
            <a:off x="3368880" y="1825560"/>
            <a:ext cx="5452920" cy="4350960"/>
          </a:xfrm>
          <a:prstGeom prst="rect">
            <a:avLst/>
          </a:prstGeom>
          <a:ln>
            <a:noFill/>
          </a:ln>
        </p:spPr>
      </p:pic>
      <p:pic>
        <p:nvPicPr>
          <p:cNvPr id="78" name="Imagem 7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5EAFE81F-F50D-49C2-9753-123ADE6FFC27}" type="datetimeFigureOut">
              <a:rPr lang="pt-BR" smtClean="0"/>
              <a:pPr/>
              <a:t>27/08/2019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8112380-0F82-4961-BA9A-6D673CED3472}" type="slidenum">
              <a:rPr lang="pt-BR" smtClean="0"/>
              <a:pPr/>
              <a:t>‹nº›</a:t>
            </a:fld>
            <a:endParaRPr lang="pt-BR"/>
          </a:p>
        </p:txBody>
      </p:sp>
    </p:spTree>
    <p:extLst>
      <p:ext uri="{BB962C8B-B14F-4D97-AF65-F5344CB8AC3E}">
        <p14:creationId xmlns:p14="http://schemas.microsoft.com/office/powerpoint/2010/main" val="232426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83808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2620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lstStyle/>
          <a:p>
            <a:endParaRPr lang="pt-BR"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lstStyle/>
          <a:p>
            <a:endParaRPr lang="pt-BR"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pt-BR" sz="4400" b="0" strike="noStrike" spc="-1">
                <a:solidFill>
                  <a:srgbClr val="000000"/>
                </a:solidFill>
                <a:uFill>
                  <a:solidFill>
                    <a:srgbClr val="FFFFFF"/>
                  </a:solidFill>
                </a:uFill>
                <a:latin typeface="Calibri Light"/>
              </a:rPr>
              <a:t>Click to edit Master title style</a:t>
            </a:r>
            <a:endParaRPr lang="pt-BR" sz="1800" b="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lstStyle/>
          <a:p>
            <a:pPr marL="432000" indent="-324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pt-BR" sz="2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pt-BR" sz="2800" b="0" strike="noStrike" spc="-1">
                <a:solidFill>
                  <a:srgbClr val="000000"/>
                </a:solidFill>
                <a:uFill>
                  <a:solidFill>
                    <a:srgbClr val="FFFFFF"/>
                  </a:solidFill>
                </a:uFill>
                <a:latin typeface="Calibri"/>
              </a:rPr>
              <a:t>7.º nível da estrutura de tópicosClick to edit Master text styles</a:t>
            </a:r>
          </a:p>
          <a:p>
            <a:pPr marL="685800" lvl="1" indent="-228240">
              <a:lnSpc>
                <a:spcPct val="100000"/>
              </a:lnSpc>
              <a:buClr>
                <a:srgbClr val="000000"/>
              </a:buClr>
              <a:buFont typeface="Arial"/>
              <a:buChar char="•"/>
            </a:pPr>
            <a:r>
              <a:rPr lang="pt-BR" sz="2400" b="0" strike="noStrike" spc="-1">
                <a:solidFill>
                  <a:srgbClr val="000000"/>
                </a:solidFill>
                <a:uFill>
                  <a:solidFill>
                    <a:srgbClr val="FFFFFF"/>
                  </a:solidFill>
                </a:uFill>
                <a:latin typeface="Calibri"/>
              </a:rPr>
              <a:t>Second level</a:t>
            </a:r>
            <a:endParaRPr lang="pt-BR"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pt-BR" sz="2000" b="0" strike="noStrike" spc="-1">
                <a:solidFill>
                  <a:srgbClr val="000000"/>
                </a:solidFill>
                <a:uFill>
                  <a:solidFill>
                    <a:srgbClr val="FFFFFF"/>
                  </a:solidFill>
                </a:uFill>
                <a:latin typeface="Calibri"/>
              </a:rPr>
              <a:t>Third level</a:t>
            </a:r>
            <a:endParaRPr lang="pt-BR"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Fourth level</a:t>
            </a:r>
            <a:endParaRPr lang="pt-BR"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Fifth level</a:t>
            </a:r>
            <a:endParaRPr lang="pt-BR" sz="2800" b="0" strike="noStrike" spc="-1">
              <a:solidFill>
                <a:srgbClr val="000000"/>
              </a:solidFill>
              <a:uFill>
                <a:solidFill>
                  <a:srgbClr val="FFFFFF"/>
                </a:solidFill>
              </a:uFill>
              <a:latin typeface="Calibri"/>
            </a:endParaRPr>
          </a:p>
        </p:txBody>
      </p:sp>
      <p:sp>
        <p:nvSpPr>
          <p:cNvPr id="2" name="PlaceHolder 3"/>
          <p:cNvSpPr>
            <a:spLocks noGrp="1"/>
          </p:cNvSpPr>
          <p:nvPr>
            <p:ph type="dt"/>
          </p:nvPr>
        </p:nvSpPr>
        <p:spPr>
          <a:xfrm>
            <a:off x="838080" y="6356520"/>
            <a:ext cx="2742840" cy="364680"/>
          </a:xfrm>
          <a:prstGeom prst="rect">
            <a:avLst/>
          </a:prstGeom>
        </p:spPr>
        <p:txBody>
          <a:bodyPr anchor="ctr"/>
          <a:lstStyle/>
          <a:p>
            <a:pPr>
              <a:lnSpc>
                <a:spcPct val="100000"/>
              </a:lnSpc>
            </a:pPr>
            <a:r>
              <a:rPr lang="pt-BR" sz="1200" b="0" strike="noStrike" spc="-1">
                <a:solidFill>
                  <a:srgbClr val="8B8B8B"/>
                </a:solidFill>
                <a:uFill>
                  <a:solidFill>
                    <a:srgbClr val="FFFFFF"/>
                  </a:solidFill>
                </a:uFill>
                <a:latin typeface="Calibri"/>
              </a:rPr>
              <a:t>04/04/18</a:t>
            </a:r>
            <a:endParaRPr lang="pt-BR" sz="1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lstStyle/>
          <a:p>
            <a:endParaRPr lang="pt-BR"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538B0AD3-4638-4911-8DFC-235B03BDCADA}" type="slidenum">
              <a:rPr lang="pt-BR" sz="1200" b="0" strike="noStrike" spc="-1">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pt-BR" sz="4400" b="0" strike="noStrike" spc="-1">
                <a:solidFill>
                  <a:srgbClr val="000000"/>
                </a:solidFill>
                <a:uFill>
                  <a:solidFill>
                    <a:srgbClr val="FFFFFF"/>
                  </a:solidFill>
                </a:uFill>
                <a:latin typeface="Calibri Light"/>
              </a:rPr>
              <a:t>Click to edit Master title style</a:t>
            </a:r>
            <a:endParaRPr lang="pt-BR"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838080" y="1825560"/>
            <a:ext cx="5181120" cy="4350960"/>
          </a:xfrm>
          <a:prstGeom prst="rect">
            <a:avLst/>
          </a:prstGeom>
        </p:spPr>
        <p:txBody>
          <a:bodyPr/>
          <a:lstStyle/>
          <a:p>
            <a:pPr marL="432000" indent="-324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pt-BR" sz="2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pt-BR" sz="2800" b="0" strike="noStrike" spc="-1">
                <a:solidFill>
                  <a:srgbClr val="000000"/>
                </a:solidFill>
                <a:uFill>
                  <a:solidFill>
                    <a:srgbClr val="FFFFFF"/>
                  </a:solidFill>
                </a:uFill>
                <a:latin typeface="Calibri"/>
              </a:rPr>
              <a:t>7.º nível da estrutura de tópicosClick to edit Master text styles</a:t>
            </a:r>
          </a:p>
          <a:p>
            <a:pPr marL="685800" lvl="1" indent="-228240">
              <a:lnSpc>
                <a:spcPct val="100000"/>
              </a:lnSpc>
              <a:buClr>
                <a:srgbClr val="000000"/>
              </a:buClr>
              <a:buFont typeface="Arial"/>
              <a:buChar char="•"/>
            </a:pPr>
            <a:r>
              <a:rPr lang="pt-BR" sz="2400" b="0" strike="noStrike" spc="-1">
                <a:solidFill>
                  <a:srgbClr val="000000"/>
                </a:solidFill>
                <a:uFill>
                  <a:solidFill>
                    <a:srgbClr val="FFFFFF"/>
                  </a:solidFill>
                </a:uFill>
                <a:latin typeface="Calibri"/>
              </a:rPr>
              <a:t>Second level</a:t>
            </a:r>
            <a:endParaRPr lang="pt-BR"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pt-BR" sz="2000" b="0" strike="noStrike" spc="-1">
                <a:solidFill>
                  <a:srgbClr val="000000"/>
                </a:solidFill>
                <a:uFill>
                  <a:solidFill>
                    <a:srgbClr val="FFFFFF"/>
                  </a:solidFill>
                </a:uFill>
                <a:latin typeface="Calibri"/>
              </a:rPr>
              <a:t>Third level</a:t>
            </a:r>
            <a:endParaRPr lang="pt-BR"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Fourth level</a:t>
            </a:r>
            <a:endParaRPr lang="pt-BR"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Fifth level</a:t>
            </a:r>
            <a:endParaRPr lang="pt-BR" sz="2800" b="0" strike="noStrike" spc="-1">
              <a:solidFill>
                <a:srgbClr val="000000"/>
              </a:solidFill>
              <a:uFill>
                <a:solidFill>
                  <a:srgbClr val="FFFFFF"/>
                </a:solidFill>
              </a:uFill>
              <a:latin typeface="Calibri"/>
            </a:endParaRPr>
          </a:p>
        </p:txBody>
      </p:sp>
      <p:sp>
        <p:nvSpPr>
          <p:cNvPr id="41" name="PlaceHolder 3"/>
          <p:cNvSpPr>
            <a:spLocks noGrp="1"/>
          </p:cNvSpPr>
          <p:nvPr>
            <p:ph type="body"/>
          </p:nvPr>
        </p:nvSpPr>
        <p:spPr>
          <a:xfrm>
            <a:off x="6172200" y="1825560"/>
            <a:ext cx="5181120" cy="4350960"/>
          </a:xfrm>
          <a:prstGeom prst="rect">
            <a:avLst/>
          </a:prstGeom>
        </p:spPr>
        <p:txBody>
          <a:bodyPr/>
          <a:lstStyle/>
          <a:p>
            <a:pPr marL="432000" indent="-324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Clique para editar o formato do texto da estrutura de tópicos</a:t>
            </a:r>
          </a:p>
          <a:p>
            <a:pPr marL="864000" lvl="1" indent="-324000">
              <a:buClr>
                <a:srgbClr val="000000"/>
              </a:buClr>
              <a:buSzPct val="75000"/>
              <a:buFont typeface="Symbol" charset="2"/>
              <a:buChar char=""/>
            </a:pPr>
            <a:r>
              <a:rPr lang="pt-BR" sz="2800" b="0" strike="noStrike" spc="-1">
                <a:solidFill>
                  <a:srgbClr val="000000"/>
                </a:solidFill>
                <a:uFill>
                  <a:solidFill>
                    <a:srgbClr val="FFFFFF"/>
                  </a:solidFill>
                </a:uFill>
                <a:latin typeface="Calibri"/>
              </a:rPr>
              <a:t>2.º nível da estrutura de tópicos</a:t>
            </a:r>
          </a:p>
          <a:p>
            <a:pPr marL="1296000" lvl="2" indent="-288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3.º nível da estrutura de tópicos</a:t>
            </a:r>
          </a:p>
          <a:p>
            <a:pPr marL="1728000" lvl="3" indent="-216000">
              <a:buClr>
                <a:srgbClr val="000000"/>
              </a:buClr>
              <a:buSzPct val="75000"/>
              <a:buFont typeface="Symbol" charset="2"/>
              <a:buChar char=""/>
            </a:pPr>
            <a:r>
              <a:rPr lang="pt-BR" sz="2800" b="0" strike="noStrike" spc="-1">
                <a:solidFill>
                  <a:srgbClr val="000000"/>
                </a:solidFill>
                <a:uFill>
                  <a:solidFill>
                    <a:srgbClr val="FFFFFF"/>
                  </a:solidFill>
                </a:uFill>
                <a:latin typeface="Calibri"/>
              </a:rPr>
              <a:t>4.º nível da estrutura de tópicos</a:t>
            </a:r>
          </a:p>
          <a:p>
            <a:pPr marL="2160000" lvl="4" indent="-216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5.º nível da estrutura de tópicos</a:t>
            </a:r>
          </a:p>
          <a:p>
            <a:pPr marL="2592000" lvl="5" indent="-216000">
              <a:buClr>
                <a:srgbClr val="000000"/>
              </a:buClr>
              <a:buSzPct val="45000"/>
              <a:buFont typeface="Wingdings" charset="2"/>
              <a:buChar char=""/>
            </a:pPr>
            <a:r>
              <a:rPr lang="pt-BR" sz="2800" b="0" strike="noStrike" spc="-1">
                <a:solidFill>
                  <a:srgbClr val="000000"/>
                </a:solidFill>
                <a:uFill>
                  <a:solidFill>
                    <a:srgbClr val="FFFFFF"/>
                  </a:solidFill>
                </a:uFill>
                <a:latin typeface="Calibri"/>
              </a:rPr>
              <a:t>6.º nível da estrutura de tópicos</a:t>
            </a:r>
          </a:p>
          <a:p>
            <a:pPr marL="228600" indent="-228240">
              <a:lnSpc>
                <a:spcPct val="100000"/>
              </a:lnSpc>
              <a:buClr>
                <a:srgbClr val="000000"/>
              </a:buClr>
              <a:buFont typeface="Arial"/>
              <a:buChar char="•"/>
            </a:pPr>
            <a:r>
              <a:rPr lang="pt-BR" sz="2800" b="0" strike="noStrike" spc="-1">
                <a:solidFill>
                  <a:srgbClr val="000000"/>
                </a:solidFill>
                <a:uFill>
                  <a:solidFill>
                    <a:srgbClr val="FFFFFF"/>
                  </a:solidFill>
                </a:uFill>
                <a:latin typeface="Calibri"/>
              </a:rPr>
              <a:t>7.º nível da estrutura de tópicosClick to edit Master text styles</a:t>
            </a:r>
          </a:p>
          <a:p>
            <a:pPr marL="685800" lvl="1" indent="-228240">
              <a:lnSpc>
                <a:spcPct val="100000"/>
              </a:lnSpc>
              <a:buClr>
                <a:srgbClr val="000000"/>
              </a:buClr>
              <a:buFont typeface="Arial"/>
              <a:buChar char="•"/>
            </a:pPr>
            <a:r>
              <a:rPr lang="pt-BR" sz="2400" b="0" strike="noStrike" spc="-1">
                <a:solidFill>
                  <a:srgbClr val="000000"/>
                </a:solidFill>
                <a:uFill>
                  <a:solidFill>
                    <a:srgbClr val="FFFFFF"/>
                  </a:solidFill>
                </a:uFill>
                <a:latin typeface="Calibri"/>
              </a:rPr>
              <a:t>Second level</a:t>
            </a:r>
            <a:endParaRPr lang="pt-BR" sz="28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pt-BR" sz="2000" b="0" strike="noStrike" spc="-1">
                <a:solidFill>
                  <a:srgbClr val="000000"/>
                </a:solidFill>
                <a:uFill>
                  <a:solidFill>
                    <a:srgbClr val="FFFFFF"/>
                  </a:solidFill>
                </a:uFill>
                <a:latin typeface="Calibri"/>
              </a:rPr>
              <a:t>Third level</a:t>
            </a:r>
            <a:endParaRPr lang="pt-BR" sz="28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Fourth level</a:t>
            </a:r>
            <a:endParaRPr lang="pt-BR" sz="28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pt-BR" sz="1800" b="0" strike="noStrike" spc="-1">
                <a:solidFill>
                  <a:srgbClr val="000000"/>
                </a:solidFill>
                <a:uFill>
                  <a:solidFill>
                    <a:srgbClr val="FFFFFF"/>
                  </a:solidFill>
                </a:uFill>
                <a:latin typeface="Calibri"/>
              </a:rPr>
              <a:t>Fifth level</a:t>
            </a:r>
            <a:endParaRPr lang="pt-BR" sz="2800" b="0" strike="noStrike" spc="-1">
              <a:solidFill>
                <a:srgbClr val="000000"/>
              </a:solidFill>
              <a:uFill>
                <a:solidFill>
                  <a:srgbClr val="FFFFFF"/>
                </a:solidFill>
              </a:uFill>
              <a:latin typeface="Calibri"/>
            </a:endParaRPr>
          </a:p>
        </p:txBody>
      </p:sp>
      <p:sp>
        <p:nvSpPr>
          <p:cNvPr id="42" name="PlaceHolder 4"/>
          <p:cNvSpPr>
            <a:spLocks noGrp="1"/>
          </p:cNvSpPr>
          <p:nvPr>
            <p:ph type="dt"/>
          </p:nvPr>
        </p:nvSpPr>
        <p:spPr>
          <a:xfrm>
            <a:off x="838080" y="6356520"/>
            <a:ext cx="2742840" cy="364680"/>
          </a:xfrm>
          <a:prstGeom prst="rect">
            <a:avLst/>
          </a:prstGeom>
        </p:spPr>
        <p:txBody>
          <a:bodyPr anchor="ctr"/>
          <a:lstStyle/>
          <a:p>
            <a:pPr>
              <a:lnSpc>
                <a:spcPct val="100000"/>
              </a:lnSpc>
            </a:pPr>
            <a:r>
              <a:rPr lang="pt-BR" sz="1200" b="0" strike="noStrike" spc="-1">
                <a:solidFill>
                  <a:srgbClr val="8B8B8B"/>
                </a:solidFill>
                <a:uFill>
                  <a:solidFill>
                    <a:srgbClr val="FFFFFF"/>
                  </a:solidFill>
                </a:uFill>
                <a:latin typeface="Calibri"/>
              </a:rPr>
              <a:t>04/04/18</a:t>
            </a:r>
            <a:endParaRPr lang="pt-BR" sz="1400" b="0" strike="noStrike" spc="-1">
              <a:solidFill>
                <a:srgbClr val="000000"/>
              </a:solidFill>
              <a:uFill>
                <a:solidFill>
                  <a:srgbClr val="FFFFFF"/>
                </a:solidFill>
              </a:uFill>
              <a:latin typeface="Times New Roman"/>
            </a:endParaRPr>
          </a:p>
        </p:txBody>
      </p:sp>
      <p:sp>
        <p:nvSpPr>
          <p:cNvPr id="43" name="PlaceHolder 5"/>
          <p:cNvSpPr>
            <a:spLocks noGrp="1"/>
          </p:cNvSpPr>
          <p:nvPr>
            <p:ph type="ftr"/>
          </p:nvPr>
        </p:nvSpPr>
        <p:spPr>
          <a:xfrm>
            <a:off x="4038480" y="6356520"/>
            <a:ext cx="4114440" cy="364680"/>
          </a:xfrm>
          <a:prstGeom prst="rect">
            <a:avLst/>
          </a:prstGeom>
        </p:spPr>
        <p:txBody>
          <a:bodyPr anchor="ctr"/>
          <a:lstStyle/>
          <a:p>
            <a:endParaRPr lang="pt-BR" sz="2400" b="0" strike="noStrike" spc="-1">
              <a:solidFill>
                <a:srgbClr val="000000"/>
              </a:solidFill>
              <a:uFill>
                <a:solidFill>
                  <a:srgbClr val="FFFFFF"/>
                </a:solidFill>
              </a:uFill>
              <a:latin typeface="Times New Roman"/>
            </a:endParaRPr>
          </a:p>
        </p:txBody>
      </p:sp>
      <p:sp>
        <p:nvSpPr>
          <p:cNvPr id="44" name="PlaceHolder 6"/>
          <p:cNvSpPr>
            <a:spLocks noGrp="1"/>
          </p:cNvSpPr>
          <p:nvPr>
            <p:ph type="sldNum"/>
          </p:nvPr>
        </p:nvSpPr>
        <p:spPr>
          <a:xfrm>
            <a:off x="8610480" y="6356520"/>
            <a:ext cx="2742840" cy="364680"/>
          </a:xfrm>
          <a:prstGeom prst="rect">
            <a:avLst/>
          </a:prstGeom>
        </p:spPr>
        <p:txBody>
          <a:bodyPr anchor="ctr"/>
          <a:lstStyle/>
          <a:p>
            <a:pPr algn="r">
              <a:lnSpc>
                <a:spcPct val="100000"/>
              </a:lnSpc>
            </a:pPr>
            <a:fld id="{BBEAC2C7-78C8-47AB-9E57-36CA003AAA52}" type="slidenum">
              <a:rPr lang="pt-BR" sz="1200" b="0" strike="noStrike" spc="-1">
                <a:solidFill>
                  <a:srgbClr val="8B8B8B"/>
                </a:solidFill>
                <a:uFill>
                  <a:solidFill>
                    <a:srgbClr val="FFFFFF"/>
                  </a:solidFill>
                </a:uFill>
                <a:latin typeface="Calibri"/>
              </a:r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hyperlink" Target="http://www.each.usp.br/pos-ppci" TargetMode="External"/><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CustomShape 1"/>
          <p:cNvSpPr/>
          <p:nvPr/>
        </p:nvSpPr>
        <p:spPr>
          <a:xfrm>
            <a:off x="0" y="0"/>
            <a:ext cx="4635720" cy="6857640"/>
          </a:xfrm>
          <a:prstGeom prst="rect">
            <a:avLst/>
          </a:prstGeom>
          <a:solidFill>
            <a:srgbClr val="374A4D"/>
          </a:solidFill>
          <a:ln>
            <a:noFill/>
          </a:ln>
        </p:spPr>
        <p:style>
          <a:lnRef idx="2">
            <a:schemeClr val="accent1">
              <a:shade val="50000"/>
            </a:schemeClr>
          </a:lnRef>
          <a:fillRef idx="1">
            <a:schemeClr val="accent1"/>
          </a:fillRef>
          <a:effectRef idx="0">
            <a:schemeClr val="accent1"/>
          </a:effectRef>
          <a:fontRef idx="minor"/>
        </p:style>
      </p:sp>
      <p:sp>
        <p:nvSpPr>
          <p:cNvPr id="80" name="CustomShape 2"/>
          <p:cNvSpPr/>
          <p:nvPr/>
        </p:nvSpPr>
        <p:spPr>
          <a:xfrm>
            <a:off x="484560" y="428290"/>
            <a:ext cx="3666240" cy="5738760"/>
          </a:xfrm>
          <a:prstGeom prst="roundRect">
            <a:avLst>
              <a:gd name="adj" fmla="val 0"/>
            </a:avLst>
          </a:prstGeom>
          <a:solidFill>
            <a:srgbClr val="FFFFFF"/>
          </a:solidFill>
          <a:ln w="9360">
            <a:solidFill>
              <a:schemeClr val="bg2"/>
            </a:solid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81" name="Imagem 4"/>
          <p:cNvPicPr/>
          <p:nvPr/>
        </p:nvPicPr>
        <p:blipFill>
          <a:blip r:embed="rId2"/>
          <a:stretch/>
        </p:blipFill>
        <p:spPr>
          <a:xfrm>
            <a:off x="10578904" y="662951"/>
            <a:ext cx="1128536" cy="823735"/>
          </a:xfrm>
          <a:prstGeom prst="rect">
            <a:avLst/>
          </a:prstGeom>
          <a:ln>
            <a:noFill/>
          </a:ln>
        </p:spPr>
      </p:pic>
      <p:pic>
        <p:nvPicPr>
          <p:cNvPr id="82" name="Imagem 3"/>
          <p:cNvPicPr/>
          <p:nvPr/>
        </p:nvPicPr>
        <p:blipFill>
          <a:blip r:embed="rId3"/>
          <a:stretch/>
        </p:blipFill>
        <p:spPr>
          <a:xfrm>
            <a:off x="5322277" y="834316"/>
            <a:ext cx="1547446" cy="637085"/>
          </a:xfrm>
          <a:prstGeom prst="rect">
            <a:avLst/>
          </a:prstGeom>
          <a:ln>
            <a:noFill/>
          </a:ln>
        </p:spPr>
      </p:pic>
      <p:pic>
        <p:nvPicPr>
          <p:cNvPr id="84" name="Picture 2"/>
          <p:cNvPicPr/>
          <p:nvPr/>
        </p:nvPicPr>
        <p:blipFill>
          <a:blip r:embed="rId4"/>
          <a:stretch/>
        </p:blipFill>
        <p:spPr>
          <a:xfrm>
            <a:off x="1633450" y="3175649"/>
            <a:ext cx="1368460" cy="1115390"/>
          </a:xfrm>
          <a:prstGeom prst="rect">
            <a:avLst/>
          </a:prstGeom>
          <a:ln>
            <a:noFill/>
          </a:ln>
        </p:spPr>
      </p:pic>
      <p:pic>
        <p:nvPicPr>
          <p:cNvPr id="1028" name="Picture 4" descr="Imagem relacionada">
            <a:extLst>
              <a:ext uri="{FF2B5EF4-FFF2-40B4-BE49-F238E27FC236}">
                <a16:creationId xmlns:a16="http://schemas.microsoft.com/office/drawing/2014/main" xmlns="" id="{291EDDA9-F06A-4169-B3D1-F3560D3992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450" y="4325826"/>
            <a:ext cx="1554452" cy="88765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xmlns="" id="{2D356340-1A49-4DC6-A230-76E1C7B114D0}"/>
              </a:ext>
            </a:extLst>
          </p:cNvPr>
          <p:cNvSpPr txBox="1"/>
          <p:nvPr/>
        </p:nvSpPr>
        <p:spPr>
          <a:xfrm>
            <a:off x="4480027" y="3155323"/>
            <a:ext cx="7711973" cy="1846659"/>
          </a:xfrm>
          <a:prstGeom prst="rect">
            <a:avLst/>
          </a:prstGeom>
          <a:noFill/>
        </p:spPr>
        <p:txBody>
          <a:bodyPr wrap="square" rtlCol="0">
            <a:spAutoFit/>
          </a:bodyPr>
          <a:lstStyle/>
          <a:p>
            <a:pPr algn="ctr"/>
            <a:r>
              <a:rPr lang="pt-BR" sz="2400" b="1" dirty="0"/>
              <a:t>Controle Social nos Tribunais de Contas</a:t>
            </a:r>
          </a:p>
          <a:p>
            <a:pPr algn="ctr"/>
            <a:endParaRPr lang="pt-BR" dirty="0"/>
          </a:p>
          <a:p>
            <a:pPr algn="ctr"/>
            <a:endParaRPr lang="pt-BR" dirty="0"/>
          </a:p>
          <a:p>
            <a:pPr algn="ctr"/>
            <a:endParaRPr lang="pt-BR" dirty="0"/>
          </a:p>
          <a:p>
            <a:pPr algn="ctr"/>
            <a:endParaRPr lang="pt-BR" dirty="0"/>
          </a:p>
          <a:p>
            <a:pPr algn="r"/>
            <a:r>
              <a:rPr lang="pt-BR" b="1" dirty="0"/>
              <a:t>Prof. Dra. Ana Carla Bliacheriene</a:t>
            </a:r>
          </a:p>
        </p:txBody>
      </p:sp>
      <p:pic>
        <p:nvPicPr>
          <p:cNvPr id="10" name="Imagem 9" descr="Uma imagem contendo texto&#10;&#10;Descrição gerada automaticamente">
            <a:extLst>
              <a:ext uri="{FF2B5EF4-FFF2-40B4-BE49-F238E27FC236}">
                <a16:creationId xmlns:a16="http://schemas.microsoft.com/office/drawing/2014/main" xmlns="" id="{620E0567-D6F4-456A-BAC5-668C74154022}"/>
              </a:ext>
            </a:extLst>
          </p:cNvPr>
          <p:cNvPicPr/>
          <p:nvPr/>
        </p:nvPicPr>
        <p:blipFill>
          <a:blip r:embed="rId6">
            <a:extLst>
              <a:ext uri="{28A0092B-C50C-407E-A947-70E740481C1C}">
                <a14:useLocalDpi xmlns:a14="http://schemas.microsoft.com/office/drawing/2010/main" val="0"/>
              </a:ext>
            </a:extLst>
          </a:blip>
          <a:stretch>
            <a:fillRect/>
          </a:stretch>
        </p:blipFill>
        <p:spPr>
          <a:xfrm>
            <a:off x="604912" y="834315"/>
            <a:ext cx="3545888" cy="2049561"/>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n 3"/>
          <p:cNvPicPr/>
          <p:nvPr/>
        </p:nvPicPr>
        <p:blipFill>
          <a:blip r:embed="rId2"/>
          <a:stretch/>
        </p:blipFill>
        <p:spPr>
          <a:xfrm>
            <a:off x="240" y="-81360"/>
            <a:ext cx="12191760" cy="6939000"/>
          </a:xfrm>
          <a:prstGeom prst="rect">
            <a:avLst/>
          </a:prstGeom>
          <a:ln>
            <a:noFill/>
          </a:ln>
        </p:spPr>
      </p:pic>
      <p:sp>
        <p:nvSpPr>
          <p:cNvPr id="3" name="CaixaDeTexto 2">
            <a:extLst>
              <a:ext uri="{FF2B5EF4-FFF2-40B4-BE49-F238E27FC236}">
                <a16:creationId xmlns:a16="http://schemas.microsoft.com/office/drawing/2014/main" xmlns="" id="{A011EBE3-FD62-485F-9DAE-0CEF80AF5524}"/>
              </a:ext>
            </a:extLst>
          </p:cNvPr>
          <p:cNvSpPr txBox="1"/>
          <p:nvPr/>
        </p:nvSpPr>
        <p:spPr>
          <a:xfrm>
            <a:off x="9676206" y="6549863"/>
            <a:ext cx="2687512" cy="307777"/>
          </a:xfrm>
          <a:prstGeom prst="rect">
            <a:avLst/>
          </a:prstGeom>
          <a:noFill/>
        </p:spPr>
        <p:txBody>
          <a:bodyPr wrap="square" rtlCol="0">
            <a:spAutoFit/>
          </a:bodyPr>
          <a:lstStyle/>
          <a:p>
            <a:r>
              <a:rPr lang="pt-BR" sz="1400" b="1" dirty="0"/>
              <a:t>Fonte: </a:t>
            </a:r>
            <a:r>
              <a:rPr lang="pt-BR" sz="1400" b="1" dirty="0" err="1"/>
              <a:t>Antoní</a:t>
            </a:r>
            <a:r>
              <a:rPr lang="pt-BR" sz="1400" b="1" dirty="0"/>
              <a:t> </a:t>
            </a:r>
            <a:r>
              <a:rPr lang="pt-BR" sz="1400" b="1" dirty="0" err="1"/>
              <a:t>Rubí-Gutierez</a:t>
            </a:r>
            <a:endParaRPr lang="pt-BR" sz="1400" b="1" dirty="0"/>
          </a:p>
        </p:txBody>
      </p:sp>
    </p:spTree>
    <p:extLst>
      <p:ext uri="{BB962C8B-B14F-4D97-AF65-F5344CB8AC3E}">
        <p14:creationId xmlns:p14="http://schemas.microsoft.com/office/powerpoint/2010/main" val="72462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agen 3"/>
          <p:cNvPicPr/>
          <p:nvPr/>
        </p:nvPicPr>
        <p:blipFill>
          <a:blip r:embed="rId2"/>
          <a:stretch/>
        </p:blipFill>
        <p:spPr>
          <a:xfrm>
            <a:off x="0" y="0"/>
            <a:ext cx="12191760" cy="6857640"/>
          </a:xfrm>
          <a:prstGeom prst="rect">
            <a:avLst/>
          </a:prstGeom>
          <a:ln>
            <a:noFill/>
          </a:ln>
        </p:spPr>
      </p:pic>
      <p:sp>
        <p:nvSpPr>
          <p:cNvPr id="282" name="CustomShape 1"/>
          <p:cNvSpPr/>
          <p:nvPr/>
        </p:nvSpPr>
        <p:spPr>
          <a:xfrm>
            <a:off x="1523880" y="131040"/>
            <a:ext cx="9143640" cy="1461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r>
              <a:rPr lang="pt-BR" sz="8000" b="1" spc="-1" dirty="0">
                <a:solidFill>
                  <a:srgbClr val="000000"/>
                </a:solidFill>
                <a:uFill>
                  <a:solidFill>
                    <a:srgbClr val="FFFFFF"/>
                  </a:solidFill>
                </a:uFill>
                <a:latin typeface="Calibri" panose="020F0502020204030204" pitchFamily="34" charset="0"/>
                <a:cs typeface="Calibri" panose="020F0502020204030204" pitchFamily="34" charset="0"/>
              </a:rPr>
              <a:t>Novo Controle</a:t>
            </a:r>
            <a:endParaRPr lang="pt-BR" sz="8000" spc="-1" dirty="0">
              <a:solidFill>
                <a:srgbClr val="000000"/>
              </a:solidFill>
              <a:uFill>
                <a:solidFill>
                  <a:srgbClr val="FFFFFF"/>
                </a:solidFill>
              </a:uFill>
              <a:latin typeface="Calibri" panose="020F0502020204030204" pitchFamily="34" charset="0"/>
              <a:cs typeface="Calibri" panose="020F0502020204030204" pitchFamily="34" charset="0"/>
            </a:endParaRPr>
          </a:p>
          <a:p>
            <a:pPr algn="ctr">
              <a:lnSpc>
                <a:spcPct val="100000"/>
              </a:lnSpc>
            </a:pPr>
            <a:r>
              <a:rPr lang="pt-BR" sz="4500" b="1" strike="noStrike" spc="-1" dirty="0">
                <a:solidFill>
                  <a:srgbClr val="000000"/>
                </a:solidFill>
                <a:uFill>
                  <a:solidFill>
                    <a:srgbClr val="FFFFFF"/>
                  </a:solidFill>
                </a:uFill>
                <a:latin typeface="Calibri"/>
              </a:rPr>
              <a:t>
</a:t>
            </a:r>
            <a:endParaRPr lang="pt-BR" sz="1800" b="0" strike="noStrike" spc="-1" dirty="0">
              <a:solidFill>
                <a:srgbClr val="000000"/>
              </a:solidFill>
              <a:uFill>
                <a:solidFill>
                  <a:srgbClr val="FFFFFF"/>
                </a:solidFill>
              </a:uFill>
              <a:latin typeface="Arial"/>
            </a:endParaRPr>
          </a:p>
        </p:txBody>
      </p:sp>
      <p:sp>
        <p:nvSpPr>
          <p:cNvPr id="4" name="CaixaDeTexto 3">
            <a:extLst>
              <a:ext uri="{FF2B5EF4-FFF2-40B4-BE49-F238E27FC236}">
                <a16:creationId xmlns:a16="http://schemas.microsoft.com/office/drawing/2014/main" xmlns="" id="{8697A732-5F8A-4B30-B647-3136174C9C70}"/>
              </a:ext>
            </a:extLst>
          </p:cNvPr>
          <p:cNvSpPr txBox="1"/>
          <p:nvPr/>
        </p:nvSpPr>
        <p:spPr>
          <a:xfrm>
            <a:off x="0" y="6419183"/>
            <a:ext cx="2687512" cy="307777"/>
          </a:xfrm>
          <a:prstGeom prst="rect">
            <a:avLst/>
          </a:prstGeom>
          <a:noFill/>
        </p:spPr>
        <p:txBody>
          <a:bodyPr wrap="square" rtlCol="0">
            <a:spAutoFit/>
          </a:bodyPr>
          <a:lstStyle/>
          <a:p>
            <a:r>
              <a:rPr lang="pt-BR" sz="1400" b="1" dirty="0"/>
              <a:t>Fonte: </a:t>
            </a:r>
            <a:r>
              <a:rPr lang="pt-BR" sz="1400" b="1" dirty="0" err="1"/>
              <a:t>Antoní</a:t>
            </a:r>
            <a:r>
              <a:rPr lang="pt-BR" sz="1400" b="1" dirty="0"/>
              <a:t> </a:t>
            </a:r>
            <a:r>
              <a:rPr lang="pt-BR" sz="1400" b="1" dirty="0" err="1"/>
              <a:t>Rubí-Gutierez</a:t>
            </a:r>
            <a:endParaRPr lang="pt-BR" sz="1400" b="1" dirty="0"/>
          </a:p>
        </p:txBody>
      </p:sp>
    </p:spTree>
    <p:extLst>
      <p:ext uri="{BB962C8B-B14F-4D97-AF65-F5344CB8AC3E}">
        <p14:creationId xmlns:p14="http://schemas.microsoft.com/office/powerpoint/2010/main" val="301345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838080" y="329760"/>
            <a:ext cx="10515240" cy="1325160"/>
          </a:xfrm>
          <a:prstGeom prst="rect">
            <a:avLst/>
          </a:prstGeom>
          <a:noFill/>
          <a:ln>
            <a:noFill/>
          </a:ln>
        </p:spPr>
        <p:txBody>
          <a:bodyPr anchor="ctr"/>
          <a:lstStyle/>
          <a:p>
            <a:pPr marL="228600" indent="-228240">
              <a:lnSpc>
                <a:spcPct val="90000"/>
              </a:lnSpc>
              <a:buClr>
                <a:srgbClr val="FFFFFF"/>
              </a:buClr>
              <a:buFont typeface="Arial"/>
              <a:buChar char="•"/>
            </a:pPr>
            <a:r>
              <a:rPr lang="pt-BR" sz="3600" b="1" spc="-1" dirty="0">
                <a:uFill>
                  <a:solidFill>
                    <a:srgbClr val="FFFFFF"/>
                  </a:solidFill>
                </a:uFill>
                <a:latin typeface="Calibri"/>
              </a:rPr>
              <a:t>Cidadania: o novo poder urbano</a:t>
            </a:r>
          </a:p>
        </p:txBody>
      </p:sp>
      <p:sp>
        <p:nvSpPr>
          <p:cNvPr id="134" name="TextShape 2"/>
          <p:cNvSpPr txBox="1"/>
          <p:nvPr/>
        </p:nvSpPr>
        <p:spPr>
          <a:xfrm>
            <a:off x="838080" y="1491840"/>
            <a:ext cx="7583760" cy="5272200"/>
          </a:xfrm>
          <a:prstGeom prst="rect">
            <a:avLst/>
          </a:prstGeom>
          <a:noFill/>
          <a:ln>
            <a:noFill/>
          </a:ln>
        </p:spPr>
        <p:txBody>
          <a:bodyPr/>
          <a:lstStyle/>
          <a:p>
            <a:pPr algn="just">
              <a:lnSpc>
                <a:spcPct val="100000"/>
              </a:lnSpc>
            </a:pPr>
            <a:endParaRPr lang="pt-BR" sz="2800" b="0" strike="noStrike" spc="-1">
              <a:solidFill>
                <a:srgbClr val="000000"/>
              </a:solidFill>
              <a:uFill>
                <a:solidFill>
                  <a:srgbClr val="FFFFFF"/>
                </a:solidFill>
              </a:uFill>
              <a:latin typeface="Calibri"/>
            </a:endParaRPr>
          </a:p>
          <a:p>
            <a:pPr algn="just">
              <a:lnSpc>
                <a:spcPct val="100000"/>
              </a:lnSpc>
            </a:pPr>
            <a:endParaRPr lang="pt-BR" sz="2800" b="0" strike="noStrike" spc="-1">
              <a:solidFill>
                <a:srgbClr val="000000"/>
              </a:solidFill>
              <a:uFill>
                <a:solidFill>
                  <a:srgbClr val="FFFFFF"/>
                </a:solidFill>
              </a:uFill>
              <a:latin typeface="Calibri"/>
            </a:endParaRPr>
          </a:p>
        </p:txBody>
      </p:sp>
      <p:pic>
        <p:nvPicPr>
          <p:cNvPr id="136" name="Imagem 3"/>
          <p:cNvPicPr/>
          <p:nvPr/>
        </p:nvPicPr>
        <p:blipFill>
          <a:blip r:embed="rId2"/>
          <a:stretch/>
        </p:blipFill>
        <p:spPr>
          <a:xfrm>
            <a:off x="9694440" y="57240"/>
            <a:ext cx="2496960" cy="856800"/>
          </a:xfrm>
          <a:prstGeom prst="rect">
            <a:avLst/>
          </a:prstGeom>
          <a:ln>
            <a:noFill/>
          </a:ln>
        </p:spPr>
      </p:pic>
      <p:pic>
        <p:nvPicPr>
          <p:cNvPr id="137" name="Imagem 6"/>
          <p:cNvPicPr/>
          <p:nvPr/>
        </p:nvPicPr>
        <p:blipFill>
          <a:blip r:embed="rId3"/>
          <a:stretch/>
        </p:blipFill>
        <p:spPr>
          <a:xfrm>
            <a:off x="168480" y="93600"/>
            <a:ext cx="959760" cy="544320"/>
          </a:xfrm>
          <a:prstGeom prst="rect">
            <a:avLst/>
          </a:prstGeom>
          <a:ln>
            <a:noFill/>
          </a:ln>
        </p:spPr>
      </p:pic>
      <p:sp>
        <p:nvSpPr>
          <p:cNvPr id="138" name="CustomShape 4"/>
          <p:cNvSpPr/>
          <p:nvPr/>
        </p:nvSpPr>
        <p:spPr>
          <a:xfrm>
            <a:off x="168480" y="1373040"/>
            <a:ext cx="9378476" cy="5272200"/>
          </a:xfrm>
          <a:prstGeom prst="rect">
            <a:avLst/>
          </a:prstGeom>
          <a:noFill/>
          <a:ln>
            <a:noFill/>
          </a:ln>
        </p:spPr>
        <p:style>
          <a:lnRef idx="0">
            <a:scrgbClr r="0" g="0" b="0"/>
          </a:lnRef>
          <a:fillRef idx="0">
            <a:scrgbClr r="0" g="0" b="0"/>
          </a:fillRef>
          <a:effectRef idx="0">
            <a:scrgbClr r="0" g="0" b="0"/>
          </a:effectRef>
          <a:fontRef idx="minor"/>
        </p:style>
        <p:txBody>
          <a:bodyPr/>
          <a:lstStyle/>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Os Poderes tradicionais baseados em hierarquia, representação, tamanho e posição perdem frente aos novos poderes horizontais e participativos, baseados nas relações e seu conteúdo</a:t>
            </a: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b="0" strike="noStrike" spc="-1" dirty="0">
                <a:solidFill>
                  <a:srgbClr val="000000"/>
                </a:solidFill>
                <a:uFill>
                  <a:solidFill>
                    <a:srgbClr val="FFFFFF"/>
                  </a:solidFill>
                </a:uFill>
                <a:latin typeface="Calibri"/>
              </a:rPr>
              <a:t>Os instrumentos de ação política dos Estado Nação se revelaram  insuficientes para os desafios que estamos enfrentando (Tribunais de Contas são frutos do Estado Nação)</a:t>
            </a:r>
          </a:p>
          <a:p>
            <a:pPr marL="360" algn="just">
              <a:lnSpc>
                <a:spcPct val="100000"/>
              </a:lnSpc>
              <a:buClr>
                <a:srgbClr val="000000"/>
              </a:buClr>
            </a:pPr>
            <a:endParaRPr lang="pt-BR" sz="2400" b="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Estamos assistindo a emergência do poder relacional, da transversalidade, da participação</a:t>
            </a:r>
          </a:p>
          <a:p>
            <a:pPr marL="360" algn="just">
              <a:lnSpc>
                <a:spcPct val="100000"/>
              </a:lnSpc>
              <a:buClr>
                <a:srgbClr val="000000"/>
              </a:buClr>
            </a:pPr>
            <a:endParaRPr lang="pt-BR" sz="2600" spc="-1" dirty="0">
              <a:solidFill>
                <a:srgbClr val="000000"/>
              </a:solidFill>
              <a:uFill>
                <a:solidFill>
                  <a:srgbClr val="FFFFFF"/>
                </a:solidFill>
              </a:uFill>
              <a:latin typeface="Calibri"/>
            </a:endParaRPr>
          </a:p>
        </p:txBody>
      </p:sp>
      <p:sp>
        <p:nvSpPr>
          <p:cNvPr id="9" name="TextShape 3">
            <a:extLst>
              <a:ext uri="{FF2B5EF4-FFF2-40B4-BE49-F238E27FC236}">
                <a16:creationId xmlns:a16="http://schemas.microsoft.com/office/drawing/2014/main" xmlns="" id="{DB7708EF-F7B8-4487-BAA5-1944D22BD3A8}"/>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solidFill>
                  <a:srgbClr val="FFFFFF"/>
                </a:solidFill>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rgbClr val="000000"/>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4836013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838080" y="329760"/>
            <a:ext cx="10515240" cy="1325160"/>
          </a:xfrm>
          <a:prstGeom prst="rect">
            <a:avLst/>
          </a:prstGeom>
          <a:noFill/>
          <a:ln>
            <a:noFill/>
          </a:ln>
        </p:spPr>
        <p:txBody>
          <a:bodyPr anchor="ctr"/>
          <a:lstStyle/>
          <a:p>
            <a:pPr marL="228600" indent="-228240">
              <a:lnSpc>
                <a:spcPct val="90000"/>
              </a:lnSpc>
              <a:buClr>
                <a:srgbClr val="FFFFFF"/>
              </a:buClr>
              <a:buFont typeface="Arial"/>
              <a:buChar char="•"/>
            </a:pPr>
            <a:r>
              <a:rPr lang="pt-BR" sz="3600" b="1" spc="-1" dirty="0">
                <a:uFill>
                  <a:solidFill>
                    <a:srgbClr val="FFFFFF"/>
                  </a:solidFill>
                </a:uFill>
                <a:latin typeface="Calibri"/>
              </a:rPr>
              <a:t>Cidadania: o novo poder urbano</a:t>
            </a:r>
          </a:p>
        </p:txBody>
      </p:sp>
      <p:sp>
        <p:nvSpPr>
          <p:cNvPr id="134" name="TextShape 2"/>
          <p:cNvSpPr txBox="1"/>
          <p:nvPr/>
        </p:nvSpPr>
        <p:spPr>
          <a:xfrm>
            <a:off x="838080" y="1491840"/>
            <a:ext cx="7583760" cy="5272200"/>
          </a:xfrm>
          <a:prstGeom prst="rect">
            <a:avLst/>
          </a:prstGeom>
          <a:noFill/>
          <a:ln>
            <a:noFill/>
          </a:ln>
        </p:spPr>
        <p:txBody>
          <a:bodyPr/>
          <a:lstStyle/>
          <a:p>
            <a:pPr algn="just">
              <a:lnSpc>
                <a:spcPct val="100000"/>
              </a:lnSpc>
            </a:pPr>
            <a:endParaRPr lang="pt-BR" sz="2800" b="0" strike="noStrike" spc="-1">
              <a:solidFill>
                <a:srgbClr val="000000"/>
              </a:solidFill>
              <a:uFill>
                <a:solidFill>
                  <a:srgbClr val="FFFFFF"/>
                </a:solidFill>
              </a:uFill>
              <a:latin typeface="Calibri"/>
            </a:endParaRPr>
          </a:p>
          <a:p>
            <a:pPr algn="just">
              <a:lnSpc>
                <a:spcPct val="100000"/>
              </a:lnSpc>
            </a:pPr>
            <a:endParaRPr lang="pt-BR" sz="2800" b="0" strike="noStrike" spc="-1">
              <a:solidFill>
                <a:srgbClr val="000000"/>
              </a:solidFill>
              <a:uFill>
                <a:solidFill>
                  <a:srgbClr val="FFFFFF"/>
                </a:solidFill>
              </a:uFill>
              <a:latin typeface="Calibri"/>
            </a:endParaRPr>
          </a:p>
        </p:txBody>
      </p:sp>
      <p:pic>
        <p:nvPicPr>
          <p:cNvPr id="136" name="Imagem 3"/>
          <p:cNvPicPr/>
          <p:nvPr/>
        </p:nvPicPr>
        <p:blipFill>
          <a:blip r:embed="rId2"/>
          <a:stretch/>
        </p:blipFill>
        <p:spPr>
          <a:xfrm>
            <a:off x="9694440" y="57240"/>
            <a:ext cx="2496960" cy="856800"/>
          </a:xfrm>
          <a:prstGeom prst="rect">
            <a:avLst/>
          </a:prstGeom>
          <a:ln>
            <a:noFill/>
          </a:ln>
        </p:spPr>
      </p:pic>
      <p:pic>
        <p:nvPicPr>
          <p:cNvPr id="137" name="Imagem 6"/>
          <p:cNvPicPr/>
          <p:nvPr/>
        </p:nvPicPr>
        <p:blipFill>
          <a:blip r:embed="rId3"/>
          <a:stretch/>
        </p:blipFill>
        <p:spPr>
          <a:xfrm>
            <a:off x="168480" y="93600"/>
            <a:ext cx="959760" cy="544320"/>
          </a:xfrm>
          <a:prstGeom prst="rect">
            <a:avLst/>
          </a:prstGeom>
          <a:ln>
            <a:noFill/>
          </a:ln>
        </p:spPr>
      </p:pic>
      <p:sp>
        <p:nvSpPr>
          <p:cNvPr id="138" name="CustomShape 4"/>
          <p:cNvSpPr/>
          <p:nvPr/>
        </p:nvSpPr>
        <p:spPr>
          <a:xfrm>
            <a:off x="168480" y="1373040"/>
            <a:ext cx="9362978" cy="5272200"/>
          </a:xfrm>
          <a:prstGeom prst="rect">
            <a:avLst/>
          </a:prstGeom>
          <a:noFill/>
          <a:ln>
            <a:noFill/>
          </a:ln>
        </p:spPr>
        <p:style>
          <a:lnRef idx="0">
            <a:scrgbClr r="0" g="0" b="0"/>
          </a:lnRef>
          <a:fillRef idx="0">
            <a:scrgbClr r="0" g="0" b="0"/>
          </a:fillRef>
          <a:effectRef idx="0">
            <a:scrgbClr r="0" g="0" b="0"/>
          </a:effectRef>
          <a:fontRef idx="minor"/>
        </p:style>
        <p:txBody>
          <a:bodyPr/>
          <a:lstStyle/>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Estamos construindo um ecossistema que tem práticas culturais e de comportamento muito distintas do velho</a:t>
            </a: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Essa mudança de comportamento e a tecnologia que o viabiliza, nos oferece soluções cotidianas e transforma a política em algo também cotidiano</a:t>
            </a:r>
          </a:p>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Nossa maneira de viver converte-se em uma ferramenta central, que ao mesmo tempo me permite assumir nossas responsabilidades sociais e também a criar comunidades de interesses</a:t>
            </a:r>
          </a:p>
          <a:p>
            <a:pPr marL="360" algn="just">
              <a:lnSpc>
                <a:spcPct val="100000"/>
              </a:lnSpc>
              <a:buClr>
                <a:srgbClr val="000000"/>
              </a:buClr>
            </a:pPr>
            <a:endParaRPr lang="pt-BR" sz="2600" spc="-1" dirty="0">
              <a:solidFill>
                <a:srgbClr val="000000"/>
              </a:solidFill>
              <a:uFill>
                <a:solidFill>
                  <a:srgbClr val="FFFFFF"/>
                </a:solidFill>
              </a:uFill>
              <a:latin typeface="Calibri"/>
            </a:endParaRPr>
          </a:p>
          <a:p>
            <a:pPr marL="360" algn="just">
              <a:lnSpc>
                <a:spcPct val="100000"/>
              </a:lnSpc>
              <a:buClr>
                <a:srgbClr val="000000"/>
              </a:buClr>
            </a:pPr>
            <a:endParaRPr lang="pt-BR" sz="2600" spc="-1" dirty="0">
              <a:solidFill>
                <a:srgbClr val="000000"/>
              </a:solidFill>
              <a:uFill>
                <a:solidFill>
                  <a:srgbClr val="FFFFFF"/>
                </a:solidFill>
              </a:uFill>
              <a:latin typeface="Calibri"/>
            </a:endParaRPr>
          </a:p>
        </p:txBody>
      </p:sp>
      <p:sp>
        <p:nvSpPr>
          <p:cNvPr id="9" name="TextShape 3">
            <a:extLst>
              <a:ext uri="{FF2B5EF4-FFF2-40B4-BE49-F238E27FC236}">
                <a16:creationId xmlns:a16="http://schemas.microsoft.com/office/drawing/2014/main" xmlns="" id="{3EDE23F2-89FC-46B9-8444-F3CB31A3585D}"/>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solidFill>
                  <a:srgbClr val="FFFFFF"/>
                </a:solidFill>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rgbClr val="000000"/>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0775316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1608120" y="385675"/>
            <a:ext cx="7226391" cy="1325160"/>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52" name="TextShape 2"/>
          <p:cNvSpPr txBox="1"/>
          <p:nvPr/>
        </p:nvSpPr>
        <p:spPr>
          <a:xfrm>
            <a:off x="168480" y="1344240"/>
            <a:ext cx="9378476" cy="5429160"/>
          </a:xfrm>
          <a:prstGeom prst="rect">
            <a:avLst/>
          </a:prstGeom>
          <a:noFill/>
          <a:ln>
            <a:noFill/>
          </a:ln>
        </p:spPr>
        <p:txBody>
          <a:bodyPr/>
          <a:lstStyle/>
          <a:p>
            <a:pPr marL="228600" indent="-228240" algn="just">
              <a:lnSpc>
                <a:spcPct val="100000"/>
              </a:lnSpc>
              <a:buClr>
                <a:srgbClr val="000000"/>
              </a:buClr>
              <a:buFont typeface="Arial"/>
              <a:buChar char="•"/>
            </a:pPr>
            <a:endParaRPr lang="pt-BR" sz="2600" b="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b="0" strike="noStrike" spc="-1" dirty="0">
                <a:solidFill>
                  <a:srgbClr val="000000"/>
                </a:solidFill>
                <a:uFill>
                  <a:solidFill>
                    <a:srgbClr val="FFFFFF"/>
                  </a:solidFill>
                </a:uFill>
                <a:latin typeface="Calibri"/>
              </a:rPr>
              <a:t>As cidades </a:t>
            </a:r>
            <a:r>
              <a:rPr lang="pt-BR" sz="2400" spc="-1" dirty="0">
                <a:solidFill>
                  <a:srgbClr val="000000"/>
                </a:solidFill>
                <a:uFill>
                  <a:solidFill>
                    <a:srgbClr val="FFFFFF"/>
                  </a:solidFill>
                </a:uFill>
                <a:latin typeface="Calibri"/>
              </a:rPr>
              <a:t>enfrentam  diferentes desafios urbanos: infraestrutura de água, moradia, saúde, educação e transporte, segurança e meio ambiente</a:t>
            </a: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A decisão de que cidades queremos e sua gestão cotidiana é tarefa dos cidadãos e dos políticos locais</a:t>
            </a:r>
          </a:p>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panose="020F0502020204030204" pitchFamily="34" charset="0"/>
                <a:cs typeface="Calibri" panose="020F0502020204030204" pitchFamily="34" charset="0"/>
              </a:rPr>
              <a:t>Os cidadãos são cada vez mais conscientes de seu novo papel na tomada de decisões, assim como do espaço da urbe como espaço de jogo em que se discutem e implementam as políticas públicas</a:t>
            </a:r>
          </a:p>
          <a:p>
            <a:pPr marL="360" algn="just">
              <a:buClr>
                <a:srgbClr val="000000"/>
              </a:buCl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360" algn="just">
              <a:lnSpc>
                <a:spcPct val="100000"/>
              </a:lnSpc>
              <a:buClr>
                <a:srgbClr val="000000"/>
              </a:buClr>
            </a:pPr>
            <a:endParaRPr lang="pt-BR" sz="2800" b="0" strike="noStrike" spc="-1" dirty="0">
              <a:solidFill>
                <a:srgbClr val="000000"/>
              </a:solidFill>
              <a:uFill>
                <a:solidFill>
                  <a:srgbClr val="FFFFFF"/>
                </a:solidFill>
              </a:uFill>
              <a:latin typeface="Calibri"/>
            </a:endParaRPr>
          </a:p>
        </p:txBody>
      </p:sp>
      <p:pic>
        <p:nvPicPr>
          <p:cNvPr id="154" name="Imagem 3"/>
          <p:cNvPicPr/>
          <p:nvPr/>
        </p:nvPicPr>
        <p:blipFill>
          <a:blip r:embed="rId2"/>
          <a:stretch/>
        </p:blipFill>
        <p:spPr>
          <a:xfrm>
            <a:off x="9694440" y="57240"/>
            <a:ext cx="2496960" cy="856800"/>
          </a:xfrm>
          <a:prstGeom prst="rect">
            <a:avLst/>
          </a:prstGeom>
          <a:ln>
            <a:noFill/>
          </a:ln>
        </p:spPr>
      </p:pic>
      <p:pic>
        <p:nvPicPr>
          <p:cNvPr id="155" name="Imagem 6"/>
          <p:cNvPicPr/>
          <p:nvPr/>
        </p:nvPicPr>
        <p:blipFill>
          <a:blip r:embed="rId3"/>
          <a:stretch/>
        </p:blipFill>
        <p:spPr>
          <a:xfrm>
            <a:off x="168480" y="93600"/>
            <a:ext cx="959760" cy="544320"/>
          </a:xfrm>
          <a:prstGeom prst="rect">
            <a:avLst/>
          </a:prstGeom>
          <a:ln>
            <a:noFill/>
          </a:ln>
        </p:spPr>
      </p:pic>
      <p:sp>
        <p:nvSpPr>
          <p:cNvPr id="156"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9" name="TextShape 3">
            <a:extLst>
              <a:ext uri="{FF2B5EF4-FFF2-40B4-BE49-F238E27FC236}">
                <a16:creationId xmlns:a16="http://schemas.microsoft.com/office/drawing/2014/main" xmlns="" id="{277DA904-357F-4E0B-88F3-35DFDB334154}"/>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solidFill>
                  <a:srgbClr val="FFFFFF"/>
                </a:solidFill>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rgbClr val="000000"/>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m 3"/>
          <p:cNvPicPr/>
          <p:nvPr/>
        </p:nvPicPr>
        <p:blipFill>
          <a:blip r:embed="rId2"/>
          <a:stretch/>
        </p:blipFill>
        <p:spPr>
          <a:xfrm>
            <a:off x="9694440" y="57240"/>
            <a:ext cx="2496960" cy="856800"/>
          </a:xfrm>
          <a:prstGeom prst="rect">
            <a:avLst/>
          </a:prstGeom>
          <a:ln>
            <a:noFill/>
          </a:ln>
        </p:spPr>
      </p:pic>
      <p:pic>
        <p:nvPicPr>
          <p:cNvPr id="173" name="Imagem 6"/>
          <p:cNvPicPr/>
          <p:nvPr/>
        </p:nvPicPr>
        <p:blipFill>
          <a:blip r:embed="rId3"/>
          <a:stretch/>
        </p:blipFill>
        <p:spPr>
          <a:xfrm>
            <a:off x="168480" y="93600"/>
            <a:ext cx="959760" cy="544320"/>
          </a:xfrm>
          <a:prstGeom prst="rect">
            <a:avLst/>
          </a:prstGeom>
          <a:ln>
            <a:noFill/>
          </a:ln>
        </p:spPr>
      </p:pic>
      <p:sp>
        <p:nvSpPr>
          <p:cNvPr id="174"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175" name="CustomShape 5"/>
          <p:cNvSpPr/>
          <p:nvPr/>
        </p:nvSpPr>
        <p:spPr>
          <a:xfrm>
            <a:off x="168480" y="1207957"/>
            <a:ext cx="9393974" cy="5437283"/>
          </a:xfrm>
          <a:prstGeom prst="rect">
            <a:avLst/>
          </a:prstGeom>
          <a:noFill/>
          <a:ln>
            <a:noFill/>
          </a:ln>
        </p:spPr>
        <p:style>
          <a:lnRef idx="0">
            <a:scrgbClr r="0" g="0" b="0"/>
          </a:lnRef>
          <a:fillRef idx="0">
            <a:scrgbClr r="0" g="0" b="0"/>
          </a:fillRef>
          <a:effectRef idx="0">
            <a:scrgbClr r="0" g="0" b="0"/>
          </a:effectRef>
          <a:fontRef idx="minor"/>
        </p:style>
        <p:txBody>
          <a:bodyPr/>
          <a:lstStyle/>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panose="020F0502020204030204" pitchFamily="34" charset="0"/>
                <a:cs typeface="Calibri" panose="020F0502020204030204" pitchFamily="34" charset="0"/>
              </a:rPr>
              <a:t>A quem deve recair a propriedade dos dados?</a:t>
            </a:r>
          </a:p>
          <a:p>
            <a:pPr marL="360" algn="just">
              <a:lnSpc>
                <a:spcPct val="100000"/>
              </a:lnSpc>
              <a:buClr>
                <a:srgbClr val="000000"/>
              </a:buClr>
            </a:pPr>
            <a:endParaRPr lang="pt-BR"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panose="020F0502020204030204" pitchFamily="34" charset="0"/>
                <a:cs typeface="Calibri" panose="020F0502020204030204" pitchFamily="34" charset="0"/>
              </a:rPr>
              <a:t>Primeiro definimos que as administrações públicas deviam abrir os dados e serem transparentes</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panose="020F0502020204030204" pitchFamily="34" charset="0"/>
                <a:cs typeface="Calibri" panose="020F0502020204030204" pitchFamily="34" charset="0"/>
              </a:rPr>
              <a:t>Agora nos perguntamos como devemos governar com os dados públicos</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panose="020F0502020204030204" pitchFamily="34" charset="0"/>
                <a:cs typeface="Calibri" panose="020F0502020204030204" pitchFamily="34" charset="0"/>
              </a:rPr>
              <a:t>E já nos questionamos o que ocorre com a propriedade dos dados privados e com as infraestruturas pelos quais se movem ou são armazenados</a:t>
            </a:r>
          </a:p>
          <a:p>
            <a:pPr marL="228600" indent="-228240" algn="just">
              <a:lnSpc>
                <a:spcPct val="100000"/>
              </a:lnSpc>
              <a:buClr>
                <a:srgbClr val="000000"/>
              </a:buClr>
              <a:buFont typeface="Arial"/>
              <a:buChar char="•"/>
            </a:pPr>
            <a:endParaRPr lang="pt-BR" sz="2600" spc="-1" dirty="0">
              <a:solidFill>
                <a:srgbClr val="000000"/>
              </a:solidFill>
              <a:uFill>
                <a:solidFill>
                  <a:srgbClr val="FFFFFF"/>
                </a:solidFill>
              </a:uFill>
            </a:endParaRPr>
          </a:p>
          <a:p>
            <a:pPr marL="360" algn="just">
              <a:lnSpc>
                <a:spcPct val="100000"/>
              </a:lnSpc>
              <a:buClr>
                <a:srgbClr val="000000"/>
              </a:buClr>
            </a:pPr>
            <a:endParaRPr lang="pt-BR" sz="2800" spc="-1" dirty="0">
              <a:solidFill>
                <a:srgbClr val="000000"/>
              </a:solidFill>
              <a:uFill>
                <a:solidFill>
                  <a:srgbClr val="FFFFFF"/>
                </a:solidFill>
              </a:uFill>
            </a:endParaRPr>
          </a:p>
          <a:p>
            <a:pPr marL="360" algn="just">
              <a:lnSpc>
                <a:spcPct val="100000"/>
              </a:lnSpc>
              <a:buClr>
                <a:srgbClr val="000000"/>
              </a:buClr>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829D241A-0FA2-4A15-A4D9-0B247FA9505F}"/>
              </a:ext>
            </a:extLst>
          </p:cNvPr>
          <p:cNvSpPr txBox="1"/>
          <p:nvPr/>
        </p:nvSpPr>
        <p:spPr>
          <a:xfrm>
            <a:off x="1523714" y="242519"/>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4A637E91-F10C-4946-A05C-FCEA50E275A2}"/>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solidFill>
                  <a:srgbClr val="FFFFFF"/>
                </a:solidFill>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rgbClr val="000000"/>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8145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2"/>
          <p:cNvSpPr txBox="1"/>
          <p:nvPr/>
        </p:nvSpPr>
        <p:spPr>
          <a:xfrm>
            <a:off x="168479" y="1491840"/>
            <a:ext cx="9347479" cy="5272200"/>
          </a:xfrm>
          <a:prstGeom prst="rect">
            <a:avLst/>
          </a:prstGeom>
          <a:noFill/>
          <a:ln>
            <a:noFill/>
          </a:ln>
        </p:spPr>
        <p:txBody>
          <a:bodyPr/>
          <a:lstStyle/>
          <a:p>
            <a:pPr marL="228600" indent="-228240" algn="just">
              <a:lnSpc>
                <a:spcPct val="100000"/>
              </a:lnSpc>
              <a:buClr>
                <a:srgbClr val="000000"/>
              </a:buClr>
              <a:buFont typeface="Arial"/>
              <a:buChar char="•"/>
            </a:pPr>
            <a:r>
              <a:rPr lang="pt-BR" sz="2400" b="0" strike="noStrike" spc="-1" dirty="0">
                <a:solidFill>
                  <a:srgbClr val="000000"/>
                </a:solidFill>
                <a:uFill>
                  <a:solidFill>
                    <a:srgbClr val="FFFFFF"/>
                  </a:solidFill>
                </a:uFill>
                <a:latin typeface="Calibri"/>
              </a:rPr>
              <a:t>Os desafios de uma cidade não se resolvem somente pela administração, mas requerem  o impulso por uma cidade vocacionada ao serviço aos cidadãos que habitam, transitam ou visitam</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b="0" strike="noStrike" spc="-1" dirty="0">
                <a:solidFill>
                  <a:srgbClr val="000000"/>
                </a:solidFill>
                <a:uFill>
                  <a:solidFill>
                    <a:srgbClr val="FFFFFF"/>
                  </a:solidFill>
                </a:uFill>
                <a:latin typeface="Calibri"/>
              </a:rPr>
              <a:t>Isto obriga a uma grande cooperação entre o público e o privado</a:t>
            </a:r>
          </a:p>
          <a:p>
            <a:pPr marL="360" algn="just">
              <a:lnSpc>
                <a:spcPct val="100000"/>
              </a:lnSpc>
              <a:buClr>
                <a:srgbClr val="000000"/>
              </a:buClr>
            </a:pPr>
            <a:endParaRPr lang="pt-BR" sz="2400" b="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O empoderamento que nos proporciona a tecnologia pode ser um bom ponto de partida: plataformas de colaboração; cooperação e decisão. </a:t>
            </a:r>
            <a:r>
              <a:rPr lang="pt-BR" sz="2400" b="1" strike="noStrike" spc="-1" dirty="0">
                <a:solidFill>
                  <a:srgbClr val="000000"/>
                </a:solidFill>
                <a:uFill>
                  <a:solidFill>
                    <a:srgbClr val="FFFFFF"/>
                  </a:solidFill>
                </a:uFill>
                <a:latin typeface="Calibri"/>
              </a:rPr>
              <a:t>Há que se gerar mais práticas de colaboração que regulamentos</a:t>
            </a:r>
          </a:p>
        </p:txBody>
      </p:sp>
      <p:pic>
        <p:nvPicPr>
          <p:cNvPr id="179" name="Imagem 3"/>
          <p:cNvPicPr/>
          <p:nvPr/>
        </p:nvPicPr>
        <p:blipFill>
          <a:blip r:embed="rId2"/>
          <a:stretch/>
        </p:blipFill>
        <p:spPr>
          <a:xfrm>
            <a:off x="9694440" y="57240"/>
            <a:ext cx="2496960" cy="856800"/>
          </a:xfrm>
          <a:prstGeom prst="rect">
            <a:avLst/>
          </a:prstGeom>
          <a:ln>
            <a:noFill/>
          </a:ln>
        </p:spPr>
      </p:pic>
      <p:pic>
        <p:nvPicPr>
          <p:cNvPr id="180" name="Imagem 6"/>
          <p:cNvPicPr/>
          <p:nvPr/>
        </p:nvPicPr>
        <p:blipFill>
          <a:blip r:embed="rId3"/>
          <a:stretch/>
        </p:blipFill>
        <p:spPr>
          <a:xfrm>
            <a:off x="168480" y="93600"/>
            <a:ext cx="959760" cy="544320"/>
          </a:xfrm>
          <a:prstGeom prst="rect">
            <a:avLst/>
          </a:prstGeom>
          <a:ln>
            <a:noFill/>
          </a:ln>
        </p:spPr>
      </p:pic>
      <p:sp>
        <p:nvSpPr>
          <p:cNvPr id="181"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2" name="Retângulo 1">
            <a:extLst>
              <a:ext uri="{FF2B5EF4-FFF2-40B4-BE49-F238E27FC236}">
                <a16:creationId xmlns:a16="http://schemas.microsoft.com/office/drawing/2014/main" xmlns="" id="{2DB3B556-76B9-4E1B-9AAD-DE0C03C930F2}"/>
              </a:ext>
            </a:extLst>
          </p:cNvPr>
          <p:cNvSpPr/>
          <p:nvPr/>
        </p:nvSpPr>
        <p:spPr>
          <a:xfrm>
            <a:off x="4670032" y="3258184"/>
            <a:ext cx="2851935" cy="341632"/>
          </a:xfrm>
          <a:prstGeom prst="rect">
            <a:avLst/>
          </a:prstGeom>
        </p:spPr>
        <p:txBody>
          <a:bodyPr wrap="none">
            <a:spAutoFit/>
          </a:bodyPr>
          <a:lstStyle/>
          <a:p>
            <a:pPr marL="228600" indent="-228240">
              <a:lnSpc>
                <a:spcPct val="90000"/>
              </a:lnSpc>
              <a:buClr>
                <a:srgbClr val="000000"/>
              </a:buClr>
              <a:buFont typeface="Arial"/>
              <a:buChar char="•"/>
            </a:pPr>
            <a:r>
              <a:rPr lang="pt-BR" b="1" spc="-1" dirty="0">
                <a:solidFill>
                  <a:schemeClr val="bg1"/>
                </a:solidFill>
                <a:uFill>
                  <a:solidFill>
                    <a:srgbClr val="FFFFFF"/>
                  </a:solidFill>
                </a:uFill>
                <a:latin typeface="Calibri"/>
              </a:rPr>
              <a:t>As cidades e os cidadãos  </a:t>
            </a:r>
          </a:p>
        </p:txBody>
      </p:sp>
      <p:sp>
        <p:nvSpPr>
          <p:cNvPr id="9" name="TextShape 1">
            <a:extLst>
              <a:ext uri="{FF2B5EF4-FFF2-40B4-BE49-F238E27FC236}">
                <a16:creationId xmlns:a16="http://schemas.microsoft.com/office/drawing/2014/main" xmlns="" id="{1D08F266-10AA-4E1A-8B75-30CF78FC8E38}"/>
              </a:ext>
            </a:extLst>
          </p:cNvPr>
          <p:cNvSpPr txBox="1"/>
          <p:nvPr/>
        </p:nvSpPr>
        <p:spPr>
          <a:xfrm>
            <a:off x="1608120" y="384461"/>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9EFC5F4C-6FA3-42C0-B885-BB4F611E1B97}"/>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7430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2"/>
          <p:cNvSpPr txBox="1"/>
          <p:nvPr/>
        </p:nvSpPr>
        <p:spPr>
          <a:xfrm>
            <a:off x="168479" y="1491840"/>
            <a:ext cx="9347479" cy="5272200"/>
          </a:xfrm>
          <a:prstGeom prst="rect">
            <a:avLst/>
          </a:prstGeom>
          <a:noFill/>
          <a:ln>
            <a:noFill/>
          </a:ln>
        </p:spPr>
        <p:txBody>
          <a:bodyPr/>
          <a:lstStyle/>
          <a:p>
            <a:pPr marL="228600" indent="-228240" algn="just">
              <a:lnSpc>
                <a:spcPct val="100000"/>
              </a:lnSpc>
              <a:buClr>
                <a:srgbClr val="000000"/>
              </a:buClr>
              <a:buFont typeface="Arial"/>
              <a:buChar char="•"/>
            </a:pPr>
            <a:r>
              <a:rPr lang="pt-BR" sz="2400" strike="noStrike" spc="-1" dirty="0">
                <a:solidFill>
                  <a:srgbClr val="000000"/>
                </a:solidFill>
                <a:uFill>
                  <a:solidFill>
                    <a:srgbClr val="FFFFFF"/>
                  </a:solidFill>
                </a:uFill>
                <a:latin typeface="Calibri"/>
              </a:rPr>
              <a:t>O direito à vida urbana vai mais além dos recursos e serviços que tenhamos acesso</a:t>
            </a:r>
            <a:r>
              <a:rPr lang="pt-BR" sz="2400" spc="-1" dirty="0">
                <a:solidFill>
                  <a:srgbClr val="000000"/>
                </a:solidFill>
                <a:uFill>
                  <a:solidFill>
                    <a:srgbClr val="FFFFFF"/>
                  </a:solidFill>
                </a:uFill>
                <a:latin typeface="Calibri"/>
              </a:rPr>
              <a:t>. Consiste em termos a possibilidade de mudar a cidade. </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Isso depende, em grande medida, da ação coletiva</a:t>
            </a: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trike="noStrike" spc="-1" dirty="0">
                <a:solidFill>
                  <a:srgbClr val="000000"/>
                </a:solidFill>
                <a:uFill>
                  <a:solidFill>
                    <a:srgbClr val="FFFFFF"/>
                  </a:solidFill>
                </a:uFill>
                <a:latin typeface="Calibri"/>
              </a:rPr>
              <a:t>A esperança do século XX foram as </a:t>
            </a:r>
            <a:r>
              <a:rPr lang="pt-BR" sz="2400" spc="-1" dirty="0">
                <a:solidFill>
                  <a:srgbClr val="000000"/>
                </a:solidFill>
                <a:uFill>
                  <a:solidFill>
                    <a:srgbClr val="FFFFFF"/>
                  </a:solidFill>
                </a:uFill>
                <a:latin typeface="Calibri"/>
              </a:rPr>
              <a:t>N</a:t>
            </a:r>
            <a:r>
              <a:rPr lang="pt-BR" sz="2400" strike="noStrike" spc="-1" dirty="0">
                <a:solidFill>
                  <a:srgbClr val="000000"/>
                </a:solidFill>
                <a:uFill>
                  <a:solidFill>
                    <a:srgbClr val="FFFFFF"/>
                  </a:solidFill>
                </a:uFill>
                <a:latin typeface="Calibri"/>
              </a:rPr>
              <a:t>ações Unidas. O século XXI será a das Cidades Unidas</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A metrópole urbana será o cenário dos principais conflitos políticos e sociais e de suas soluções, também</a:t>
            </a:r>
          </a:p>
          <a:p>
            <a:pPr marL="360" algn="just">
              <a:lnSpc>
                <a:spcPct val="100000"/>
              </a:lnSpc>
              <a:buClr>
                <a:srgbClr val="000000"/>
              </a:buClr>
            </a:pPr>
            <a:endParaRPr lang="pt-BR" sz="2600" b="1" strike="noStrike" spc="-1" dirty="0">
              <a:solidFill>
                <a:srgbClr val="000000"/>
              </a:solidFill>
              <a:uFill>
                <a:solidFill>
                  <a:srgbClr val="FFFFFF"/>
                </a:solidFill>
              </a:uFill>
              <a:latin typeface="Calibri"/>
            </a:endParaRPr>
          </a:p>
        </p:txBody>
      </p:sp>
      <p:pic>
        <p:nvPicPr>
          <p:cNvPr id="179" name="Imagem 3"/>
          <p:cNvPicPr/>
          <p:nvPr/>
        </p:nvPicPr>
        <p:blipFill>
          <a:blip r:embed="rId2"/>
          <a:stretch/>
        </p:blipFill>
        <p:spPr>
          <a:xfrm>
            <a:off x="9694440" y="57240"/>
            <a:ext cx="2496960" cy="856800"/>
          </a:xfrm>
          <a:prstGeom prst="rect">
            <a:avLst/>
          </a:prstGeom>
          <a:ln>
            <a:noFill/>
          </a:ln>
        </p:spPr>
      </p:pic>
      <p:pic>
        <p:nvPicPr>
          <p:cNvPr id="180" name="Imagem 6"/>
          <p:cNvPicPr/>
          <p:nvPr/>
        </p:nvPicPr>
        <p:blipFill>
          <a:blip r:embed="rId3"/>
          <a:stretch/>
        </p:blipFill>
        <p:spPr>
          <a:xfrm>
            <a:off x="168480" y="93600"/>
            <a:ext cx="959760" cy="544320"/>
          </a:xfrm>
          <a:prstGeom prst="rect">
            <a:avLst/>
          </a:prstGeom>
          <a:ln>
            <a:noFill/>
          </a:ln>
        </p:spPr>
      </p:pic>
      <p:sp>
        <p:nvSpPr>
          <p:cNvPr id="181"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92146D41-CFDB-46FD-A6A5-E4955F16C988}"/>
              </a:ext>
            </a:extLst>
          </p:cNvPr>
          <p:cNvSpPr txBox="1"/>
          <p:nvPr/>
        </p:nvSpPr>
        <p:spPr>
          <a:xfrm>
            <a:off x="1608120" y="384461"/>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8FB1620A-E13A-4E66-8349-E3D20D8FCE60}"/>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86790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2"/>
          <p:cNvSpPr txBox="1"/>
          <p:nvPr/>
        </p:nvSpPr>
        <p:spPr>
          <a:xfrm>
            <a:off x="168480" y="1491840"/>
            <a:ext cx="9393974" cy="5272200"/>
          </a:xfrm>
          <a:prstGeom prst="rect">
            <a:avLst/>
          </a:prstGeom>
          <a:noFill/>
          <a:ln>
            <a:noFill/>
          </a:ln>
        </p:spPr>
        <p:txBody>
          <a:bodyPr/>
          <a:lstStyle/>
          <a:p>
            <a:pPr marL="360" algn="just">
              <a:lnSpc>
                <a:spcPct val="100000"/>
              </a:lnSpc>
              <a:buClr>
                <a:srgbClr val="000000"/>
              </a:buClr>
            </a:pPr>
            <a:endParaRPr lang="pt-BR" sz="2800" b="1"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Delas também surgirão a geração de práticas de governabilidade democrática que podem ser exportadas a outros âmbitos</a:t>
            </a: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Governar a cidade será também governar o mundo</a:t>
            </a: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b="1" spc="-1" dirty="0">
                <a:solidFill>
                  <a:srgbClr val="000000"/>
                </a:solidFill>
                <a:uFill>
                  <a:solidFill>
                    <a:srgbClr val="FFFFFF"/>
                  </a:solidFill>
                </a:uFill>
                <a:latin typeface="Calibri"/>
              </a:rPr>
              <a:t>O princípio pensar global e atuar local deve evoluir para pensar local para atuar global </a:t>
            </a:r>
            <a:endParaRPr lang="pt-BR" sz="2400" spc="-1" dirty="0">
              <a:solidFill>
                <a:srgbClr val="000000"/>
              </a:solidFill>
              <a:uFill>
                <a:solidFill>
                  <a:srgbClr val="FFFFFF"/>
                </a:solidFill>
              </a:uFill>
              <a:latin typeface="Calibri"/>
            </a:endParaRPr>
          </a:p>
        </p:txBody>
      </p:sp>
      <p:pic>
        <p:nvPicPr>
          <p:cNvPr id="179" name="Imagem 3"/>
          <p:cNvPicPr/>
          <p:nvPr/>
        </p:nvPicPr>
        <p:blipFill>
          <a:blip r:embed="rId2"/>
          <a:stretch/>
        </p:blipFill>
        <p:spPr>
          <a:xfrm>
            <a:off x="9694440" y="57240"/>
            <a:ext cx="2496960" cy="856800"/>
          </a:xfrm>
          <a:prstGeom prst="rect">
            <a:avLst/>
          </a:prstGeom>
          <a:ln>
            <a:noFill/>
          </a:ln>
        </p:spPr>
      </p:pic>
      <p:pic>
        <p:nvPicPr>
          <p:cNvPr id="180" name="Imagem 6"/>
          <p:cNvPicPr/>
          <p:nvPr/>
        </p:nvPicPr>
        <p:blipFill>
          <a:blip r:embed="rId3"/>
          <a:stretch/>
        </p:blipFill>
        <p:spPr>
          <a:xfrm>
            <a:off x="168480" y="93600"/>
            <a:ext cx="959760" cy="544320"/>
          </a:xfrm>
          <a:prstGeom prst="rect">
            <a:avLst/>
          </a:prstGeom>
          <a:ln>
            <a:noFill/>
          </a:ln>
        </p:spPr>
      </p:pic>
      <p:sp>
        <p:nvSpPr>
          <p:cNvPr id="181"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750113DD-253D-4CA9-B953-D2785863B328}"/>
              </a:ext>
            </a:extLst>
          </p:cNvPr>
          <p:cNvSpPr txBox="1"/>
          <p:nvPr/>
        </p:nvSpPr>
        <p:spPr>
          <a:xfrm>
            <a:off x="1485609" y="637920"/>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3D7C20C9-BBDD-4B25-92F5-C29B79512801}"/>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325004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2"/>
          <p:cNvSpPr txBox="1"/>
          <p:nvPr/>
        </p:nvSpPr>
        <p:spPr>
          <a:xfrm>
            <a:off x="168480" y="1491840"/>
            <a:ext cx="9393974" cy="5272200"/>
          </a:xfrm>
          <a:prstGeom prst="rect">
            <a:avLst/>
          </a:prstGeom>
          <a:noFill/>
          <a:ln>
            <a:noFill/>
          </a:ln>
        </p:spPr>
        <p:txBody>
          <a:bodyPr/>
          <a:lstStyle/>
          <a:p>
            <a:pPr marL="685800" lvl="1"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685800" lvl="1" indent="-228240" algn="just">
              <a:buClr>
                <a:srgbClr val="000000"/>
              </a:buClr>
              <a:buFont typeface="Arial"/>
              <a:buChar char="•"/>
            </a:pPr>
            <a:r>
              <a:rPr lang="pt-BR" sz="2400" spc="-1" dirty="0">
                <a:solidFill>
                  <a:srgbClr val="000000"/>
                </a:solidFill>
                <a:uFill>
                  <a:solidFill>
                    <a:srgbClr val="FFFFFF"/>
                  </a:solidFill>
                </a:uFill>
                <a:latin typeface="Calibri"/>
              </a:rPr>
              <a:t>O poder público não reside nas instituições</a:t>
            </a:r>
          </a:p>
          <a:p>
            <a:pPr marL="457560" lvl="1" algn="just">
              <a:buClr>
                <a:srgbClr val="000000"/>
              </a:buClr>
            </a:pPr>
            <a:endParaRPr lang="pt-BR" sz="2400" spc="-1" dirty="0">
              <a:solidFill>
                <a:srgbClr val="000000"/>
              </a:solidFill>
              <a:uFill>
                <a:solidFill>
                  <a:srgbClr val="FFFFFF"/>
                </a:solidFill>
              </a:uFill>
              <a:latin typeface="Calibri"/>
            </a:endParaRPr>
          </a:p>
          <a:p>
            <a:pPr marL="685800" lvl="1" indent="-228240" algn="just">
              <a:buClr>
                <a:srgbClr val="000000"/>
              </a:buClr>
              <a:buFont typeface="Arial"/>
              <a:buChar char="•"/>
            </a:pPr>
            <a:r>
              <a:rPr lang="pt-BR" sz="2400" spc="-1" dirty="0">
                <a:solidFill>
                  <a:srgbClr val="000000"/>
                </a:solidFill>
                <a:uFill>
                  <a:solidFill>
                    <a:srgbClr val="FFFFFF"/>
                  </a:solidFill>
                </a:uFill>
                <a:latin typeface="Calibri"/>
              </a:rPr>
              <a:t>Os prefeito/governadores/presidente são depositários de poder legítimo e democrático, mas há novas legitimidades e novas representações</a:t>
            </a:r>
          </a:p>
          <a:p>
            <a:pPr marL="457560" lvl="1" algn="just">
              <a:buClr>
                <a:srgbClr val="000000"/>
              </a:buClr>
            </a:pPr>
            <a:endParaRPr lang="pt-BR" sz="2400" spc="-1" dirty="0">
              <a:solidFill>
                <a:srgbClr val="000000"/>
              </a:solidFill>
              <a:uFill>
                <a:solidFill>
                  <a:srgbClr val="FFFFFF"/>
                </a:solidFill>
              </a:uFill>
              <a:latin typeface="Calibri"/>
            </a:endParaRPr>
          </a:p>
          <a:p>
            <a:pPr marL="685800" lvl="1" indent="-228240" algn="just">
              <a:buClr>
                <a:srgbClr val="000000"/>
              </a:buClr>
              <a:buFont typeface="Arial"/>
              <a:buChar char="•"/>
            </a:pPr>
            <a:r>
              <a:rPr lang="pt-BR" sz="2400" spc="-1" dirty="0">
                <a:solidFill>
                  <a:srgbClr val="000000"/>
                </a:solidFill>
                <a:uFill>
                  <a:solidFill>
                    <a:srgbClr val="FFFFFF"/>
                  </a:solidFill>
                </a:uFill>
                <a:latin typeface="Calibri"/>
              </a:rPr>
              <a:t>Há uma crise da intermediação política institucional como a única capaz de representar desejos, direitos e interessasses</a:t>
            </a:r>
          </a:p>
          <a:p>
            <a:pPr marL="457560" lvl="1" algn="just">
              <a:buClr>
                <a:srgbClr val="000000"/>
              </a:buClr>
            </a:pPr>
            <a:endParaRPr lang="pt-BR" sz="2400" spc="-1" dirty="0">
              <a:solidFill>
                <a:srgbClr val="000000"/>
              </a:solidFill>
              <a:uFill>
                <a:solidFill>
                  <a:srgbClr val="FFFFFF"/>
                </a:solidFill>
              </a:uFill>
              <a:latin typeface="Calibri"/>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179" name="Imagem 3"/>
          <p:cNvPicPr/>
          <p:nvPr/>
        </p:nvPicPr>
        <p:blipFill>
          <a:blip r:embed="rId2"/>
          <a:stretch/>
        </p:blipFill>
        <p:spPr>
          <a:xfrm>
            <a:off x="9694440" y="57240"/>
            <a:ext cx="2496960" cy="856800"/>
          </a:xfrm>
          <a:prstGeom prst="rect">
            <a:avLst/>
          </a:prstGeom>
          <a:ln>
            <a:noFill/>
          </a:ln>
        </p:spPr>
      </p:pic>
      <p:pic>
        <p:nvPicPr>
          <p:cNvPr id="180" name="Imagem 6"/>
          <p:cNvPicPr/>
          <p:nvPr/>
        </p:nvPicPr>
        <p:blipFill>
          <a:blip r:embed="rId3"/>
          <a:stretch/>
        </p:blipFill>
        <p:spPr>
          <a:xfrm>
            <a:off x="168480" y="93600"/>
            <a:ext cx="959760" cy="544320"/>
          </a:xfrm>
          <a:prstGeom prst="rect">
            <a:avLst/>
          </a:prstGeom>
          <a:ln>
            <a:noFill/>
          </a:ln>
        </p:spPr>
      </p:pic>
      <p:sp>
        <p:nvSpPr>
          <p:cNvPr id="181"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77DDCAFA-47CA-49C6-98FA-77FF17FD8F64}"/>
              </a:ext>
            </a:extLst>
          </p:cNvPr>
          <p:cNvSpPr txBox="1"/>
          <p:nvPr/>
        </p:nvSpPr>
        <p:spPr>
          <a:xfrm>
            <a:off x="1485609" y="637920"/>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BA804561-E5AA-4B82-A157-2B0047669873}"/>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34885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838080" y="365040"/>
            <a:ext cx="10515240" cy="1325160"/>
          </a:xfrm>
          <a:prstGeom prst="rect">
            <a:avLst/>
          </a:prstGeom>
          <a:noFill/>
          <a:ln>
            <a:noFill/>
          </a:ln>
        </p:spPr>
        <p:txBody>
          <a:bodyPr anchor="ctr"/>
          <a:lstStyle/>
          <a:p>
            <a:pPr marL="228600" indent="-228240">
              <a:lnSpc>
                <a:spcPct val="90000"/>
              </a:lnSpc>
              <a:buClr>
                <a:srgbClr val="FFFFFF"/>
              </a:buClr>
              <a:buFont typeface="Arial"/>
              <a:buChar char="•"/>
            </a:pPr>
            <a:r>
              <a:rPr lang="pt-BR" sz="3600" b="1" spc="-1" dirty="0">
                <a:uFill>
                  <a:solidFill>
                    <a:srgbClr val="FFFFFF"/>
                  </a:solidFill>
                </a:uFill>
                <a:latin typeface="Calibri"/>
              </a:rPr>
              <a:t>Cidadania: o novo poder urbano</a:t>
            </a:r>
          </a:p>
        </p:txBody>
      </p:sp>
      <p:sp>
        <p:nvSpPr>
          <p:cNvPr id="91" name="TextShape 2"/>
          <p:cNvSpPr txBox="1"/>
          <p:nvPr/>
        </p:nvSpPr>
        <p:spPr>
          <a:xfrm>
            <a:off x="334851" y="1491840"/>
            <a:ext cx="9181108" cy="5272200"/>
          </a:xfrm>
          <a:prstGeom prst="rect">
            <a:avLst/>
          </a:prstGeom>
          <a:noFill/>
          <a:ln>
            <a:noFill/>
          </a:ln>
        </p:spPr>
        <p:txBody>
          <a:bodyPr/>
          <a:lstStyle/>
          <a:p>
            <a:pPr marL="228600" indent="-228240" algn="just">
              <a:lnSpc>
                <a:spcPct val="100000"/>
              </a:lnSpc>
              <a:buClr>
                <a:srgbClr val="000000"/>
              </a:buClr>
              <a:buFont typeface="Arial"/>
              <a:buChar char="•"/>
            </a:pPr>
            <a:r>
              <a:rPr lang="pt-BR" sz="2400" b="0" strike="noStrike" spc="-1" dirty="0">
                <a:solidFill>
                  <a:srgbClr val="000000"/>
                </a:solidFill>
                <a:uFill>
                  <a:solidFill>
                    <a:srgbClr val="FFFFFF"/>
                  </a:solidFill>
                </a:uFill>
                <a:latin typeface="Calibri"/>
              </a:rPr>
              <a:t>Pensar a cidade em colaboração com seus habitantes já não é uma opção</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b="0" strike="noStrike" spc="-1" dirty="0">
                <a:solidFill>
                  <a:srgbClr val="000000"/>
                </a:solidFill>
                <a:uFill>
                  <a:solidFill>
                    <a:srgbClr val="FFFFFF"/>
                  </a:solidFill>
                </a:uFill>
                <a:latin typeface="Calibri"/>
              </a:rPr>
              <a:t> A intervenção dos cidadãos na gestão e planejamento se converteu num aspecto diferencial  do mundo local: é  sua resposta a crise política de representação</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b="0" strike="noStrike" spc="-1" dirty="0">
                <a:solidFill>
                  <a:srgbClr val="000000"/>
                </a:solidFill>
                <a:uFill>
                  <a:solidFill>
                    <a:srgbClr val="FFFFFF"/>
                  </a:solidFill>
                </a:uFill>
                <a:latin typeface="Calibri"/>
              </a:rPr>
              <a:t>Hoje podemos e devemos falar sobre uma cidadania inteligente (</a:t>
            </a:r>
            <a:r>
              <a:rPr lang="pt-BR" sz="2400" b="0" i="1" strike="noStrike" spc="-1" dirty="0" err="1">
                <a:solidFill>
                  <a:srgbClr val="000000"/>
                </a:solidFill>
                <a:uFill>
                  <a:solidFill>
                    <a:srgbClr val="FFFFFF"/>
                  </a:solidFill>
                </a:uFill>
                <a:latin typeface="Calibri"/>
              </a:rPr>
              <a:t>smart</a:t>
            </a:r>
            <a:r>
              <a:rPr lang="pt-BR" sz="2400" b="0" i="1" strike="noStrike" spc="-1" dirty="0">
                <a:solidFill>
                  <a:srgbClr val="000000"/>
                </a:solidFill>
                <a:uFill>
                  <a:solidFill>
                    <a:srgbClr val="FFFFFF"/>
                  </a:solidFill>
                </a:uFill>
                <a:latin typeface="Calibri"/>
              </a:rPr>
              <a:t> </a:t>
            </a:r>
            <a:r>
              <a:rPr lang="pt-BR" sz="2400" b="0" i="1" strike="noStrike" spc="-1" dirty="0" err="1">
                <a:solidFill>
                  <a:srgbClr val="000000"/>
                </a:solidFill>
                <a:uFill>
                  <a:solidFill>
                    <a:srgbClr val="FFFFFF"/>
                  </a:solidFill>
                </a:uFill>
                <a:latin typeface="Calibri"/>
              </a:rPr>
              <a:t>citizen</a:t>
            </a:r>
            <a:r>
              <a:rPr lang="pt-BR" sz="2400" b="0" strike="noStrike" spc="-1" dirty="0">
                <a:solidFill>
                  <a:srgbClr val="000000"/>
                </a:solidFill>
                <a:uFill>
                  <a:solidFill>
                    <a:srgbClr val="FFFFFF"/>
                  </a:solidFill>
                </a:uFill>
                <a:latin typeface="Calibri"/>
              </a:rPr>
              <a:t>)</a:t>
            </a:r>
          </a:p>
          <a:p>
            <a:pPr marL="360" algn="just">
              <a:lnSpc>
                <a:spcPct val="100000"/>
              </a:lnSpc>
              <a:buClr>
                <a:srgbClr val="000000"/>
              </a:buClr>
            </a:pPr>
            <a:endParaRPr lang="pt-BR" sz="2800" spc="-1" dirty="0">
              <a:solidFill>
                <a:srgbClr val="000000"/>
              </a:solidFill>
              <a:uFill>
                <a:solidFill>
                  <a:srgbClr val="FFFFFF"/>
                </a:solidFill>
              </a:uFill>
              <a:latin typeface="Calibri"/>
            </a:endParaRPr>
          </a:p>
        </p:txBody>
      </p:sp>
      <p:pic>
        <p:nvPicPr>
          <p:cNvPr id="93" name="Imagem 3"/>
          <p:cNvPicPr/>
          <p:nvPr/>
        </p:nvPicPr>
        <p:blipFill>
          <a:blip r:embed="rId2"/>
          <a:stretch/>
        </p:blipFill>
        <p:spPr>
          <a:xfrm>
            <a:off x="9694440" y="57240"/>
            <a:ext cx="2496960" cy="856800"/>
          </a:xfrm>
          <a:prstGeom prst="rect">
            <a:avLst/>
          </a:prstGeom>
          <a:ln>
            <a:noFill/>
          </a:ln>
        </p:spPr>
      </p:pic>
      <p:pic>
        <p:nvPicPr>
          <p:cNvPr id="94" name="Imagem 6"/>
          <p:cNvPicPr/>
          <p:nvPr/>
        </p:nvPicPr>
        <p:blipFill>
          <a:blip r:embed="rId3"/>
          <a:stretch/>
        </p:blipFill>
        <p:spPr>
          <a:xfrm>
            <a:off x="168480" y="93600"/>
            <a:ext cx="959760" cy="544320"/>
          </a:xfrm>
          <a:prstGeom prst="rect">
            <a:avLst/>
          </a:prstGeom>
          <a:ln>
            <a:noFill/>
          </a:ln>
        </p:spPr>
      </p:pic>
      <p:sp>
        <p:nvSpPr>
          <p:cNvPr id="7" name="TextShape 3">
            <a:extLst>
              <a:ext uri="{FF2B5EF4-FFF2-40B4-BE49-F238E27FC236}">
                <a16:creationId xmlns:a16="http://schemas.microsoft.com/office/drawing/2014/main" xmlns="" id="{41CF9D6D-F65D-4ADC-A437-8D2397B84A3A}"/>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solidFill>
                  <a:srgbClr val="FFFFFF"/>
                </a:solidFill>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rgbClr val="000000"/>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2"/>
          <p:cNvSpPr txBox="1"/>
          <p:nvPr/>
        </p:nvSpPr>
        <p:spPr>
          <a:xfrm>
            <a:off x="168480" y="1491840"/>
            <a:ext cx="9362978" cy="5272200"/>
          </a:xfrm>
          <a:prstGeom prst="rect">
            <a:avLst/>
          </a:prstGeom>
          <a:noFill/>
          <a:ln>
            <a:noFill/>
          </a:ln>
        </p:spPr>
        <p:txBody>
          <a:bodyPr/>
          <a:lstStyle/>
          <a:p>
            <a:pPr marL="685800" lvl="1"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685800" lvl="1" indent="-228240" algn="just">
              <a:buClr>
                <a:srgbClr val="000000"/>
              </a:buClr>
              <a:buFont typeface="Arial"/>
              <a:buChar char="•"/>
            </a:pPr>
            <a:r>
              <a:rPr lang="pt-BR" sz="2400" spc="-1" dirty="0">
                <a:solidFill>
                  <a:srgbClr val="000000"/>
                </a:solidFill>
                <a:uFill>
                  <a:solidFill>
                    <a:srgbClr val="FFFFFF"/>
                  </a:solidFill>
                </a:uFill>
                <a:latin typeface="Calibri"/>
              </a:rPr>
              <a:t>É necessário forjar alianças e compartilhar responsabilidades e protagonismos</a:t>
            </a:r>
          </a:p>
          <a:p>
            <a:pPr marL="457560" lvl="1" algn="just">
              <a:buClr>
                <a:srgbClr val="000000"/>
              </a:buClr>
            </a:pPr>
            <a:endParaRPr lang="pt-BR" sz="2400" spc="-1" dirty="0">
              <a:solidFill>
                <a:srgbClr val="000000"/>
              </a:solidFill>
              <a:uFill>
                <a:solidFill>
                  <a:srgbClr val="FFFFFF"/>
                </a:solidFill>
              </a:uFill>
              <a:latin typeface="Calibri"/>
            </a:endParaRPr>
          </a:p>
          <a:p>
            <a:pPr marL="685800" lvl="1" indent="-228240" algn="just">
              <a:buClr>
                <a:srgbClr val="000000"/>
              </a:buClr>
              <a:buFont typeface="Arial"/>
              <a:buChar char="•"/>
            </a:pPr>
            <a:r>
              <a:rPr lang="pt-BR" sz="2400" spc="-1" dirty="0">
                <a:solidFill>
                  <a:srgbClr val="000000"/>
                </a:solidFill>
                <a:uFill>
                  <a:solidFill>
                    <a:srgbClr val="FFFFFF"/>
                  </a:solidFill>
                </a:uFill>
                <a:latin typeface="Calibri"/>
              </a:rPr>
              <a:t>Mundo CO (Consciência, </a:t>
            </a:r>
            <a:r>
              <a:rPr lang="pt-BR" sz="2400" spc="-1" dirty="0" err="1">
                <a:solidFill>
                  <a:srgbClr val="000000"/>
                </a:solidFill>
                <a:uFill>
                  <a:solidFill>
                    <a:srgbClr val="FFFFFF"/>
                  </a:solidFill>
                </a:uFill>
                <a:latin typeface="Calibri"/>
              </a:rPr>
              <a:t>Codecidir</a:t>
            </a:r>
            <a:r>
              <a:rPr lang="pt-BR" sz="2400" spc="-1" dirty="0">
                <a:solidFill>
                  <a:srgbClr val="000000"/>
                </a:solidFill>
                <a:uFill>
                  <a:solidFill>
                    <a:srgbClr val="FFFFFF"/>
                  </a:solidFill>
                </a:uFill>
                <a:latin typeface="Calibri"/>
              </a:rPr>
              <a:t>, </a:t>
            </a:r>
            <a:r>
              <a:rPr lang="pt-BR" sz="2400" spc="-1" dirty="0" err="1">
                <a:solidFill>
                  <a:srgbClr val="000000"/>
                </a:solidFill>
                <a:uFill>
                  <a:solidFill>
                    <a:srgbClr val="FFFFFF"/>
                  </a:solidFill>
                </a:uFill>
                <a:latin typeface="Calibri"/>
              </a:rPr>
              <a:t>Cocriar</a:t>
            </a:r>
            <a:r>
              <a:rPr lang="pt-BR" sz="2400" spc="-1" dirty="0">
                <a:solidFill>
                  <a:srgbClr val="000000"/>
                </a:solidFill>
                <a:uFill>
                  <a:solidFill>
                    <a:srgbClr val="FFFFFF"/>
                  </a:solidFill>
                </a:uFill>
                <a:latin typeface="Calibri"/>
              </a:rPr>
              <a:t>, Cogerir, Comunidade</a:t>
            </a:r>
          </a:p>
          <a:p>
            <a:pPr marL="685800" lvl="1" indent="-228240" algn="just">
              <a:buClr>
                <a:srgbClr val="000000"/>
              </a:buClr>
              <a:buFont typeface="Arial"/>
              <a:buChar char="•"/>
            </a:pPr>
            <a:endParaRPr lang="pt-BR" sz="2400" strike="noStrike" spc="-1" dirty="0">
              <a:solidFill>
                <a:srgbClr val="000000"/>
              </a:solidFill>
              <a:uFill>
                <a:solidFill>
                  <a:srgbClr val="FFFFFF"/>
                </a:solidFill>
              </a:uFill>
              <a:latin typeface="Calibri"/>
            </a:endParaRPr>
          </a:p>
          <a:p>
            <a:pPr marL="685800" lvl="1" indent="-228240" algn="just">
              <a:buClr>
                <a:srgbClr val="000000"/>
              </a:buClr>
              <a:buFont typeface="Arial"/>
              <a:buChar char="•"/>
            </a:pPr>
            <a:r>
              <a:rPr lang="pt-BR" sz="2400" spc="-1" dirty="0">
                <a:solidFill>
                  <a:srgbClr val="000000"/>
                </a:solidFill>
                <a:uFill>
                  <a:solidFill>
                    <a:srgbClr val="FFFFFF"/>
                  </a:solidFill>
                </a:uFill>
                <a:latin typeface="Calibri"/>
              </a:rPr>
              <a:t>Resolver os problemas das cidades não é possível a partir de uma mera superioridade tecnocrática e lógica, simplesmente numérica</a:t>
            </a:r>
          </a:p>
          <a:p>
            <a:pPr marL="457560" lvl="1" algn="just">
              <a:buClr>
                <a:srgbClr val="000000"/>
              </a:buClr>
            </a:pPr>
            <a:endParaRPr lang="pt-BR" sz="2400" strike="noStrike" spc="-1" dirty="0">
              <a:solidFill>
                <a:srgbClr val="000000"/>
              </a:solidFill>
              <a:uFill>
                <a:solidFill>
                  <a:srgbClr val="FFFFFF"/>
                </a:solidFill>
              </a:uFill>
              <a:latin typeface="Calibri"/>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179" name="Imagem 3"/>
          <p:cNvPicPr/>
          <p:nvPr/>
        </p:nvPicPr>
        <p:blipFill>
          <a:blip r:embed="rId2"/>
          <a:stretch/>
        </p:blipFill>
        <p:spPr>
          <a:xfrm>
            <a:off x="9694440" y="57240"/>
            <a:ext cx="2496960" cy="856800"/>
          </a:xfrm>
          <a:prstGeom prst="rect">
            <a:avLst/>
          </a:prstGeom>
          <a:ln>
            <a:noFill/>
          </a:ln>
        </p:spPr>
      </p:pic>
      <p:pic>
        <p:nvPicPr>
          <p:cNvPr id="180" name="Imagem 6"/>
          <p:cNvPicPr/>
          <p:nvPr/>
        </p:nvPicPr>
        <p:blipFill>
          <a:blip r:embed="rId3"/>
          <a:stretch/>
        </p:blipFill>
        <p:spPr>
          <a:xfrm>
            <a:off x="168480" y="93600"/>
            <a:ext cx="959760" cy="544320"/>
          </a:xfrm>
          <a:prstGeom prst="rect">
            <a:avLst/>
          </a:prstGeom>
          <a:ln>
            <a:noFill/>
          </a:ln>
        </p:spPr>
      </p:pic>
      <p:sp>
        <p:nvSpPr>
          <p:cNvPr id="181"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77DDCAFA-47CA-49C6-98FA-77FF17FD8F64}"/>
              </a:ext>
            </a:extLst>
          </p:cNvPr>
          <p:cNvSpPr txBox="1"/>
          <p:nvPr/>
        </p:nvSpPr>
        <p:spPr>
          <a:xfrm>
            <a:off x="1485609" y="637920"/>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B9CBC7BB-F627-47E3-9F4D-799C04C45D57}"/>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2329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2"/>
          <p:cNvSpPr txBox="1"/>
          <p:nvPr/>
        </p:nvSpPr>
        <p:spPr>
          <a:xfrm>
            <a:off x="168480" y="1450314"/>
            <a:ext cx="9393974" cy="5365800"/>
          </a:xfrm>
          <a:prstGeom prst="rect">
            <a:avLst/>
          </a:prstGeom>
          <a:noFill/>
          <a:ln>
            <a:noFill/>
          </a:ln>
        </p:spPr>
        <p:txBody>
          <a:bodyPr/>
          <a:lstStyle/>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O desenho democrático, cívico e social das cidades incorpora prioridades e soluções mais matizadas e profundas, capazes de abordar desafios logísticos e de infraestrutura, a partir de outro ponto de partida e com melhores alternativas</a:t>
            </a:r>
            <a:r>
              <a:rPr lang="pt-BR" sz="2400" b="0" strike="noStrike" spc="-1" dirty="0">
                <a:solidFill>
                  <a:srgbClr val="000000"/>
                </a:solidFill>
                <a:uFill>
                  <a:solidFill>
                    <a:srgbClr val="FFFFFF"/>
                  </a:solidFill>
                </a:uFill>
                <a:latin typeface="Calibri"/>
              </a:rPr>
              <a:t> </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Hoje, mais do que nunca, se trata de colocar no quadro decisório da governança municipal os cidadãos invisíveis, os temas invisíveis, os bairros invisíveis</a:t>
            </a:r>
          </a:p>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a:solidFill>
                  <a:srgbClr val="000000"/>
                </a:solidFill>
                <a:uFill>
                  <a:solidFill>
                    <a:srgbClr val="FFFFFF"/>
                  </a:solidFill>
                </a:uFill>
                <a:latin typeface="Calibri"/>
              </a:rPr>
              <a:t>Mais democracia é mais cidade</a:t>
            </a:r>
          </a:p>
          <a:p>
            <a:pPr marL="360" algn="just">
              <a:lnSpc>
                <a:spcPct val="100000"/>
              </a:lnSpc>
              <a:buClr>
                <a:srgbClr val="000000"/>
              </a:buClr>
            </a:pPr>
            <a:endParaRPr lang="pt-BR" sz="2400" b="0" strike="noStrike" spc="-1" dirty="0">
              <a:solidFill>
                <a:srgbClr val="000000"/>
              </a:solidFill>
              <a:uFill>
                <a:solidFill>
                  <a:srgbClr val="FFFFFF"/>
                </a:solidFill>
              </a:uFill>
              <a:latin typeface="Calibri"/>
            </a:endParaRPr>
          </a:p>
          <a:p>
            <a:pPr marL="360" algn="just">
              <a:lnSpc>
                <a:spcPct val="100000"/>
              </a:lnSpc>
              <a:buClr>
                <a:srgbClr val="000000"/>
              </a:buClr>
            </a:pPr>
            <a:endParaRPr lang="pt-BR" sz="2600" b="0" strike="noStrike" spc="-1" dirty="0">
              <a:solidFill>
                <a:srgbClr val="000000"/>
              </a:solidFill>
              <a:uFill>
                <a:solidFill>
                  <a:srgbClr val="FFFFFF"/>
                </a:solidFill>
              </a:uFill>
              <a:latin typeface="Calibri"/>
            </a:endParaRPr>
          </a:p>
        </p:txBody>
      </p:sp>
      <p:pic>
        <p:nvPicPr>
          <p:cNvPr id="186" name="Imagem 3"/>
          <p:cNvPicPr/>
          <p:nvPr/>
        </p:nvPicPr>
        <p:blipFill>
          <a:blip r:embed="rId2"/>
          <a:stretch/>
        </p:blipFill>
        <p:spPr>
          <a:xfrm>
            <a:off x="9694440" y="57240"/>
            <a:ext cx="2496960" cy="856800"/>
          </a:xfrm>
          <a:prstGeom prst="rect">
            <a:avLst/>
          </a:prstGeom>
          <a:ln>
            <a:noFill/>
          </a:ln>
        </p:spPr>
      </p:pic>
      <p:pic>
        <p:nvPicPr>
          <p:cNvPr id="187" name="Imagem 6"/>
          <p:cNvPicPr/>
          <p:nvPr/>
        </p:nvPicPr>
        <p:blipFill>
          <a:blip r:embed="rId3"/>
          <a:stretch/>
        </p:blipFill>
        <p:spPr>
          <a:xfrm>
            <a:off x="168480" y="93600"/>
            <a:ext cx="959760" cy="544320"/>
          </a:xfrm>
          <a:prstGeom prst="rect">
            <a:avLst/>
          </a:prstGeom>
          <a:ln>
            <a:noFill/>
          </a:ln>
        </p:spPr>
      </p:pic>
      <p:sp>
        <p:nvSpPr>
          <p:cNvPr id="188"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8" name="TextShape 1">
            <a:extLst>
              <a:ext uri="{FF2B5EF4-FFF2-40B4-BE49-F238E27FC236}">
                <a16:creationId xmlns:a16="http://schemas.microsoft.com/office/drawing/2014/main" xmlns="" id="{25E7087F-00D2-4050-9CB1-A1BE3E83D936}"/>
              </a:ext>
            </a:extLst>
          </p:cNvPr>
          <p:cNvSpPr txBox="1"/>
          <p:nvPr/>
        </p:nvSpPr>
        <p:spPr>
          <a:xfrm>
            <a:off x="1485609" y="481491"/>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C06C2D13-9137-4B71-8ECE-E0B2E4D26854}"/>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2"/>
          <p:cNvSpPr txBox="1"/>
          <p:nvPr/>
        </p:nvSpPr>
        <p:spPr>
          <a:xfrm>
            <a:off x="168481" y="1491840"/>
            <a:ext cx="9347478" cy="5365800"/>
          </a:xfrm>
          <a:prstGeom prst="rect">
            <a:avLst/>
          </a:prstGeom>
          <a:noFill/>
          <a:ln>
            <a:noFill/>
          </a:ln>
        </p:spPr>
        <p:txBody>
          <a:bodyPr/>
          <a:lstStyle/>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Como aproveitar os recursos da sociedade do conhecimento (dados, conectividade, acessibilidade) em sua dimensão social, ética e política?</a:t>
            </a:r>
          </a:p>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Como atualizarmos os modelos de governança na Era das Novas Tecnologias (4ª Revolução Industrial)</a:t>
            </a:r>
          </a:p>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Parece claro que os dados e a política estão cada vez mais entrelaçados</a:t>
            </a:r>
          </a:p>
          <a:p>
            <a:pPr marL="228600" indent="-228240" algn="just">
              <a:buClr>
                <a:srgbClr val="000000"/>
              </a:buClr>
              <a:buFont typeface="Arial"/>
              <a:buChar char="•"/>
            </a:pPr>
            <a:endParaRPr lang="pt-BR" sz="2600" spc="-1" dirty="0">
              <a:solidFill>
                <a:srgbClr val="000000"/>
              </a:solidFill>
              <a:uFill>
                <a:solidFill>
                  <a:srgbClr val="FFFFFF"/>
                </a:solidFill>
              </a:uFill>
              <a:latin typeface="Calibri"/>
            </a:endParaRPr>
          </a:p>
          <a:p>
            <a:pPr marL="360" algn="just">
              <a:buClr>
                <a:srgbClr val="000000"/>
              </a:buClr>
            </a:pPr>
            <a:endParaRPr lang="pt-BR" sz="26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endParaRPr lang="pt-BR" sz="2600" b="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endParaRPr lang="pt-BR" sz="2600" b="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endParaRPr lang="pt-BR" sz="2600" b="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endParaRPr lang="pt-BR" sz="2800" b="0" strike="noStrike" spc="-1" dirty="0">
              <a:solidFill>
                <a:srgbClr val="000000"/>
              </a:solidFill>
              <a:uFill>
                <a:solidFill>
                  <a:srgbClr val="FFFFFF"/>
                </a:solidFill>
              </a:uFill>
              <a:latin typeface="Calibri"/>
            </a:endParaRPr>
          </a:p>
        </p:txBody>
      </p:sp>
      <p:pic>
        <p:nvPicPr>
          <p:cNvPr id="198" name="Imagem 3"/>
          <p:cNvPicPr/>
          <p:nvPr/>
        </p:nvPicPr>
        <p:blipFill>
          <a:blip r:embed="rId2"/>
          <a:stretch/>
        </p:blipFill>
        <p:spPr>
          <a:xfrm>
            <a:off x="9694440" y="57240"/>
            <a:ext cx="2496960" cy="856800"/>
          </a:xfrm>
          <a:prstGeom prst="rect">
            <a:avLst/>
          </a:prstGeom>
          <a:ln>
            <a:noFill/>
          </a:ln>
        </p:spPr>
      </p:pic>
      <p:pic>
        <p:nvPicPr>
          <p:cNvPr id="199" name="Imagem 6"/>
          <p:cNvPicPr/>
          <p:nvPr/>
        </p:nvPicPr>
        <p:blipFill>
          <a:blip r:embed="rId3"/>
          <a:stretch/>
        </p:blipFill>
        <p:spPr>
          <a:xfrm>
            <a:off x="168480" y="93600"/>
            <a:ext cx="959760" cy="544320"/>
          </a:xfrm>
          <a:prstGeom prst="rect">
            <a:avLst/>
          </a:prstGeom>
          <a:ln>
            <a:noFill/>
          </a:ln>
        </p:spPr>
      </p:pic>
      <p:sp>
        <p:nvSpPr>
          <p:cNvPr id="200"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a:p>
            <a:pPr algn="just">
              <a:lnSpc>
                <a:spcPct val="100000"/>
              </a:lnSpc>
            </a:pPr>
            <a:endParaRPr lang="pt-BR" sz="2800" b="0" strike="noStrike" spc="-1">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9A0D07FF-19E6-4C41-AB33-700E51E37F82}"/>
              </a:ext>
            </a:extLst>
          </p:cNvPr>
          <p:cNvSpPr txBox="1"/>
          <p:nvPr/>
        </p:nvSpPr>
        <p:spPr>
          <a:xfrm>
            <a:off x="1485609" y="481491"/>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6A3BD0A1-1EB4-4203-8045-9F250E4E6A59}"/>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529470"/>
            <a:ext cx="9269988" cy="5365800"/>
          </a:xfrm>
          <a:prstGeom prst="rect">
            <a:avLst/>
          </a:prstGeom>
          <a:noFill/>
          <a:ln>
            <a:noFill/>
          </a:ln>
        </p:spPr>
        <p:txBody>
          <a:bodyPr/>
          <a:lstStyle/>
          <a:p>
            <a:pPr marL="228600" indent="-228240" algn="just">
              <a:lnSpc>
                <a:spcPct val="100000"/>
              </a:lnSpc>
              <a:buClr>
                <a:srgbClr val="000000"/>
              </a:buClr>
              <a:buFont typeface="Arial"/>
              <a:buChar char="•"/>
            </a:pPr>
            <a:endParaRPr lang="pt-BR" sz="280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endParaRPr lang="pt-BR" sz="28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endParaRPr lang="pt-BR" sz="2800" spc="-1" dirty="0">
              <a:solidFill>
                <a:srgbClr val="000000"/>
              </a:solidFill>
              <a:uFill>
                <a:solidFill>
                  <a:srgbClr val="FFFFFF"/>
                </a:solidFill>
              </a:uFill>
              <a:latin typeface="Calibri"/>
            </a:endParaRPr>
          </a:p>
          <a:p>
            <a:pPr marL="360" algn="just">
              <a:lnSpc>
                <a:spcPct val="100000"/>
              </a:lnSpc>
              <a:buClr>
                <a:srgbClr val="000000"/>
              </a:buClr>
            </a:pPr>
            <a:r>
              <a:rPr lang="pt-BR" sz="2400" spc="-1" dirty="0">
                <a:solidFill>
                  <a:srgbClr val="000000"/>
                </a:solidFill>
                <a:uFill>
                  <a:solidFill>
                    <a:srgbClr val="FFFFFF"/>
                  </a:solidFill>
                </a:uFill>
                <a:latin typeface="Calibri"/>
              </a:rPr>
              <a:t>P</a:t>
            </a:r>
            <a:r>
              <a:rPr lang="pt-BR" sz="2400" strike="noStrike" spc="-1" dirty="0">
                <a:solidFill>
                  <a:srgbClr val="000000"/>
                </a:solidFill>
                <a:uFill>
                  <a:solidFill>
                    <a:srgbClr val="FFFFFF"/>
                  </a:solidFill>
                </a:uFill>
                <a:latin typeface="Calibri"/>
              </a:rPr>
              <a:t>roblema: o que é suficiente para garantir utilidade, reutilização e criação de novos dados que permitam novas visões da realidade e suas relações causais ou condicionais?</a:t>
            </a: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88E90730-F29B-47D7-85FF-646AB1D5878C}"/>
              </a:ext>
            </a:extLst>
          </p:cNvPr>
          <p:cNvSpPr txBox="1"/>
          <p:nvPr/>
        </p:nvSpPr>
        <p:spPr>
          <a:xfrm>
            <a:off x="1485609" y="481491"/>
            <a:ext cx="7226391" cy="1047979"/>
          </a:xfrm>
          <a:prstGeom prst="rect">
            <a:avLst/>
          </a:prstGeom>
          <a:noFill/>
          <a:ln>
            <a:noFill/>
          </a:ln>
        </p:spPr>
        <p:txBody>
          <a:bodyPr anchor="ctr"/>
          <a:lstStyle/>
          <a:p>
            <a:pPr marL="360">
              <a:lnSpc>
                <a:spcPct val="90000"/>
              </a:lnSpc>
              <a:buClr>
                <a:srgbClr val="000000"/>
              </a:buClr>
            </a:pPr>
            <a:r>
              <a:rPr lang="pt-BR" sz="3600" b="1" spc="-1" dirty="0">
                <a:uFill>
                  <a:solidFill>
                    <a:srgbClr val="FFFFFF"/>
                  </a:solidFill>
                </a:uFill>
                <a:latin typeface="Calibri"/>
              </a:rPr>
              <a:t>As cidades e os cidadãos  </a:t>
            </a:r>
          </a:p>
        </p:txBody>
      </p:sp>
      <p:sp>
        <p:nvSpPr>
          <p:cNvPr id="10" name="TextShape 3">
            <a:extLst>
              <a:ext uri="{FF2B5EF4-FFF2-40B4-BE49-F238E27FC236}">
                <a16:creationId xmlns:a16="http://schemas.microsoft.com/office/drawing/2014/main" xmlns="" id="{6E63DDE8-9499-4F02-9404-ADA948487942}"/>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chemeClr val="bg1"/>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66361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1608120" y="417046"/>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209" name="TextShape 2"/>
          <p:cNvSpPr txBox="1"/>
          <p:nvPr/>
        </p:nvSpPr>
        <p:spPr>
          <a:xfrm>
            <a:off x="168479" y="1491840"/>
            <a:ext cx="9347479" cy="5365800"/>
          </a:xfrm>
          <a:prstGeom prst="rect">
            <a:avLst/>
          </a:prstGeom>
          <a:noFill/>
          <a:ln>
            <a:noFill/>
          </a:ln>
        </p:spPr>
        <p:txBody>
          <a:bodyPr/>
          <a:lstStyle/>
          <a:p>
            <a:pPr marL="228600" indent="-228240" algn="just">
              <a:lnSpc>
                <a:spcPct val="100000"/>
              </a:lnSpc>
              <a:buClr>
                <a:srgbClr val="000000"/>
              </a:buClr>
              <a:buFont typeface="Arial"/>
              <a:buChar char="•"/>
            </a:pPr>
            <a:endParaRPr lang="pt-BR" sz="280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trike="noStrike" spc="-1" dirty="0">
                <a:solidFill>
                  <a:srgbClr val="000000"/>
                </a:solidFill>
                <a:uFill>
                  <a:solidFill>
                    <a:srgbClr val="FFFFFF"/>
                  </a:solidFill>
                </a:uFill>
                <a:latin typeface="Calibri"/>
              </a:rPr>
              <a:t>Controle Externo como essencial no ciclo da política pública</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trike="noStrike" spc="-1" dirty="0">
                <a:solidFill>
                  <a:srgbClr val="000000"/>
                </a:solidFill>
                <a:uFill>
                  <a:solidFill>
                    <a:srgbClr val="FFFFFF"/>
                  </a:solidFill>
                </a:uFill>
                <a:latin typeface="Calibri"/>
              </a:rPr>
              <a:t> Enxergar como importante parceiro para a qualificação da política pública: papel de retroalimentação</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trike="noStrike" spc="-1" dirty="0">
                <a:solidFill>
                  <a:srgbClr val="000000"/>
                </a:solidFill>
                <a:uFill>
                  <a:solidFill>
                    <a:srgbClr val="FFFFFF"/>
                  </a:solidFill>
                </a:uFill>
                <a:latin typeface="Calibri"/>
              </a:rPr>
              <a:t>Além do papel preventivo e repressivo no combate aos ato ilegais (corrupção e outros ilícitos contra o bem público)</a:t>
            </a: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3">
            <a:extLst>
              <a:ext uri="{FF2B5EF4-FFF2-40B4-BE49-F238E27FC236}">
                <a16:creationId xmlns:a16="http://schemas.microsoft.com/office/drawing/2014/main" xmlns="" id="{EC797014-C65E-42DA-B4DD-CBD7EA1377CF}"/>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92070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274319" y="1136470"/>
            <a:ext cx="8451669" cy="5628662"/>
          </a:xfrm>
        </p:spPr>
        <p:txBody>
          <a:bodyPr>
            <a:normAutofit/>
          </a:bodyPr>
          <a:lstStyle/>
          <a:p>
            <a:endParaRPr lang="pt-BR" dirty="0"/>
          </a:p>
          <a:p>
            <a:pPr algn="just"/>
            <a:endParaRPr lang="pt-BR" dirty="0"/>
          </a:p>
          <a:p>
            <a:endParaRPr lang="pt-BR" dirty="0"/>
          </a:p>
          <a:p>
            <a:pPr marL="571500" indent="-571500"/>
            <a:endParaRPr lang="pt-BR" dirty="0"/>
          </a:p>
          <a:p>
            <a:pPr marL="571500" indent="-571500">
              <a:buNone/>
            </a:pPr>
            <a:endParaRPr lang="pt-BR" b="1" dirty="0"/>
          </a:p>
        </p:txBody>
      </p:sp>
      <p:pic>
        <p:nvPicPr>
          <p:cNvPr id="4" name="Imagem 3"/>
          <p:cNvPicPr>
            <a:picLocks noChangeAspect="1"/>
          </p:cNvPicPr>
          <p:nvPr/>
        </p:nvPicPr>
        <p:blipFill>
          <a:blip r:embed="rId2" cstate="print"/>
          <a:stretch>
            <a:fillRect/>
          </a:stretch>
        </p:blipFill>
        <p:spPr>
          <a:xfrm>
            <a:off x="9694504" y="57151"/>
            <a:ext cx="2497496" cy="857250"/>
          </a:xfrm>
          <a:prstGeom prst="rect">
            <a:avLst/>
          </a:prstGeom>
        </p:spPr>
      </p:pic>
      <p:sp>
        <p:nvSpPr>
          <p:cNvPr id="6" name="Retângulo 5">
            <a:extLst>
              <a:ext uri="{FF2B5EF4-FFF2-40B4-BE49-F238E27FC236}">
                <a16:creationId xmlns:a16="http://schemas.microsoft.com/office/drawing/2014/main" xmlns="" id="{A6263DC8-DF41-4ED3-9E16-11D81DA2DC1F}"/>
              </a:ext>
            </a:extLst>
          </p:cNvPr>
          <p:cNvSpPr/>
          <p:nvPr/>
        </p:nvSpPr>
        <p:spPr>
          <a:xfrm>
            <a:off x="274319" y="-87347"/>
            <a:ext cx="8869681" cy="466346"/>
          </a:xfrm>
          <a:prstGeom prst="rect">
            <a:avLst/>
          </a:prstGeom>
        </p:spPr>
        <p:txBody>
          <a:bodyPr wrap="square">
            <a:spAutoFit/>
          </a:bodyPr>
          <a:lstStyle/>
          <a:p>
            <a:pPr algn="just">
              <a:lnSpc>
                <a:spcPct val="150000"/>
              </a:lnSpc>
              <a:spcAft>
                <a:spcPts val="0"/>
              </a:spcAft>
            </a:pPr>
            <a:r>
              <a:rPr lang="pt-BR" dirty="0">
                <a:latin typeface="Garamond" panose="02020404030301010803" pitchFamily="18" charset="0"/>
                <a:ea typeface="Calibri" panose="020F0502020204030204" pitchFamily="34" charset="0"/>
              </a:rPr>
              <a:t> </a:t>
            </a:r>
            <a:endParaRPr lang="pt-BR" dirty="0">
              <a:latin typeface="Times New Roman" panose="02020603050405020304" pitchFamily="18" charset="0"/>
              <a:ea typeface="Calibri" panose="020F0502020204030204" pitchFamily="34" charset="0"/>
            </a:endParaRPr>
          </a:p>
        </p:txBody>
      </p:sp>
      <p:sp>
        <p:nvSpPr>
          <p:cNvPr id="8" name="CaixaDeTexto 7">
            <a:extLst>
              <a:ext uri="{FF2B5EF4-FFF2-40B4-BE49-F238E27FC236}">
                <a16:creationId xmlns:a16="http://schemas.microsoft.com/office/drawing/2014/main" xmlns="" id="{4B678070-46A1-461E-BA4B-11CDF050F436}"/>
              </a:ext>
            </a:extLst>
          </p:cNvPr>
          <p:cNvSpPr txBox="1"/>
          <p:nvPr/>
        </p:nvSpPr>
        <p:spPr>
          <a:xfrm>
            <a:off x="199397" y="1348597"/>
            <a:ext cx="9192576" cy="4154984"/>
          </a:xfrm>
          <a:prstGeom prst="rect">
            <a:avLst/>
          </a:prstGeom>
          <a:noFill/>
        </p:spPr>
        <p:txBody>
          <a:bodyPr wrap="square" rtlCol="0">
            <a:spAutoFit/>
          </a:bodyPr>
          <a:lstStyle/>
          <a:p>
            <a:pPr marL="285750" indent="-285750">
              <a:buFont typeface="Arial" panose="020B0604020202020204" pitchFamily="34" charset="0"/>
              <a:buChar char="•"/>
            </a:pPr>
            <a:r>
              <a:rPr lang="pt-BR" dirty="0"/>
              <a:t> O</a:t>
            </a:r>
            <a:r>
              <a:rPr lang="pt-BR" sz="2400" dirty="0">
                <a:latin typeface="Calibri" panose="020F0502020204030204" pitchFamily="34" charset="0"/>
                <a:cs typeface="Calibri" panose="020F0502020204030204" pitchFamily="34" charset="0"/>
              </a:rPr>
              <a:t> controle estatal pressupõe a cooperação entre controle interno, controle externo estatal e controle social</a:t>
            </a:r>
          </a:p>
          <a:p>
            <a:endParaRPr lang="pt-B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As novas tecnologias abrem espaço para a horizontalização das relações entre Estado e Sociedade e ampliação da fiscalização dos atos públicos</a:t>
            </a:r>
          </a:p>
          <a:p>
            <a:pPr marL="342900" indent="-342900">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Há uma clara migração do controle de legalidade dos atos administrativos para o controle da qualidade (eficiência, eficácia, efetividade, economicidade e equidade) das políticas públicas</a:t>
            </a:r>
          </a:p>
          <a:p>
            <a:endParaRPr lang="pt-BR" sz="2400" dirty="0">
              <a:latin typeface="Calibri" panose="020F0502020204030204" pitchFamily="34" charset="0"/>
              <a:cs typeface="Calibri" panose="020F0502020204030204" pitchFamily="34" charset="0"/>
            </a:endParaRPr>
          </a:p>
        </p:txBody>
      </p:sp>
      <p:pic>
        <p:nvPicPr>
          <p:cNvPr id="9" name="Imagem 6">
            <a:extLst>
              <a:ext uri="{FF2B5EF4-FFF2-40B4-BE49-F238E27FC236}">
                <a16:creationId xmlns:a16="http://schemas.microsoft.com/office/drawing/2014/main" xmlns="" id="{587C73AE-12BD-4404-B89A-A2CEEA6286A5}"/>
              </a:ext>
            </a:extLst>
          </p:cNvPr>
          <p:cNvPicPr/>
          <p:nvPr/>
        </p:nvPicPr>
        <p:blipFill>
          <a:blip r:embed="rId3"/>
          <a:stretch/>
        </p:blipFill>
        <p:spPr>
          <a:xfrm>
            <a:off x="168480" y="93600"/>
            <a:ext cx="959760" cy="544320"/>
          </a:xfrm>
          <a:prstGeom prst="rect">
            <a:avLst/>
          </a:prstGeom>
          <a:ln>
            <a:noFill/>
          </a:ln>
        </p:spPr>
      </p:pic>
      <p:sp>
        <p:nvSpPr>
          <p:cNvPr id="11" name="TextShape 1">
            <a:extLst>
              <a:ext uri="{FF2B5EF4-FFF2-40B4-BE49-F238E27FC236}">
                <a16:creationId xmlns:a16="http://schemas.microsoft.com/office/drawing/2014/main" xmlns="" id="{37829713-8DD2-4E8F-9D34-A335E85D5071}"/>
              </a:ext>
            </a:extLst>
          </p:cNvPr>
          <p:cNvSpPr txBox="1"/>
          <p:nvPr/>
        </p:nvSpPr>
        <p:spPr>
          <a:xfrm>
            <a:off x="1678744" y="224615"/>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2" name="TextShape 3">
            <a:extLst>
              <a:ext uri="{FF2B5EF4-FFF2-40B4-BE49-F238E27FC236}">
                <a16:creationId xmlns:a16="http://schemas.microsoft.com/office/drawing/2014/main" xmlns="" id="{7139F533-FA93-46F1-913B-D53C517F1D79}"/>
              </a:ext>
            </a:extLst>
          </p:cNvPr>
          <p:cNvSpPr txBox="1"/>
          <p:nvPr/>
        </p:nvSpPr>
        <p:spPr>
          <a:xfrm>
            <a:off x="9693902" y="1813302"/>
            <a:ext cx="2497497"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644621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398600"/>
            <a:ext cx="9053012" cy="5365800"/>
          </a:xfrm>
          <a:prstGeom prst="rect">
            <a:avLst/>
          </a:prstGeom>
          <a:noFill/>
          <a:ln>
            <a:noFill/>
          </a:ln>
        </p:spPr>
        <p:txBody>
          <a:bodyPr/>
          <a:lstStyle/>
          <a:p>
            <a:pPr marL="228600" indent="-228240" algn="just">
              <a:lnSpc>
                <a:spcPct val="100000"/>
              </a:lnSpc>
              <a:buClr>
                <a:srgbClr val="000000"/>
              </a:buClr>
              <a:buFont typeface="Arial"/>
              <a:buChar char="•"/>
            </a:pPr>
            <a:endParaRPr lang="pt-BR" sz="2800" strike="noStrike"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Diante do modelo constitucional intersubjetivo, sobreposto e geralmente não colaborativo de controle (interno, externo, judicial, MP), o Controle Externo deverá se transformar para ter, no cidadão, a parceria para a qualificação das políticas públicas e apontar novos diagnósticos</a:t>
            </a: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TextShape 3">
            <a:extLst>
              <a:ext uri="{FF2B5EF4-FFF2-40B4-BE49-F238E27FC236}">
                <a16:creationId xmlns:a16="http://schemas.microsoft.com/office/drawing/2014/main" xmlns="" id="{3B8DFBF4-1659-4847-BF01-58146FDB6467}"/>
              </a:ext>
            </a:extLst>
          </p:cNvPr>
          <p:cNvSpPr txBox="1"/>
          <p:nvPr/>
        </p:nvSpPr>
        <p:spPr>
          <a:xfrm>
            <a:off x="9381600" y="1813302"/>
            <a:ext cx="280980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0133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79" y="1398600"/>
            <a:ext cx="9347479" cy="5365800"/>
          </a:xfrm>
          <a:prstGeom prst="rect">
            <a:avLst/>
          </a:prstGeom>
          <a:noFill/>
          <a:ln>
            <a:noFill/>
          </a:ln>
        </p:spPr>
        <p:txBody>
          <a:bodyPr/>
          <a:lstStyle/>
          <a:p>
            <a:pPr marL="228600" indent="-228240" algn="just">
              <a:lnSpc>
                <a:spcPct val="100000"/>
              </a:lnSpc>
              <a:buClr>
                <a:srgbClr val="000000"/>
              </a:buClr>
              <a:buFont typeface="Arial"/>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228600" indent="-228240" algn="just">
              <a:lnSpc>
                <a:spcPct val="100000"/>
              </a:lnSpc>
              <a:buClr>
                <a:srgbClr val="000000"/>
              </a:buClr>
              <a:buFont typeface="Arial"/>
              <a:buChar char="•"/>
            </a:pPr>
            <a:r>
              <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rPr>
              <a:t>Tribunais de Contas </a:t>
            </a:r>
          </a:p>
          <a:p>
            <a:pPr marL="685800" lvl="1" indent="-228240" algn="just">
              <a:buClr>
                <a:srgbClr val="000000"/>
              </a:buClr>
              <a:buFont typeface="Arial"/>
              <a:buChar char="•"/>
            </a:pPr>
            <a:r>
              <a:rPr lang="pt-BR" sz="2400" dirty="0">
                <a:latin typeface="Calibri" panose="020F0502020204030204" pitchFamily="34" charset="0"/>
                <a:cs typeface="Calibri" panose="020F0502020204030204" pitchFamily="34" charset="0"/>
              </a:rPr>
              <a:t>atuam como um mecanismo que pode aumentar a responsabilidade política</a:t>
            </a:r>
          </a:p>
          <a:p>
            <a:pPr marL="685800" lvl="1" indent="-228240" algn="just">
              <a:buClr>
                <a:srgbClr val="000000"/>
              </a:buClr>
              <a:buFont typeface="Arial"/>
              <a:buChar char="•"/>
            </a:pPr>
            <a:r>
              <a:rPr lang="pt-BR" sz="2400" dirty="0">
                <a:latin typeface="Calibri" panose="020F0502020204030204" pitchFamily="34" charset="0"/>
                <a:cs typeface="Calibri" panose="020F0502020204030204" pitchFamily="34" charset="0"/>
              </a:rPr>
              <a:t>provêm legitimidade às ações governamentais</a:t>
            </a:r>
          </a:p>
          <a:p>
            <a:pPr marL="685800" lvl="1" indent="-228240" algn="just">
              <a:buClr>
                <a:srgbClr val="000000"/>
              </a:buClr>
              <a:buFont typeface="Arial"/>
              <a:buChar char="•"/>
            </a:pPr>
            <a:r>
              <a:rPr lang="pt-BR" sz="2400" dirty="0">
                <a:latin typeface="Calibri" panose="020F0502020204030204" pitchFamily="34" charset="0"/>
                <a:cs typeface="Calibri" panose="020F0502020204030204" pitchFamily="34" charset="0"/>
              </a:rPr>
              <a:t>geram incentivos para os auditados para mudarem seu comportamento</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360" algn="just">
              <a:buClr>
                <a:srgbClr val="000000"/>
              </a:buClr>
            </a:pPr>
            <a:r>
              <a:rPr lang="pt-BR" sz="2000" dirty="0">
                <a:latin typeface="Calibri" panose="020F0502020204030204" pitchFamily="34" charset="0"/>
                <a:cs typeface="Calibri" panose="020F0502020204030204" pitchFamily="34" charset="0"/>
              </a:rPr>
              <a:t>(Power, 1999; </a:t>
            </a:r>
            <a:r>
              <a:rPr lang="pt-BR" sz="2000" dirty="0" err="1">
                <a:latin typeface="Calibri" panose="020F0502020204030204" pitchFamily="34" charset="0"/>
                <a:cs typeface="Calibri" panose="020F0502020204030204" pitchFamily="34" charset="0"/>
              </a:rPr>
              <a:t>Hay</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Cordery</a:t>
            </a:r>
            <a:r>
              <a:rPr lang="pt-BR" sz="2000" dirty="0">
                <a:latin typeface="Calibri" panose="020F0502020204030204" pitchFamily="34" charset="0"/>
                <a:cs typeface="Calibri" panose="020F0502020204030204" pitchFamily="34" charset="0"/>
              </a:rPr>
              <a:t>, 2018; </a:t>
            </a:r>
            <a:r>
              <a:rPr lang="pt-BR" sz="2000" dirty="0" err="1">
                <a:latin typeface="Calibri" panose="020F0502020204030204" pitchFamily="34" charset="0"/>
                <a:cs typeface="Calibri" panose="020F0502020204030204" pitchFamily="34" charset="0"/>
              </a:rPr>
              <a:t>Gustavson</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Rothstein</a:t>
            </a:r>
            <a:r>
              <a:rPr lang="pt-BR" sz="2000" dirty="0">
                <a:latin typeface="Calibri" panose="020F0502020204030204" pitchFamily="34" charset="0"/>
                <a:cs typeface="Calibri" panose="020F0502020204030204" pitchFamily="34" charset="0"/>
              </a:rPr>
              <a:t>, 2013; </a:t>
            </a:r>
            <a:r>
              <a:rPr lang="pt-BR" sz="2000" dirty="0" err="1">
                <a:latin typeface="Calibri" panose="020F0502020204030204" pitchFamily="34" charset="0"/>
                <a:cs typeface="Calibri" panose="020F0502020204030204" pitchFamily="34" charset="0"/>
              </a:rPr>
              <a:t>Gendron</a:t>
            </a:r>
            <a:r>
              <a:rPr lang="pt-BR" sz="2000" dirty="0">
                <a:latin typeface="Calibri" panose="020F0502020204030204" pitchFamily="34" charset="0"/>
                <a:cs typeface="Calibri" panose="020F0502020204030204" pitchFamily="34" charset="0"/>
              </a:rPr>
              <a:t> et al., 2001; </a:t>
            </a:r>
            <a:r>
              <a:rPr lang="pt-BR" sz="2000" dirty="0" err="1">
                <a:latin typeface="Calibri" panose="020F0502020204030204" pitchFamily="34" charset="0"/>
                <a:cs typeface="Calibri" panose="020F0502020204030204" pitchFamily="34" charset="0"/>
              </a:rPr>
              <a:t>O'Donell</a:t>
            </a:r>
            <a:r>
              <a:rPr lang="pt-BR" sz="2000" dirty="0">
                <a:latin typeface="Calibri" panose="020F0502020204030204" pitchFamily="34" charset="0"/>
                <a:cs typeface="Calibri" panose="020F0502020204030204" pitchFamily="34" charset="0"/>
              </a:rPr>
              <a:t>, 1998; </a:t>
            </a:r>
            <a:r>
              <a:rPr lang="pt-BR" sz="2000" dirty="0" err="1">
                <a:latin typeface="Calibri" panose="020F0502020204030204" pitchFamily="34" charset="0"/>
                <a:cs typeface="Calibri" panose="020F0502020204030204" pitchFamily="34" charset="0"/>
              </a:rPr>
              <a:t>Reichborn-Kjennerud</a:t>
            </a:r>
            <a:r>
              <a:rPr lang="pt-BR" sz="2000" dirty="0">
                <a:latin typeface="Calibri" panose="020F0502020204030204" pitchFamily="34" charset="0"/>
                <a:cs typeface="Calibri" panose="020F0502020204030204" pitchFamily="34" charset="0"/>
              </a:rPr>
              <a:t> et al., 2018)</a:t>
            </a:r>
            <a:endParaRPr lang="pt-BR" sz="20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2" name="CaixaDeTexto 1">
            <a:extLst>
              <a:ext uri="{FF2B5EF4-FFF2-40B4-BE49-F238E27FC236}">
                <a16:creationId xmlns:a16="http://schemas.microsoft.com/office/drawing/2014/main" xmlns="" id="{B572662E-6F5B-445A-8251-77A002680B0F}"/>
              </a:ext>
            </a:extLst>
          </p:cNvPr>
          <p:cNvSpPr txBox="1"/>
          <p:nvPr/>
        </p:nvSpPr>
        <p:spPr>
          <a:xfrm>
            <a:off x="6960163" y="6196989"/>
            <a:ext cx="1941557" cy="338554"/>
          </a:xfrm>
          <a:prstGeom prst="rect">
            <a:avLst/>
          </a:prstGeom>
          <a:noFill/>
        </p:spPr>
        <p:txBody>
          <a:bodyPr wrap="none" rtlCol="0">
            <a:spAutoFit/>
          </a:bodyPr>
          <a:lstStyle/>
          <a:p>
            <a:r>
              <a:rPr lang="pt-BR" sz="1600" b="1" dirty="0"/>
              <a:t>Fonte: Lino, 2019)</a:t>
            </a:r>
          </a:p>
        </p:txBody>
      </p:sp>
      <p:sp>
        <p:nvSpPr>
          <p:cNvPr id="10" name="TextShape 3">
            <a:extLst>
              <a:ext uri="{FF2B5EF4-FFF2-40B4-BE49-F238E27FC236}">
                <a16:creationId xmlns:a16="http://schemas.microsoft.com/office/drawing/2014/main" xmlns="" id="{BCB3DECD-F8A2-4F65-BD47-32CC5D50737A}"/>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667711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326240"/>
            <a:ext cx="9249938" cy="5365800"/>
          </a:xfrm>
          <a:prstGeom prst="rect">
            <a:avLst/>
          </a:prstGeom>
          <a:noFill/>
          <a:ln>
            <a:noFill/>
          </a:ln>
        </p:spPr>
        <p:txBody>
          <a:bodyPr/>
          <a:lstStyle/>
          <a:p>
            <a:pPr marL="228600" indent="-228240" algn="just">
              <a:lnSpc>
                <a:spcPct val="100000"/>
              </a:lnSpc>
              <a:buClr>
                <a:srgbClr val="000000"/>
              </a:buClr>
              <a:buFont typeface="Arial"/>
              <a:buChar char="•"/>
            </a:pPr>
            <a:endParaRPr lang="pt-BR" sz="2400" dirty="0">
              <a:latin typeface="Calibri" panose="020F0502020204030204" pitchFamily="34" charset="0"/>
              <a:cs typeface="Calibri" panose="020F0502020204030204" pitchFamily="34" charset="0"/>
            </a:endParaRPr>
          </a:p>
          <a:p>
            <a:pPr marL="228600" indent="-228240" algn="just">
              <a:lnSpc>
                <a:spcPct val="100000"/>
              </a:lnSpc>
              <a:buClr>
                <a:srgbClr val="000000"/>
              </a:buClr>
              <a:buFont typeface="Arial"/>
              <a:buChar char="•"/>
            </a:pPr>
            <a:r>
              <a:rPr lang="pt-BR" sz="2400" dirty="0">
                <a:latin typeface="Calibri" panose="020F0502020204030204" pitchFamily="34" charset="0"/>
                <a:cs typeface="Calibri" panose="020F0502020204030204" pitchFamily="34" charset="0"/>
              </a:rPr>
              <a:t>Tribunais de Contas vem sendo criticados por uma possível politização político-partidária, diversos escândalos de corrupção e nepotismo que impactaria o seu papel social </a:t>
            </a:r>
          </a:p>
          <a:p>
            <a:pPr marL="360" algn="r">
              <a:lnSpc>
                <a:spcPct val="100000"/>
              </a:lnSpc>
              <a:buClr>
                <a:srgbClr val="000000"/>
              </a:buClr>
            </a:pPr>
            <a:r>
              <a:rPr lang="pt-BR" sz="2000" dirty="0">
                <a:latin typeface="Calibri" panose="020F0502020204030204" pitchFamily="34" charset="0"/>
                <a:cs typeface="Calibri" panose="020F0502020204030204" pitchFamily="34" charset="0"/>
              </a:rPr>
              <a:t>(Loureiro et al., 2009 e Teixeira, 2017)</a:t>
            </a:r>
          </a:p>
          <a:p>
            <a:pPr marL="360" algn="just">
              <a:lnSpc>
                <a:spcPct val="100000"/>
              </a:lnSpc>
              <a:buClr>
                <a:srgbClr val="000000"/>
              </a:buClr>
            </a:pPr>
            <a:endParaRPr lang="pt-BR" sz="2400" dirty="0"/>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 independência em relação aos órgãos auditados é fator essencial para o funcionamento das organizações de auditoria do setor público – independentemente do modelo de auditoria utilizado </a:t>
            </a:r>
          </a:p>
          <a:p>
            <a:pPr marL="360" algn="r">
              <a:lnSpc>
                <a:spcPct val="100000"/>
              </a:lnSpc>
              <a:buClr>
                <a:srgbClr val="000000"/>
              </a:buClr>
            </a:pP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International</a:t>
            </a:r>
            <a:r>
              <a:rPr lang="pt-BR" sz="2000" dirty="0">
                <a:latin typeface="Calibri" panose="020F0502020204030204" pitchFamily="34" charset="0"/>
                <a:cs typeface="Calibri" panose="020F0502020204030204" pitchFamily="34" charset="0"/>
              </a:rPr>
              <a:t> </a:t>
            </a:r>
            <a:r>
              <a:rPr lang="pt-BR" sz="2000" dirty="0" err="1">
                <a:latin typeface="Calibri" panose="020F0502020204030204" pitchFamily="34" charset="0"/>
                <a:cs typeface="Calibri" panose="020F0502020204030204" pitchFamily="34" charset="0"/>
              </a:rPr>
              <a:t>Organization</a:t>
            </a:r>
            <a:r>
              <a:rPr lang="pt-BR" sz="2000" dirty="0">
                <a:latin typeface="Calibri" panose="020F0502020204030204" pitchFamily="34" charset="0"/>
                <a:cs typeface="Calibri" panose="020F0502020204030204" pitchFamily="34" charset="0"/>
              </a:rPr>
              <a:t> </a:t>
            </a:r>
            <a:r>
              <a:rPr lang="pt-BR" sz="2000" dirty="0" err="1">
                <a:latin typeface="Calibri" panose="020F0502020204030204" pitchFamily="34" charset="0"/>
                <a:cs typeface="Calibri" panose="020F0502020204030204" pitchFamily="34" charset="0"/>
              </a:rPr>
              <a:t>of</a:t>
            </a:r>
            <a:r>
              <a:rPr lang="pt-BR" sz="2000" dirty="0">
                <a:latin typeface="Calibri" panose="020F0502020204030204" pitchFamily="34" charset="0"/>
                <a:cs typeface="Calibri" panose="020F0502020204030204" pitchFamily="34" charset="0"/>
              </a:rPr>
              <a:t> </a:t>
            </a:r>
            <a:r>
              <a:rPr lang="pt-BR" sz="2000" dirty="0" err="1">
                <a:latin typeface="Calibri" panose="020F0502020204030204" pitchFamily="34" charset="0"/>
                <a:cs typeface="Calibri" panose="020F0502020204030204" pitchFamily="34" charset="0"/>
              </a:rPr>
              <a:t>Supreme</a:t>
            </a:r>
            <a:r>
              <a:rPr lang="pt-BR" sz="2000" dirty="0">
                <a:latin typeface="Calibri" panose="020F0502020204030204" pitchFamily="34" charset="0"/>
                <a:cs typeface="Calibri" panose="020F0502020204030204" pitchFamily="34" charset="0"/>
              </a:rPr>
              <a:t> </a:t>
            </a:r>
            <a:r>
              <a:rPr lang="pt-BR" sz="2000" dirty="0" err="1">
                <a:latin typeface="Calibri" panose="020F0502020204030204" pitchFamily="34" charset="0"/>
                <a:cs typeface="Calibri" panose="020F0502020204030204" pitchFamily="34" charset="0"/>
              </a:rPr>
              <a:t>Audit</a:t>
            </a:r>
            <a:r>
              <a:rPr lang="pt-BR" sz="2000" dirty="0">
                <a:latin typeface="Calibri" panose="020F0502020204030204" pitchFamily="34" charset="0"/>
                <a:cs typeface="Calibri" panose="020F0502020204030204" pitchFamily="34" charset="0"/>
              </a:rPr>
              <a:t> </a:t>
            </a:r>
            <a:r>
              <a:rPr lang="pt-BR" sz="2000" dirty="0" err="1">
                <a:latin typeface="Calibri" panose="020F0502020204030204" pitchFamily="34" charset="0"/>
                <a:cs typeface="Calibri" panose="020F0502020204030204" pitchFamily="34" charset="0"/>
              </a:rPr>
              <a:t>Institutions</a:t>
            </a:r>
            <a:r>
              <a:rPr lang="pt-BR" sz="2000" dirty="0">
                <a:latin typeface="Calibri" panose="020F0502020204030204" pitchFamily="34" charset="0"/>
                <a:cs typeface="Calibri" panose="020F0502020204030204" pitchFamily="34" charset="0"/>
              </a:rPr>
              <a:t> - INTOSAI, 1977; Organização para a Cooperação e Desenvolvimento Econômico - OCDE, 2011; Power, 1997; </a:t>
            </a:r>
            <a:r>
              <a:rPr lang="pt-BR" sz="2000" dirty="0" err="1">
                <a:latin typeface="Calibri" panose="020F0502020204030204" pitchFamily="34" charset="0"/>
                <a:cs typeface="Calibri" panose="020F0502020204030204" pitchFamily="34" charset="0"/>
              </a:rPr>
              <a:t>Favere-Marchesi</a:t>
            </a:r>
            <a:r>
              <a:rPr lang="pt-BR" sz="2000" dirty="0">
                <a:latin typeface="Calibri" panose="020F0502020204030204" pitchFamily="34" charset="0"/>
                <a:cs typeface="Calibri" panose="020F0502020204030204" pitchFamily="34" charset="0"/>
              </a:rPr>
              <a:t>, 2000; </a:t>
            </a:r>
            <a:r>
              <a:rPr lang="pt-BR" sz="2000" dirty="0" err="1">
                <a:latin typeface="Calibri" panose="020F0502020204030204" pitchFamily="34" charset="0"/>
                <a:cs typeface="Calibri" panose="020F0502020204030204" pitchFamily="34" charset="0"/>
              </a:rPr>
              <a:t>Gendron</a:t>
            </a:r>
            <a:r>
              <a:rPr lang="pt-BR" sz="2000" dirty="0">
                <a:latin typeface="Calibri" panose="020F0502020204030204" pitchFamily="34" charset="0"/>
                <a:cs typeface="Calibri" panose="020F0502020204030204" pitchFamily="34" charset="0"/>
              </a:rPr>
              <a:t> et al., 2001; </a:t>
            </a:r>
            <a:r>
              <a:rPr lang="pt-BR" sz="2000" dirty="0" err="1">
                <a:latin typeface="Calibri" panose="020F0502020204030204" pitchFamily="34" charset="0"/>
                <a:cs typeface="Calibri" panose="020F0502020204030204" pitchFamily="34" charset="0"/>
              </a:rPr>
              <a:t>Stapenhurst</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Titsworth</a:t>
            </a:r>
            <a:r>
              <a:rPr lang="pt-BR" sz="2000" dirty="0">
                <a:latin typeface="Calibri" panose="020F0502020204030204" pitchFamily="34" charset="0"/>
                <a:cs typeface="Calibri" panose="020F0502020204030204" pitchFamily="34" charset="0"/>
              </a:rPr>
              <a:t>, 2001; </a:t>
            </a:r>
            <a:r>
              <a:rPr lang="pt-BR" sz="2000" dirty="0" err="1">
                <a:latin typeface="Calibri" panose="020F0502020204030204" pitchFamily="34" charset="0"/>
                <a:cs typeface="Calibri" panose="020F0502020204030204" pitchFamily="34" charset="0"/>
              </a:rPr>
              <a:t>Blume</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Voigt</a:t>
            </a:r>
            <a:r>
              <a:rPr lang="pt-BR" sz="2000" dirty="0">
                <a:latin typeface="Calibri" panose="020F0502020204030204" pitchFamily="34" charset="0"/>
                <a:cs typeface="Calibri" panose="020F0502020204030204" pitchFamily="34" charset="0"/>
              </a:rPr>
              <a:t>, 2011)</a:t>
            </a:r>
            <a:endParaRPr lang="pt-BR" sz="20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73964D49-BA66-49B1-B666-3999DFE0EBB3}"/>
              </a:ext>
            </a:extLst>
          </p:cNvPr>
          <p:cNvSpPr txBox="1"/>
          <p:nvPr/>
        </p:nvSpPr>
        <p:spPr>
          <a:xfrm>
            <a:off x="6960163" y="6196989"/>
            <a:ext cx="194155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A0C4B3E9-C276-43D7-B1C2-F8E11ED00120}"/>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3125902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79" y="1398600"/>
            <a:ext cx="9331981" cy="5365800"/>
          </a:xfrm>
          <a:prstGeom prst="rect">
            <a:avLst/>
          </a:prstGeom>
          <a:noFill/>
          <a:ln>
            <a:noFill/>
          </a:ln>
        </p:spPr>
        <p:txBody>
          <a:bodyPr/>
          <a:lstStyle/>
          <a:p>
            <a:pPr marL="228600" indent="-228240" algn="just">
              <a:lnSpc>
                <a:spcPct val="100000"/>
              </a:lnSpc>
              <a:buClr>
                <a:srgbClr val="000000"/>
              </a:buClr>
              <a:buFont typeface="Arial"/>
              <a:buChar char="•"/>
            </a:pPr>
            <a:endParaRPr lang="pt-BR" sz="2400" dirty="0">
              <a:latin typeface="Calibri" panose="020F0502020204030204" pitchFamily="34" charset="0"/>
              <a:cs typeface="Calibri" panose="020F0502020204030204" pitchFamily="34" charset="0"/>
            </a:endParaRPr>
          </a:p>
          <a:p>
            <a:pPr marL="228600" indent="-228240" algn="just">
              <a:lnSpc>
                <a:spcPct val="100000"/>
              </a:lnSpc>
              <a:buClr>
                <a:srgbClr val="000000"/>
              </a:buClr>
              <a:buFont typeface="Arial"/>
              <a:buChar char="•"/>
            </a:pPr>
            <a:r>
              <a:rPr lang="pt-BR" sz="2400" dirty="0">
                <a:latin typeface="Calibri" panose="020F0502020204030204" pitchFamily="34" charset="0"/>
                <a:cs typeface="Calibri" panose="020F0502020204030204" pitchFamily="34" charset="0"/>
              </a:rPr>
              <a:t>Três modelos de auditoria: Westminster, Napoleônico e Colegiado </a:t>
            </a:r>
          </a:p>
          <a:p>
            <a:pPr marL="360" algn="r">
              <a:lnSpc>
                <a:spcPct val="100000"/>
              </a:lnSpc>
              <a:buClr>
                <a:srgbClr val="000000"/>
              </a:buClr>
            </a:pP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Stapenhurst</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Titsworth</a:t>
            </a:r>
            <a:r>
              <a:rPr lang="pt-BR" sz="2000" dirty="0">
                <a:latin typeface="Calibri" panose="020F0502020204030204" pitchFamily="34" charset="0"/>
                <a:cs typeface="Calibri" panose="020F0502020204030204" pitchFamily="34" charset="0"/>
              </a:rPr>
              <a:t>, 2001)</a:t>
            </a:r>
          </a:p>
          <a:p>
            <a:pPr marL="360" algn="r">
              <a:lnSpc>
                <a:spcPct val="100000"/>
              </a:lnSpc>
              <a:buClr>
                <a:srgbClr val="000000"/>
              </a:buClr>
            </a:pPr>
            <a:endParaRPr lang="pt-BR" sz="2000" dirty="0">
              <a:latin typeface="Calibri" panose="020F0502020204030204" pitchFamily="34" charset="0"/>
              <a:cs typeface="Calibri" panose="020F0502020204030204" pitchFamily="34" charset="0"/>
            </a:endParaRPr>
          </a:p>
          <a:p>
            <a:pPr marL="228600" indent="-228240" algn="just">
              <a:lnSpc>
                <a:spcPct val="100000"/>
              </a:lnSpc>
              <a:buClr>
                <a:srgbClr val="000000"/>
              </a:buClr>
              <a:buFont typeface="Arial"/>
              <a:buChar char="•"/>
            </a:pPr>
            <a:r>
              <a:rPr lang="pt-BR" sz="2400" dirty="0">
                <a:latin typeface="Calibri" panose="020F0502020204030204" pitchFamily="34" charset="0"/>
                <a:cs typeface="Calibri" panose="020F0502020204030204" pitchFamily="34" charset="0"/>
              </a:rPr>
              <a:t>O modelo napoleônico se diferencia dos demais, por sua função judicante, ou seja, poder de julgar – afastada do Legislativo e do Executivo - e priorização da auditoria de legalidade </a:t>
            </a:r>
          </a:p>
          <a:p>
            <a:pPr marL="360" algn="r">
              <a:lnSpc>
                <a:spcPct val="100000"/>
              </a:lnSpc>
              <a:buClr>
                <a:srgbClr val="000000"/>
              </a:buClr>
            </a:pP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Stappenhurst</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Titsworth</a:t>
            </a:r>
            <a:r>
              <a:rPr lang="pt-BR" sz="2000" dirty="0">
                <a:latin typeface="Calibri" panose="020F0502020204030204" pitchFamily="34" charset="0"/>
                <a:cs typeface="Calibri" panose="020F0502020204030204" pitchFamily="34" charset="0"/>
              </a:rPr>
              <a:t>, 2001)</a:t>
            </a:r>
          </a:p>
          <a:p>
            <a:pPr marL="228600" indent="-228240" algn="just">
              <a:lnSpc>
                <a:spcPct val="100000"/>
              </a:lnSpc>
              <a:buClr>
                <a:srgbClr val="000000"/>
              </a:buClr>
              <a:buFont typeface="Arial"/>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228600" indent="-228240" algn="just">
              <a:buClr>
                <a:srgbClr val="000000"/>
              </a:buClr>
              <a:buFont typeface="Arial"/>
              <a:buChar char="•"/>
            </a:pPr>
            <a:r>
              <a:rPr lang="pt-BR" sz="2400" dirty="0">
                <a:latin typeface="Calibri" panose="020F0502020204030204" pitchFamily="34" charset="0"/>
                <a:cs typeface="Calibri" panose="020F0502020204030204" pitchFamily="34" charset="0"/>
              </a:rPr>
              <a:t>O modelo napoleônico de auditoria produziria menor impacto no combate à corrupção e estaria sujeito à riscos relacionados à independência </a:t>
            </a:r>
          </a:p>
          <a:p>
            <a:pPr marL="360" algn="r">
              <a:buClr>
                <a:srgbClr val="000000"/>
              </a:buClr>
            </a:pP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Blume</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Voigt</a:t>
            </a:r>
            <a:r>
              <a:rPr lang="pt-BR" sz="2000" dirty="0">
                <a:latin typeface="Calibri" panose="020F0502020204030204" pitchFamily="34" charset="0"/>
                <a:cs typeface="Calibri" panose="020F0502020204030204" pitchFamily="34" charset="0"/>
              </a:rPr>
              <a:t>, 2011; </a:t>
            </a:r>
            <a:r>
              <a:rPr lang="pt-BR" sz="2000" dirty="0" err="1">
                <a:latin typeface="Calibri" panose="020F0502020204030204" pitchFamily="34" charset="0"/>
                <a:cs typeface="Calibri" panose="020F0502020204030204" pitchFamily="34" charset="0"/>
              </a:rPr>
              <a:t>Morin</a:t>
            </a:r>
            <a:r>
              <a:rPr lang="pt-BR" sz="2000" dirty="0">
                <a:latin typeface="Calibri" panose="020F0502020204030204" pitchFamily="34" charset="0"/>
                <a:cs typeface="Calibri" panose="020F0502020204030204" pitchFamily="34" charset="0"/>
              </a:rPr>
              <a:t>, 2010; </a:t>
            </a:r>
            <a:r>
              <a:rPr lang="pt-BR" sz="2000" dirty="0" err="1">
                <a:latin typeface="Calibri" panose="020F0502020204030204" pitchFamily="34" charset="0"/>
                <a:cs typeface="Calibri" panose="020F0502020204030204" pitchFamily="34" charset="0"/>
              </a:rPr>
              <a:t>Santiso</a:t>
            </a:r>
            <a:r>
              <a:rPr lang="pt-BR" sz="2000" dirty="0">
                <a:latin typeface="Calibri" panose="020F0502020204030204" pitchFamily="34" charset="0"/>
                <a:cs typeface="Calibri" panose="020F0502020204030204" pitchFamily="34" charset="0"/>
              </a:rPr>
              <a:t>, 2007) </a:t>
            </a:r>
          </a:p>
          <a:p>
            <a:pPr marL="228600" indent="-228240" algn="just">
              <a:lnSpc>
                <a:spcPct val="100000"/>
              </a:lnSpc>
              <a:buClr>
                <a:srgbClr val="000000"/>
              </a:buClr>
              <a:buFont typeface="Arial"/>
              <a:buChar cha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84869738-849E-4A70-BB6C-5C071925A06A}"/>
              </a:ext>
            </a:extLst>
          </p:cNvPr>
          <p:cNvSpPr txBox="1"/>
          <p:nvPr/>
        </p:nvSpPr>
        <p:spPr>
          <a:xfrm>
            <a:off x="6960163" y="6196989"/>
            <a:ext cx="194155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BDC66BED-4F66-4ED5-B20D-EEC8D287DC99}"/>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19183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838080" y="365040"/>
            <a:ext cx="10515240" cy="1325160"/>
          </a:xfrm>
          <a:prstGeom prst="rect">
            <a:avLst/>
          </a:prstGeom>
          <a:noFill/>
          <a:ln>
            <a:noFill/>
          </a:ln>
        </p:spPr>
        <p:txBody>
          <a:bodyPr anchor="ctr"/>
          <a:lstStyle/>
          <a:p>
            <a:pPr marL="228600" indent="-228240">
              <a:lnSpc>
                <a:spcPct val="90000"/>
              </a:lnSpc>
              <a:buClr>
                <a:srgbClr val="FFFFFF"/>
              </a:buClr>
              <a:buFont typeface="Arial"/>
              <a:buChar char="•"/>
            </a:pPr>
            <a:r>
              <a:rPr lang="pt-BR" sz="3600" b="1" spc="-1" dirty="0">
                <a:uFill>
                  <a:solidFill>
                    <a:srgbClr val="FFFFFF"/>
                  </a:solidFill>
                </a:uFill>
                <a:latin typeface="Calibri"/>
              </a:rPr>
              <a:t>Cidadania: o novo poder urbano</a:t>
            </a:r>
          </a:p>
        </p:txBody>
      </p:sp>
      <p:sp>
        <p:nvSpPr>
          <p:cNvPr id="101" name="TextShape 2"/>
          <p:cNvSpPr txBox="1"/>
          <p:nvPr/>
        </p:nvSpPr>
        <p:spPr>
          <a:xfrm>
            <a:off x="168480" y="1491840"/>
            <a:ext cx="9393974" cy="5272200"/>
          </a:xfrm>
          <a:prstGeom prst="rect">
            <a:avLst/>
          </a:prstGeom>
          <a:noFill/>
          <a:ln>
            <a:noFill/>
          </a:ln>
        </p:spPr>
        <p:txBody>
          <a:bodyPr/>
          <a:lstStyle/>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O Big Data exige nova discussão acerca da natureza da tomada de decisões, o destino, a justiça. A visão de mundo, que acreditávamos baseada em causas, enfrenta agora a primazia das correlações</a:t>
            </a: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228600" indent="-228240" algn="just">
              <a:lnSpc>
                <a:spcPct val="100000"/>
              </a:lnSpc>
              <a:buClr>
                <a:srgbClr val="000000"/>
              </a:buClr>
              <a:buFont typeface="Arial"/>
              <a:buChar char="•"/>
            </a:pPr>
            <a:r>
              <a:rPr lang="pt-BR" sz="2400" spc="-1" dirty="0">
                <a:solidFill>
                  <a:srgbClr val="000000"/>
                </a:solidFill>
                <a:uFill>
                  <a:solidFill>
                    <a:srgbClr val="FFFFFF"/>
                  </a:solidFill>
                </a:uFill>
                <a:latin typeface="Calibri"/>
              </a:rPr>
              <a:t>Isto requer uma nova forma de pensar, o que é um grande desafio para nossas instituições</a:t>
            </a:r>
          </a:p>
          <a:p>
            <a:pPr marL="228600" indent="-228240" algn="just">
              <a:lnSpc>
                <a:spcPct val="100000"/>
              </a:lnSpc>
              <a:buClr>
                <a:srgbClr val="000000"/>
              </a:buClr>
              <a:buFont typeface="Arial"/>
              <a:buChar char="•"/>
            </a:pPr>
            <a:endParaRPr lang="pt-BR" sz="2400" spc="-1" dirty="0">
              <a:solidFill>
                <a:srgbClr val="000000"/>
              </a:solidFill>
              <a:uFill>
                <a:solidFill>
                  <a:srgbClr val="FFFFFF"/>
                </a:solidFill>
              </a:uFill>
              <a:latin typeface="Calibri"/>
            </a:endParaRPr>
          </a:p>
          <a:p>
            <a:pPr marL="228600" indent="-228240" algn="just">
              <a:buClr>
                <a:srgbClr val="000000"/>
              </a:buClr>
              <a:buFont typeface="Arial"/>
              <a:buChar char="•"/>
            </a:pPr>
            <a:r>
              <a:rPr lang="pt-BR" sz="2400" spc="-1" dirty="0">
                <a:solidFill>
                  <a:srgbClr val="000000"/>
                </a:solidFill>
                <a:uFill>
                  <a:solidFill>
                    <a:srgbClr val="FFFFFF"/>
                  </a:solidFill>
                </a:uFill>
                <a:latin typeface="Calibri"/>
              </a:rPr>
              <a:t>Mudar o olhar para obter uma nova visão é a base para encontrar novas conclusões, novas causalidades</a:t>
            </a:r>
          </a:p>
          <a:p>
            <a:pPr marL="228600" indent="-228240" algn="just">
              <a:buClr>
                <a:srgbClr val="000000"/>
              </a:buClr>
              <a:buFont typeface="Arial"/>
              <a:buChar char="•"/>
            </a:pPr>
            <a:endParaRPr lang="pt-BR" sz="2400" spc="-1" dirty="0">
              <a:solidFill>
                <a:srgbClr val="000000"/>
              </a:solidFill>
              <a:uFill>
                <a:solidFill>
                  <a:srgbClr val="FFFFFF"/>
                </a:solidFill>
              </a:uFill>
              <a:latin typeface="Calibri"/>
            </a:endParaRPr>
          </a:p>
          <a:p>
            <a:pPr marL="360" algn="just">
              <a:lnSpc>
                <a:spcPct val="100000"/>
              </a:lnSpc>
              <a:buClr>
                <a:srgbClr val="000000"/>
              </a:buClr>
            </a:pPr>
            <a:endParaRPr lang="pt-BR" sz="2400" spc="-1" dirty="0">
              <a:solidFill>
                <a:srgbClr val="000000"/>
              </a:solidFill>
              <a:uFill>
                <a:solidFill>
                  <a:srgbClr val="FFFFFF"/>
                </a:solidFill>
              </a:uFill>
              <a:latin typeface="Calibri"/>
            </a:endParaRPr>
          </a:p>
          <a:p>
            <a:pPr marL="360" algn="just">
              <a:lnSpc>
                <a:spcPct val="100000"/>
              </a:lnSpc>
              <a:buClr>
                <a:srgbClr val="000000"/>
              </a:buClr>
            </a:pPr>
            <a:endParaRPr lang="pt-BR" sz="2400" b="0" i="1" strike="noStrike" spc="-1" dirty="0">
              <a:solidFill>
                <a:srgbClr val="000000"/>
              </a:solidFill>
              <a:uFill>
                <a:solidFill>
                  <a:srgbClr val="FFFFFF"/>
                </a:solidFill>
              </a:uFill>
              <a:latin typeface="Calibri"/>
            </a:endParaRPr>
          </a:p>
        </p:txBody>
      </p:sp>
      <p:pic>
        <p:nvPicPr>
          <p:cNvPr id="103" name="Imagem 3"/>
          <p:cNvPicPr/>
          <p:nvPr/>
        </p:nvPicPr>
        <p:blipFill>
          <a:blip r:embed="rId2"/>
          <a:stretch/>
        </p:blipFill>
        <p:spPr>
          <a:xfrm>
            <a:off x="9694440" y="57240"/>
            <a:ext cx="2496960" cy="856800"/>
          </a:xfrm>
          <a:prstGeom prst="rect">
            <a:avLst/>
          </a:prstGeom>
          <a:ln>
            <a:noFill/>
          </a:ln>
        </p:spPr>
      </p:pic>
      <p:pic>
        <p:nvPicPr>
          <p:cNvPr id="104" name="Imagem 6"/>
          <p:cNvPicPr/>
          <p:nvPr/>
        </p:nvPicPr>
        <p:blipFill>
          <a:blip r:embed="rId3"/>
          <a:stretch/>
        </p:blipFill>
        <p:spPr>
          <a:xfrm>
            <a:off x="168480" y="93600"/>
            <a:ext cx="959760" cy="544320"/>
          </a:xfrm>
          <a:prstGeom prst="rect">
            <a:avLst/>
          </a:prstGeom>
          <a:ln>
            <a:noFill/>
          </a:ln>
        </p:spPr>
      </p:pic>
      <p:sp>
        <p:nvSpPr>
          <p:cNvPr id="8" name="TextShape 3">
            <a:extLst>
              <a:ext uri="{FF2B5EF4-FFF2-40B4-BE49-F238E27FC236}">
                <a16:creationId xmlns:a16="http://schemas.microsoft.com/office/drawing/2014/main" xmlns="" id="{BB2B4D4D-8713-4418-9DF7-FFBD5897F5F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solidFill>
                  <a:srgbClr val="FFFFFF"/>
                </a:solidFill>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rgbClr val="000000"/>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398600"/>
            <a:ext cx="9378476" cy="5365800"/>
          </a:xfrm>
          <a:prstGeom prst="rect">
            <a:avLst/>
          </a:prstGeom>
          <a:noFill/>
          <a:ln>
            <a:noFill/>
          </a:ln>
        </p:spPr>
        <p:txBody>
          <a:bodyPr/>
          <a:lstStyle/>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A qualidade da auditoria desempenhada pelos Tribunais de Contas depende da probabilidade de que erros e irregularidades sejam detectados e reportados </a:t>
            </a:r>
          </a:p>
          <a:p>
            <a:pPr algn="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DeAngelo</a:t>
            </a:r>
            <a:r>
              <a:rPr lang="pt-BR" sz="2000" dirty="0">
                <a:latin typeface="Calibri" panose="020F0502020204030204" pitchFamily="34" charset="0"/>
                <a:cs typeface="Calibri" panose="020F0502020204030204" pitchFamily="34" charset="0"/>
              </a:rPr>
              <a:t>, 1981)</a:t>
            </a:r>
          </a:p>
          <a:p>
            <a:endParaRPr lang="pt-B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Enquanto a detecção de erros e irregularidades depende de recursos, capacidade técnica e conhecimento específico dos auditores, a probabilidade de que tais achados sejam reportados é também afetada pela sua independência</a:t>
            </a:r>
          </a:p>
          <a:p>
            <a:pPr algn="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Favere-Marchesi</a:t>
            </a:r>
            <a:r>
              <a:rPr lang="pt-BR" sz="2000" dirty="0">
                <a:latin typeface="Calibri" panose="020F0502020204030204" pitchFamily="34" charset="0"/>
                <a:cs typeface="Calibri" panose="020F0502020204030204" pitchFamily="34" charset="0"/>
              </a:rPr>
              <a:t>, 2000)</a:t>
            </a:r>
          </a:p>
          <a:p>
            <a:endParaRPr lang="pt-BR" sz="2400" dirty="0">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3ABE5D7E-02F1-4937-9355-4BDB72A2C485}"/>
              </a:ext>
            </a:extLst>
          </p:cNvPr>
          <p:cNvSpPr txBox="1"/>
          <p:nvPr/>
        </p:nvSpPr>
        <p:spPr>
          <a:xfrm>
            <a:off x="6960163" y="6196989"/>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4D3D0261-A36F-40A5-8D62-6FDF73B85B66}"/>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361487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398600"/>
            <a:ext cx="9378476" cy="5365800"/>
          </a:xfrm>
          <a:prstGeom prst="rect">
            <a:avLst/>
          </a:prstGeom>
          <a:noFill/>
          <a:ln>
            <a:noFill/>
          </a:ln>
        </p:spPr>
        <p:txBody>
          <a:bodyPr/>
          <a:lstStyle/>
          <a:p>
            <a:endParaRPr lang="pt-BR" sz="2400" dirty="0">
              <a:latin typeface="Calibri" panose="020F0502020204030204" pitchFamily="34" charset="0"/>
              <a:cs typeface="Calibri" panose="020F0502020204030204" pitchFamily="34" charset="0"/>
            </a:endParaRPr>
          </a:p>
          <a:p>
            <a:r>
              <a:rPr lang="pt-BR" sz="2400" dirty="0">
                <a:latin typeface="Calibri" panose="020F0502020204030204" pitchFamily="34" charset="0"/>
                <a:cs typeface="Calibri" panose="020F0502020204030204" pitchFamily="34" charset="0"/>
              </a:rPr>
              <a:t>Independência é a capacidade de executar as práticas de auditoria sem influência externa, especialmente do auditado </a:t>
            </a:r>
          </a:p>
          <a:p>
            <a:pPr algn="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Intosai</a:t>
            </a:r>
            <a:r>
              <a:rPr lang="pt-BR" sz="2000" dirty="0">
                <a:latin typeface="Calibri" panose="020F0502020204030204" pitchFamily="34" charset="0"/>
                <a:cs typeface="Calibri" panose="020F0502020204030204" pitchFamily="34" charset="0"/>
              </a:rPr>
              <a:t>, 2011)</a:t>
            </a:r>
          </a:p>
          <a:p>
            <a:endParaRPr lang="pt-BR" sz="2400" dirty="0">
              <a:latin typeface="Calibri" panose="020F0502020204030204" pitchFamily="34" charset="0"/>
              <a:cs typeface="Calibri" panose="020F0502020204030204" pitchFamily="34" charset="0"/>
            </a:endParaRPr>
          </a:p>
          <a:p>
            <a:r>
              <a:rPr lang="pt-BR" sz="2400" dirty="0">
                <a:latin typeface="Calibri" panose="020F0502020204030204" pitchFamily="34" charset="0"/>
                <a:cs typeface="Calibri" panose="020F0502020204030204" pitchFamily="34" charset="0"/>
              </a:rPr>
              <a:t>A independência é tida pela literatura atual como necessária para a qualidade do trabalho de auditoria </a:t>
            </a:r>
          </a:p>
          <a:p>
            <a:pPr algn="r"/>
            <a:r>
              <a:rPr lang="pt-BR" sz="2000" dirty="0">
                <a:latin typeface="Calibri" panose="020F0502020204030204" pitchFamily="34" charset="0"/>
                <a:cs typeface="Calibri" panose="020F0502020204030204" pitchFamily="34" charset="0"/>
              </a:rPr>
              <a:t>(Power, 1999; </a:t>
            </a:r>
            <a:r>
              <a:rPr lang="pt-BR" sz="2000" dirty="0" err="1">
                <a:latin typeface="Calibri" panose="020F0502020204030204" pitchFamily="34" charset="0"/>
                <a:cs typeface="Calibri" panose="020F0502020204030204" pitchFamily="34" charset="0"/>
              </a:rPr>
              <a:t>Favere-Marchesi</a:t>
            </a:r>
            <a:r>
              <a:rPr lang="pt-BR" sz="2000" dirty="0">
                <a:latin typeface="Calibri" panose="020F0502020204030204" pitchFamily="34" charset="0"/>
                <a:cs typeface="Calibri" panose="020F0502020204030204" pitchFamily="34" charset="0"/>
              </a:rPr>
              <a:t>, 2000; </a:t>
            </a:r>
            <a:r>
              <a:rPr lang="pt-BR" sz="2000" dirty="0" err="1">
                <a:latin typeface="Calibri" panose="020F0502020204030204" pitchFamily="34" charset="0"/>
                <a:cs typeface="Calibri" panose="020F0502020204030204" pitchFamily="34" charset="0"/>
              </a:rPr>
              <a:t>Gendron</a:t>
            </a:r>
            <a:r>
              <a:rPr lang="pt-BR" sz="2000" dirty="0">
                <a:latin typeface="Calibri" panose="020F0502020204030204" pitchFamily="34" charset="0"/>
                <a:cs typeface="Calibri" panose="020F0502020204030204" pitchFamily="34" charset="0"/>
              </a:rPr>
              <a:t> et al., 2001; </a:t>
            </a:r>
            <a:r>
              <a:rPr lang="pt-BR" sz="2000" dirty="0" err="1">
                <a:latin typeface="Calibri" panose="020F0502020204030204" pitchFamily="34" charset="0"/>
                <a:cs typeface="Calibri" panose="020F0502020204030204" pitchFamily="34" charset="0"/>
              </a:rPr>
              <a:t>Stapenhurst</a:t>
            </a:r>
            <a:r>
              <a:rPr lang="pt-BR" sz="2000" dirty="0">
                <a:latin typeface="Calibri" panose="020F0502020204030204" pitchFamily="34" charset="0"/>
                <a:cs typeface="Calibri" panose="020F0502020204030204" pitchFamily="34" charset="0"/>
              </a:rPr>
              <a:t> &amp; </a:t>
            </a:r>
            <a:r>
              <a:rPr lang="pt-BR" sz="2000" dirty="0" err="1">
                <a:latin typeface="Calibri" panose="020F0502020204030204" pitchFamily="34" charset="0"/>
                <a:cs typeface="Calibri" panose="020F0502020204030204" pitchFamily="34" charset="0"/>
              </a:rPr>
              <a:t>Titsworth</a:t>
            </a:r>
            <a:r>
              <a:rPr lang="pt-BR" sz="2000" dirty="0">
                <a:latin typeface="Calibri" panose="020F0502020204030204" pitchFamily="34" charset="0"/>
                <a:cs typeface="Calibri" panose="020F0502020204030204" pitchFamily="34" charset="0"/>
              </a:rPr>
              <a:t>, 2001; Clark et al., 2007)</a:t>
            </a:r>
            <a:r>
              <a:rPr lang="pt-BR" sz="2400" dirty="0">
                <a:latin typeface="Calibri" panose="020F0502020204030204" pitchFamily="34" charset="0"/>
                <a:cs typeface="Calibri" panose="020F0502020204030204" pitchFamily="34" charset="0"/>
              </a:rPr>
              <a:t> </a:t>
            </a: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3ABE5D7E-02F1-4937-9355-4BDB72A2C485}"/>
              </a:ext>
            </a:extLst>
          </p:cNvPr>
          <p:cNvSpPr txBox="1"/>
          <p:nvPr/>
        </p:nvSpPr>
        <p:spPr>
          <a:xfrm>
            <a:off x="6960163" y="6196989"/>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5C865C66-7DAE-4779-A651-33342EE7FA31}"/>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83837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398600"/>
            <a:ext cx="9300984" cy="5365800"/>
          </a:xfrm>
          <a:prstGeom prst="rect">
            <a:avLst/>
          </a:prstGeom>
          <a:noFill/>
          <a:ln>
            <a:noFill/>
          </a:ln>
        </p:spPr>
        <p:txBody>
          <a:bodyPr/>
          <a:lstStyle/>
          <a:p>
            <a:pPr marL="285750" indent="-285750">
              <a:buFont typeface="Arial" panose="020B0604020202020204" pitchFamily="34" charset="0"/>
              <a:buChar char="•"/>
            </a:pPr>
            <a:endParaRPr lang="pt-BR" dirty="0"/>
          </a:p>
          <a:p>
            <a:pPr marL="285750" indent="-285750">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A lógica elite-patrimonialista</a:t>
            </a:r>
          </a:p>
          <a:p>
            <a:pPr marL="742950" lvl="1"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desafiam diretamente pilares da independência (organizacional e operacional) das organizações de auditoria. </a:t>
            </a:r>
          </a:p>
          <a:p>
            <a:pPr marL="742950" lvl="1"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a indicação dos Conselheiros, de forma que não privilegia a capacidade e conhecimento específico dos indicados</a:t>
            </a:r>
          </a:p>
          <a:p>
            <a:endParaRPr lang="pt-BR" sz="2400" dirty="0">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6108F539-76C1-4ED0-8B93-8001098DC33A}"/>
              </a:ext>
            </a:extLst>
          </p:cNvPr>
          <p:cNvSpPr txBox="1"/>
          <p:nvPr/>
        </p:nvSpPr>
        <p:spPr>
          <a:xfrm>
            <a:off x="6960163" y="6196989"/>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C501BE98-CC63-40EA-9DCA-B1D425A0FC43}"/>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4084941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398600"/>
            <a:ext cx="9362978" cy="5365800"/>
          </a:xfrm>
          <a:prstGeom prst="rect">
            <a:avLst/>
          </a:prstGeom>
          <a:noFill/>
          <a:ln>
            <a:noFill/>
          </a:ln>
        </p:spPr>
        <p:txBody>
          <a:bodyPr/>
          <a:lstStyle/>
          <a:p>
            <a:pPr marL="285750" indent="-285750">
              <a:buFont typeface="Arial" panose="020B0604020202020204" pitchFamily="34" charset="0"/>
              <a:buChar char="•"/>
            </a:pPr>
            <a:endParaRPr lang="pt-BR" dirty="0"/>
          </a:p>
          <a:p>
            <a:endParaRPr lang="pt-BR"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A lógica técnico-profissional</a:t>
            </a:r>
          </a:p>
          <a:p>
            <a:pPr marL="742950" lvl="1"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proteção do interesse público e otimização do gasto de recursos pelos governos de forma objetiva e impessoal. </a:t>
            </a:r>
          </a:p>
          <a:p>
            <a:pPr marL="742950" lvl="1"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As práticas associadas à esta lógica são:</a:t>
            </a:r>
          </a:p>
          <a:p>
            <a:pPr marL="1200150" lvl="2"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a racionalização e transparência dos trabalhos de auditoria (incluindo a informatização dos processos e busca por apoio do controle social)</a:t>
            </a:r>
          </a:p>
          <a:p>
            <a:pPr marL="1200150" lvl="2"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relatórios de auditoria técnicos objetivos (legalmente embasados)</a:t>
            </a:r>
          </a:p>
          <a:p>
            <a:pPr marL="1200150" lvl="2" indent="-285750">
              <a:buFont typeface="Arial" panose="020B0604020202020204" pitchFamily="34" charset="0"/>
              <a:buChar char="•"/>
            </a:pPr>
            <a:r>
              <a:rPr lang="pt-BR" sz="2400" dirty="0">
                <a:latin typeface="Calibri" panose="020F0502020204030204" pitchFamily="34" charset="0"/>
                <a:cs typeface="Calibri" panose="020F0502020204030204" pitchFamily="34" charset="0"/>
              </a:rPr>
              <a:t>treinamentos e capacitações para aumentar conhecimento </a:t>
            </a: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E20D97D5-8E98-40E7-8E21-CABDB9117319}"/>
              </a:ext>
            </a:extLst>
          </p:cNvPr>
          <p:cNvSpPr txBox="1"/>
          <p:nvPr/>
        </p:nvSpPr>
        <p:spPr>
          <a:xfrm>
            <a:off x="6960163" y="6196989"/>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DE418021-F204-4D66-A8D1-5376AF002385}"/>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199134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551330"/>
            <a:ext cx="9378476" cy="5365800"/>
          </a:xfrm>
          <a:prstGeom prst="rect">
            <a:avLst/>
          </a:prstGeom>
          <a:noFill/>
          <a:ln>
            <a:noFill/>
          </a:ln>
        </p:spPr>
        <p:txBody>
          <a:bodyPr/>
          <a:lstStyle/>
          <a:p>
            <a:pPr marL="228600" indent="-228240" algn="just">
              <a:lnSpc>
                <a:spcPct val="100000"/>
              </a:lnSpc>
              <a:buClr>
                <a:srgbClr val="000000"/>
              </a:buClr>
              <a:buFont typeface="Arial"/>
              <a:buChar char="•"/>
            </a:pPr>
            <a:r>
              <a:rPr lang="pt-BR" sz="2400" dirty="0">
                <a:latin typeface="Calibri" panose="020F0502020204030204" pitchFamily="34" charset="0"/>
                <a:cs typeface="Calibri" panose="020F0502020204030204" pitchFamily="34" charset="0"/>
              </a:rPr>
              <a:t>o Tribunal de Contas parece nascer, no que diz respeito ao ambiente regulatório, sob uma lógica técnico-profissional direcionada a promover a eficiência da administração pública</a:t>
            </a:r>
          </a:p>
          <a:p>
            <a:pPr marL="228600" indent="-228240" algn="just">
              <a:lnSpc>
                <a:spcPct val="100000"/>
              </a:lnSpc>
              <a:buClr>
                <a:srgbClr val="000000"/>
              </a:buClr>
              <a:buFont typeface="Arial"/>
              <a:buChar char="•"/>
            </a:pPr>
            <a:endParaRPr lang="pt-BR" sz="2400" dirty="0">
              <a:latin typeface="Calibri" panose="020F0502020204030204" pitchFamily="34" charset="0"/>
              <a:cs typeface="Calibri" panose="020F0502020204030204" pitchFamily="34" charset="0"/>
            </a:endParaRPr>
          </a:p>
          <a:p>
            <a:pPr marL="228600" indent="-228240" algn="just">
              <a:buClr>
                <a:srgbClr val="000000"/>
              </a:buClr>
              <a:buFont typeface="Arial"/>
              <a:buChar char="•"/>
            </a:pPr>
            <a:r>
              <a:rPr lang="pt-BR" sz="2400" dirty="0">
                <a:latin typeface="Calibri" panose="020F0502020204030204" pitchFamily="34" charset="0"/>
                <a:cs typeface="Calibri" panose="020F0502020204030204" pitchFamily="34" charset="0"/>
              </a:rPr>
              <a:t>No entanto, acolheu um modelo institucional da lógica elite-patrimonialista</a:t>
            </a:r>
          </a:p>
          <a:p>
            <a:pPr marL="228600" indent="-228240" algn="just">
              <a:buClr>
                <a:srgbClr val="000000"/>
              </a:buClr>
              <a:buFont typeface="Arial"/>
              <a:buChar char="•"/>
            </a:pPr>
            <a:endParaRPr lang="pt-BR" sz="2400" dirty="0">
              <a:latin typeface="Calibri" panose="020F0502020204030204" pitchFamily="34" charset="0"/>
              <a:cs typeface="Calibri" panose="020F0502020204030204" pitchFamily="34" charset="0"/>
            </a:endParaRPr>
          </a:p>
          <a:p>
            <a:pPr marL="228600" indent="-228240" algn="just">
              <a:buClr>
                <a:srgbClr val="000000"/>
              </a:buClr>
              <a:buFont typeface="Arial"/>
              <a:buChar char="•"/>
            </a:pPr>
            <a:r>
              <a:rPr lang="pt-BR" sz="2400" dirty="0">
                <a:latin typeface="Calibri" panose="020F0502020204030204" pitchFamily="34" charset="0"/>
                <a:cs typeface="Calibri" panose="020F0502020204030204" pitchFamily="34" charset="0"/>
              </a:rPr>
              <a:t>As Constituições de 1937, 1964 e 1967 reduziram as competências dos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as Constituições de 1934, 1946 e 1988 ampliam a sua atuação </a:t>
            </a:r>
          </a:p>
          <a:p>
            <a:pPr marL="360" algn="r">
              <a:buClr>
                <a:srgbClr val="000000"/>
              </a:buClr>
            </a:pP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Mansour</a:t>
            </a:r>
            <a:r>
              <a:rPr lang="pt-BR" sz="2000" dirty="0">
                <a:latin typeface="Calibri" panose="020F0502020204030204" pitchFamily="34" charset="0"/>
                <a:cs typeface="Calibri" panose="020F0502020204030204" pitchFamily="34" charset="0"/>
              </a:rPr>
              <a:t>, 2002)</a:t>
            </a:r>
          </a:p>
          <a:p>
            <a:pPr marL="228600" indent="-228240" algn="just">
              <a:buClr>
                <a:srgbClr val="000000"/>
              </a:buClr>
              <a:buFont typeface="Arial"/>
              <a:buChar char="•"/>
            </a:pPr>
            <a:endParaRPr lang="pt-BR" sz="2000" dirty="0">
              <a:latin typeface="Calibri" panose="020F0502020204030204" pitchFamily="34" charset="0"/>
              <a:cs typeface="Calibri" panose="020F0502020204030204" pitchFamily="34" charset="0"/>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5B9D5F69-4C07-436B-9CA6-68473B3892D0}"/>
              </a:ext>
            </a:extLst>
          </p:cNvPr>
          <p:cNvSpPr txBox="1"/>
          <p:nvPr/>
        </p:nvSpPr>
        <p:spPr>
          <a:xfrm>
            <a:off x="6960163" y="6196989"/>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4DBBFB9A-EE3E-4A14-B9A8-514B2DC4CEE7}"/>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514679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551330"/>
            <a:ext cx="9378476" cy="5365800"/>
          </a:xfrm>
          <a:prstGeom prst="rect">
            <a:avLst/>
          </a:prstGeom>
          <a:noFill/>
          <a:ln>
            <a:noFill/>
          </a:ln>
        </p:spPr>
        <p:txBody>
          <a:bodyPr/>
          <a:lstStyle/>
          <a:p>
            <a:pPr marL="228600" indent="-228240" algn="just">
              <a:lnSpc>
                <a:spcPct val="100000"/>
              </a:lnSpc>
              <a:buClr>
                <a:srgbClr val="000000"/>
              </a:buClr>
              <a:buFont typeface="Arial"/>
              <a:buChar char="•"/>
            </a:pPr>
            <a:r>
              <a:rPr lang="pt-BR" sz="2400" dirty="0">
                <a:latin typeface="Calibri" panose="020F0502020204030204" pitchFamily="34" charset="0"/>
                <a:cs typeface="Calibri" panose="020F0502020204030204" pitchFamily="34" charset="0"/>
              </a:rPr>
              <a:t>o Tribunal de Contas parece nascer, no que diz respeito ao ambiente regulatório, sob uma lógica técnico-profissional direcionada a promover a eficiência da administração pública</a:t>
            </a:r>
          </a:p>
          <a:p>
            <a:pPr marL="228600" indent="-228240" algn="just">
              <a:lnSpc>
                <a:spcPct val="100000"/>
              </a:lnSpc>
              <a:buClr>
                <a:srgbClr val="000000"/>
              </a:buClr>
              <a:buFont typeface="Arial"/>
              <a:buChar char="•"/>
            </a:pPr>
            <a:endParaRPr lang="pt-BR" sz="2400" dirty="0">
              <a:latin typeface="Calibri" panose="020F0502020204030204" pitchFamily="34" charset="0"/>
              <a:cs typeface="Calibri" panose="020F0502020204030204" pitchFamily="34" charset="0"/>
            </a:endParaRPr>
          </a:p>
          <a:p>
            <a:pPr marL="228600" indent="-228240" algn="just">
              <a:buClr>
                <a:srgbClr val="000000"/>
              </a:buClr>
              <a:buFont typeface="Arial"/>
              <a:buChar char="•"/>
            </a:pPr>
            <a:r>
              <a:rPr lang="pt-BR" sz="2400" dirty="0">
                <a:latin typeface="Calibri" panose="020F0502020204030204" pitchFamily="34" charset="0"/>
                <a:cs typeface="Calibri" panose="020F0502020204030204" pitchFamily="34" charset="0"/>
              </a:rPr>
              <a:t>No entanto, acolheu um modelo institucional da lógica elite-patrimonialista</a:t>
            </a:r>
          </a:p>
          <a:p>
            <a:pPr marL="228600" indent="-228240" algn="just">
              <a:buClr>
                <a:srgbClr val="000000"/>
              </a:buClr>
              <a:buFont typeface="Arial"/>
              <a:buChar char="•"/>
            </a:pPr>
            <a:endParaRPr lang="pt-BR" sz="2400" dirty="0">
              <a:latin typeface="Calibri" panose="020F0502020204030204" pitchFamily="34" charset="0"/>
              <a:cs typeface="Calibri" panose="020F0502020204030204" pitchFamily="34" charset="0"/>
            </a:endParaRPr>
          </a:p>
          <a:p>
            <a:pPr marL="228600" indent="-228240" algn="just">
              <a:buClr>
                <a:srgbClr val="000000"/>
              </a:buClr>
              <a:buFont typeface="Arial"/>
              <a:buChar char="•"/>
            </a:pPr>
            <a:r>
              <a:rPr lang="pt-BR" sz="2400" dirty="0">
                <a:latin typeface="Calibri" panose="020F0502020204030204" pitchFamily="34" charset="0"/>
                <a:cs typeface="Calibri" panose="020F0502020204030204" pitchFamily="34" charset="0"/>
              </a:rPr>
              <a:t>As Constituições de 1937, 1964 e 1967 reduziram as competências dos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as Constituições de 1934, 1946 e 1988 ampliam a sua atuação </a:t>
            </a:r>
          </a:p>
          <a:p>
            <a:pPr marL="360" algn="r">
              <a:buClr>
                <a:srgbClr val="000000"/>
              </a:buClr>
            </a:pP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Mansour</a:t>
            </a:r>
            <a:r>
              <a:rPr lang="pt-BR" sz="2000" dirty="0">
                <a:latin typeface="Calibri" panose="020F0502020204030204" pitchFamily="34" charset="0"/>
                <a:cs typeface="Calibri" panose="020F0502020204030204" pitchFamily="34" charset="0"/>
              </a:rPr>
              <a:t>, 2002)</a:t>
            </a:r>
          </a:p>
          <a:p>
            <a:pPr marL="228600" indent="-228240" algn="just">
              <a:buClr>
                <a:srgbClr val="000000"/>
              </a:buClr>
              <a:buFont typeface="Arial"/>
              <a:buChar char="•"/>
            </a:pPr>
            <a:endParaRPr lang="pt-BR" sz="2000" dirty="0">
              <a:latin typeface="Calibri" panose="020F0502020204030204" pitchFamily="34" charset="0"/>
              <a:cs typeface="Calibri" panose="020F0502020204030204" pitchFamily="34" charset="0"/>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5B9D5F69-4C07-436B-9CA6-68473B3892D0}"/>
              </a:ext>
            </a:extLst>
          </p:cNvPr>
          <p:cNvSpPr txBox="1"/>
          <p:nvPr/>
        </p:nvSpPr>
        <p:spPr>
          <a:xfrm>
            <a:off x="6960163" y="6196989"/>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D05C4F38-1C76-4A9D-AA8A-F2BFF451E14F}"/>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543476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551330"/>
            <a:ext cx="9378476" cy="5365800"/>
          </a:xfrm>
          <a:prstGeom prst="rect">
            <a:avLst/>
          </a:prstGeom>
          <a:noFill/>
          <a:ln>
            <a:noFill/>
          </a:ln>
        </p:spPr>
        <p:txBody>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A descrença na capacidade técnica dos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ameaçou sua atuação como fiscalizador da Lei de Responsabilidade Fiscal (LRF)</a:t>
            </a:r>
          </a:p>
          <a:p>
            <a:pPr algn="just"/>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Isso foi mitigado após argumentações do Instituto Rui Barbosa junto ao Congresso Nacional sugerindo que 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eram os únicos órgãos com capilaridade suficiente para fiscalizar a aplicação da referida Lei</a:t>
            </a:r>
          </a:p>
          <a:p>
            <a:pPr algn="r"/>
            <a:r>
              <a:rPr lang="pt-BR" sz="2400" dirty="0">
                <a:latin typeface="Calibri" panose="020F0502020204030204" pitchFamily="34" charset="0"/>
                <a:cs typeface="Calibri" panose="020F0502020204030204" pitchFamily="34" charset="0"/>
              </a:rPr>
              <a:t> </a:t>
            </a:r>
            <a:r>
              <a:rPr lang="pt-BR" sz="2000" dirty="0">
                <a:latin typeface="Calibri" panose="020F0502020204030204" pitchFamily="34" charset="0"/>
                <a:cs typeface="Calibri" panose="020F0502020204030204" pitchFamily="34" charset="0"/>
              </a:rPr>
              <a:t>(Loureiro, Teixeira &amp; Prado, 2008)</a:t>
            </a:r>
          </a:p>
          <a:p>
            <a:endParaRPr lang="pt-BR"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As competências atuais dos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brasileiros só foram asseguradas na Constituição Federal de 1988. Desde o final da década de 1980 – e com destaque para a LRF - ocorre um aumento substancial da relevância deste órgão no cenário brasileiro</a:t>
            </a:r>
          </a:p>
          <a:p>
            <a:pPr algn="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Mansour</a:t>
            </a:r>
            <a:r>
              <a:rPr lang="pt-BR" sz="2000" dirty="0">
                <a:latin typeface="Calibri" panose="020F0502020204030204" pitchFamily="34" charset="0"/>
                <a:cs typeface="Calibri" panose="020F0502020204030204" pitchFamily="34" charset="0"/>
              </a:rPr>
              <a:t>, 2002; Loureiro et al., 2009)</a:t>
            </a:r>
            <a:r>
              <a:rPr lang="pt-BR" sz="2400" dirty="0">
                <a:latin typeface="Calibri" panose="020F0502020204030204" pitchFamily="34" charset="0"/>
                <a:cs typeface="Calibri" panose="020F0502020204030204" pitchFamily="34" charset="0"/>
              </a:rPr>
              <a:t>. </a:t>
            </a:r>
          </a:p>
          <a:p>
            <a:pPr marL="228600" indent="-228240" algn="just">
              <a:buClr>
                <a:srgbClr val="000000"/>
              </a:buClr>
              <a:buFont typeface="Arial"/>
              <a:buChar char="•"/>
            </a:pPr>
            <a:endParaRPr lang="pt-BR" sz="2000" dirty="0">
              <a:latin typeface="Calibri" panose="020F0502020204030204" pitchFamily="34" charset="0"/>
              <a:cs typeface="Calibri" panose="020F0502020204030204" pitchFamily="34" charset="0"/>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5B9D5F69-4C07-436B-9CA6-68473B3892D0}"/>
              </a:ext>
            </a:extLst>
          </p:cNvPr>
          <p:cNvSpPr txBox="1"/>
          <p:nvPr/>
        </p:nvSpPr>
        <p:spPr>
          <a:xfrm>
            <a:off x="7004273" y="6417723"/>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43A63A7E-8437-482C-97CF-71E12865CE65}"/>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86011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551330"/>
            <a:ext cx="9378476" cy="5365800"/>
          </a:xfrm>
          <a:prstGeom prst="rect">
            <a:avLst/>
          </a:prstGeom>
          <a:noFill/>
          <a:ln>
            <a:noFill/>
          </a:ln>
        </p:spPr>
        <p:txBody>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Em 2002, a Fundação Instituto de Administração (FIA/USP) apontou deficiências nestes órgãos</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baixa integração e coordenação entre diferentes Tribunais de Contas</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morosidade em processos desenvolvidos sem automatização</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péssima gestão de recursos humanos, sem treinamentos, sem estruturação de carreira e com salários defasados</a:t>
            </a:r>
          </a:p>
          <a:p>
            <a:pPr algn="r"/>
            <a:r>
              <a:rPr lang="pt-BR" sz="2000" dirty="0">
                <a:latin typeface="Calibri" panose="020F0502020204030204" pitchFamily="34" charset="0"/>
                <a:cs typeface="Calibri" panose="020F0502020204030204" pitchFamily="34" charset="0"/>
              </a:rPr>
              <a:t>(</a:t>
            </a:r>
            <a:r>
              <a:rPr lang="pt-BR" sz="2000" dirty="0" err="1">
                <a:latin typeface="Calibri" panose="020F0502020204030204" pitchFamily="34" charset="0"/>
                <a:cs typeface="Calibri" panose="020F0502020204030204" pitchFamily="34" charset="0"/>
              </a:rPr>
              <a:t>Mazzon</a:t>
            </a:r>
            <a:r>
              <a:rPr lang="pt-BR" sz="2000" dirty="0">
                <a:latin typeface="Calibri" panose="020F0502020204030204" pitchFamily="34" charset="0"/>
                <a:cs typeface="Calibri" panose="020F0502020204030204" pitchFamily="34" charset="0"/>
              </a:rPr>
              <a:t> &amp; Nogueira, 2002)</a:t>
            </a: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Como resposta à tais deficiências técnicas, em 2005 foi iniciado o Programa de Modernização do Sistema de Controle Externo dos Estados, Distrito Federal e Municípios Brasileiros (PROMOEX), em cooperação com o Banco Interamericano de Desenvolvimento (BID)</a:t>
            </a:r>
          </a:p>
          <a:p>
            <a:pPr algn="r"/>
            <a:r>
              <a:rPr lang="pt-BR" sz="2400" dirty="0">
                <a:latin typeface="Calibri" panose="020F0502020204030204" pitchFamily="34" charset="0"/>
                <a:cs typeface="Calibri" panose="020F0502020204030204" pitchFamily="34" charset="0"/>
              </a:rPr>
              <a:t> </a:t>
            </a:r>
          </a:p>
          <a:p>
            <a:pPr marL="228600" indent="-228240" algn="just">
              <a:buClr>
                <a:srgbClr val="000000"/>
              </a:buClr>
              <a:buFont typeface="Arial"/>
              <a:buChar char="•"/>
            </a:pPr>
            <a:endParaRPr lang="pt-BR" sz="2000" dirty="0">
              <a:latin typeface="Calibri" panose="020F0502020204030204" pitchFamily="34" charset="0"/>
              <a:cs typeface="Calibri" panose="020F0502020204030204" pitchFamily="34" charset="0"/>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0" name="CaixaDeTexto 9">
            <a:extLst>
              <a:ext uri="{FF2B5EF4-FFF2-40B4-BE49-F238E27FC236}">
                <a16:creationId xmlns:a16="http://schemas.microsoft.com/office/drawing/2014/main" xmlns="" id="{5B9D5F69-4C07-436B-9CA6-68473B3892D0}"/>
              </a:ext>
            </a:extLst>
          </p:cNvPr>
          <p:cNvSpPr txBox="1"/>
          <p:nvPr/>
        </p:nvSpPr>
        <p:spPr>
          <a:xfrm>
            <a:off x="7004273" y="6417723"/>
            <a:ext cx="2010487" cy="338554"/>
          </a:xfrm>
          <a:prstGeom prst="rect">
            <a:avLst/>
          </a:prstGeom>
          <a:noFill/>
        </p:spPr>
        <p:txBody>
          <a:bodyPr wrap="none" rtlCol="0">
            <a:spAutoFit/>
          </a:bodyPr>
          <a:lstStyle/>
          <a:p>
            <a:r>
              <a:rPr lang="pt-BR" sz="1600" b="1" dirty="0"/>
              <a:t>Fonte: (Lino, 2019)</a:t>
            </a:r>
          </a:p>
        </p:txBody>
      </p:sp>
      <p:sp>
        <p:nvSpPr>
          <p:cNvPr id="11" name="TextShape 3">
            <a:extLst>
              <a:ext uri="{FF2B5EF4-FFF2-40B4-BE49-F238E27FC236}">
                <a16:creationId xmlns:a16="http://schemas.microsoft.com/office/drawing/2014/main" xmlns="" id="{DC16319D-D6B6-4AFE-8D7E-30B17657B16A}"/>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4077625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551330"/>
            <a:ext cx="9378476" cy="5365800"/>
          </a:xfrm>
          <a:prstGeom prst="rect">
            <a:avLst/>
          </a:prstGeom>
          <a:noFill/>
          <a:ln>
            <a:noFill/>
          </a:ln>
        </p:spPr>
        <p:txBody>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Nos últimos 10 anos, a qualidade das auditorias tem se mostrado superior apesar das muitas carências</a:t>
            </a:r>
          </a:p>
          <a:p>
            <a:pPr algn="just"/>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enfrentam a crítica social:</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	Por suas mazelas decorrentes da lógica elite-patrimonialista</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	Pela incapacidade de cobrir com maior impacto o combate a corrupção ou por fazer parte dela</a:t>
            </a:r>
          </a:p>
          <a:p>
            <a:pPr marL="800100" lvl="1"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enfrentam a críticas dos auditados:</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Quando cumpre bem o seu mister (ameaças extintivas ou orçamentárias)</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Quando precisa de reparos em seus processos decisórios</a:t>
            </a:r>
          </a:p>
          <a:p>
            <a:pPr marL="800100" lvl="1"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algn="just"/>
            <a:endParaRPr lang="pt-BR" sz="2400" dirty="0">
              <a:latin typeface="Calibri" panose="020F0502020204030204" pitchFamily="34" charset="0"/>
              <a:cs typeface="Calibri" panose="020F0502020204030204" pitchFamily="34" charset="0"/>
            </a:endParaRPr>
          </a:p>
          <a:p>
            <a:pPr marL="228600" indent="-228240" algn="just">
              <a:buClr>
                <a:srgbClr val="000000"/>
              </a:buClr>
              <a:buFont typeface="Arial"/>
              <a:buChar char="•"/>
            </a:pPr>
            <a:endParaRPr lang="pt-BR" sz="2000" dirty="0">
              <a:latin typeface="Calibri" panose="020F0502020204030204" pitchFamily="34" charset="0"/>
              <a:cs typeface="Calibri" panose="020F0502020204030204" pitchFamily="34" charset="0"/>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608120" y="498060"/>
            <a:ext cx="4338831"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externo</a:t>
            </a:r>
          </a:p>
        </p:txBody>
      </p:sp>
      <p:sp>
        <p:nvSpPr>
          <p:cNvPr id="11" name="TextShape 3">
            <a:extLst>
              <a:ext uri="{FF2B5EF4-FFF2-40B4-BE49-F238E27FC236}">
                <a16:creationId xmlns:a16="http://schemas.microsoft.com/office/drawing/2014/main" xmlns="" id="{0B4A90BB-6A41-4968-A2EF-F52FE758444A}"/>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346361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551330"/>
            <a:ext cx="9525960" cy="5365800"/>
          </a:xfrm>
          <a:prstGeom prst="rect">
            <a:avLst/>
          </a:prstGeom>
          <a:noFill/>
          <a:ln>
            <a:noFill/>
          </a:ln>
        </p:spPr>
        <p:txBody>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A saída para a sobrevivência dos </a:t>
            </a:r>
            <a:r>
              <a:rPr lang="pt-BR" sz="2400" dirty="0" err="1">
                <a:latin typeface="Calibri" panose="020F0502020204030204" pitchFamily="34" charset="0"/>
                <a:cs typeface="Calibri" panose="020F0502020204030204" pitchFamily="34" charset="0"/>
              </a:rPr>
              <a:t>TCs</a:t>
            </a:r>
            <a:r>
              <a:rPr lang="pt-BR" sz="2400" dirty="0">
                <a:latin typeface="Calibri" panose="020F0502020204030204" pitchFamily="34" charset="0"/>
                <a:cs typeface="Calibri" panose="020F0502020204030204" pitchFamily="34" charset="0"/>
              </a:rPr>
              <a:t> em tempos de tantos questionamentos de legitimidade, necessidade, demanda por horizontalização da gestão e da democracia e em meio à 4ª Revolução Industrial é voltar os olhos para a sociedade:</a:t>
            </a:r>
          </a:p>
          <a:p>
            <a:pPr algn="just"/>
            <a:endParaRPr lang="pt-BR" sz="2400" dirty="0">
              <a:latin typeface="Calibri" panose="020F0502020204030204" pitchFamily="34" charset="0"/>
              <a:cs typeface="Calibri" panose="020F0502020204030204" pitchFamily="34" charset="0"/>
            </a:endParaRP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O que esperam de nós?</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Qual o melhor serviço ou produto que podemos ofertar?</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Como posso atuar em conjunto?</a:t>
            </a:r>
          </a:p>
          <a:p>
            <a:pPr marL="800100" lvl="1"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Como posso me legitimar socialmente, já que minha legitimação legal não é - ela exclusivamente - suficiente?</a:t>
            </a:r>
          </a:p>
          <a:p>
            <a:pPr lvl="1" algn="just"/>
            <a:endParaRPr lang="pt-BR" sz="2400" dirty="0">
              <a:latin typeface="Calibri" panose="020F0502020204030204" pitchFamily="34" charset="0"/>
              <a:cs typeface="Calibri" panose="020F0502020204030204" pitchFamily="34" charset="0"/>
            </a:endParaRPr>
          </a:p>
          <a:p>
            <a:pPr marL="228600" indent="-228240" algn="just">
              <a:buClr>
                <a:srgbClr val="000000"/>
              </a:buClr>
              <a:buFont typeface="Arial"/>
              <a:buChar char="•"/>
            </a:pPr>
            <a:endParaRPr lang="pt-BR" sz="2000" dirty="0">
              <a:latin typeface="Calibri" panose="020F0502020204030204" pitchFamily="34" charset="0"/>
              <a:cs typeface="Calibri" panose="020F0502020204030204" pitchFamily="34" charset="0"/>
            </a:endParaRPr>
          </a:p>
          <a:p>
            <a:pPr marL="360" algn="just">
              <a:lnSpc>
                <a:spcPct val="100000"/>
              </a:lnSpc>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128540" y="389712"/>
            <a:ext cx="856620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 </a:t>
            </a:r>
          </a:p>
        </p:txBody>
      </p:sp>
      <p:sp>
        <p:nvSpPr>
          <p:cNvPr id="12" name="TextShape 3">
            <a:extLst>
              <a:ext uri="{FF2B5EF4-FFF2-40B4-BE49-F238E27FC236}">
                <a16:creationId xmlns:a16="http://schemas.microsoft.com/office/drawing/2014/main" xmlns="" id="{F8E61D8C-A25C-4546-8241-E3B98DE4BB41}"/>
              </a:ext>
            </a:extLst>
          </p:cNvPr>
          <p:cNvSpPr txBox="1"/>
          <p:nvPr/>
        </p:nvSpPr>
        <p:spPr>
          <a:xfrm>
            <a:off x="9695040" y="19657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404244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838080" y="365040"/>
            <a:ext cx="10515240" cy="1325160"/>
          </a:xfrm>
          <a:prstGeom prst="rect">
            <a:avLst/>
          </a:prstGeom>
          <a:noFill/>
          <a:ln>
            <a:noFill/>
          </a:ln>
        </p:spPr>
        <p:txBody>
          <a:bodyPr anchor="ctr"/>
          <a:lstStyle/>
          <a:p>
            <a:pPr marL="228600" indent="-228240">
              <a:lnSpc>
                <a:spcPct val="90000"/>
              </a:lnSpc>
              <a:buClr>
                <a:srgbClr val="FFFFFF"/>
              </a:buClr>
              <a:buFont typeface="Arial"/>
              <a:buChar char="•"/>
            </a:pPr>
            <a:r>
              <a:rPr lang="pt-BR" sz="3600" b="1" spc="-1" dirty="0">
                <a:uFill>
                  <a:solidFill>
                    <a:srgbClr val="FFFFFF"/>
                  </a:solidFill>
                </a:uFill>
                <a:latin typeface="Calibri"/>
              </a:rPr>
              <a:t>Cidadania: o novo poder urbano</a:t>
            </a:r>
          </a:p>
        </p:txBody>
      </p:sp>
      <p:sp>
        <p:nvSpPr>
          <p:cNvPr id="128" name="TextShape 2"/>
          <p:cNvSpPr txBox="1"/>
          <p:nvPr/>
        </p:nvSpPr>
        <p:spPr>
          <a:xfrm>
            <a:off x="168480" y="1491840"/>
            <a:ext cx="9378476" cy="5272200"/>
          </a:xfrm>
          <a:prstGeom prst="rect">
            <a:avLst/>
          </a:prstGeom>
          <a:noFill/>
          <a:ln>
            <a:noFill/>
          </a:ln>
        </p:spPr>
        <p:txBody>
          <a:bodyPr/>
          <a:lstStyle/>
          <a:p>
            <a:pPr marL="457200" indent="-457200" algn="just">
              <a:buFont typeface="Arial" panose="020B0604020202020204" pitchFamily="34" charset="0"/>
              <a:buChar char="•"/>
            </a:pPr>
            <a:r>
              <a:rPr lang="pt-BR" sz="2400" spc="-1" dirty="0">
                <a:solidFill>
                  <a:srgbClr val="000000"/>
                </a:solidFill>
                <a:uFill>
                  <a:solidFill>
                    <a:srgbClr val="FFFFFF"/>
                  </a:solidFill>
                </a:uFill>
                <a:latin typeface="Calibri"/>
              </a:rPr>
              <a:t>Passar do Big Data ao </a:t>
            </a:r>
            <a:r>
              <a:rPr lang="pt-BR" sz="2400" b="1" i="1" spc="-1" dirty="0">
                <a:solidFill>
                  <a:srgbClr val="000000"/>
                </a:solidFill>
                <a:uFill>
                  <a:solidFill>
                    <a:srgbClr val="FFFFFF"/>
                  </a:solidFill>
                </a:uFill>
                <a:latin typeface="Calibri"/>
              </a:rPr>
              <a:t>Big </a:t>
            </a:r>
            <a:r>
              <a:rPr lang="pt-BR" sz="2400" b="1" i="1" spc="-1" dirty="0" err="1">
                <a:solidFill>
                  <a:srgbClr val="000000"/>
                </a:solidFill>
                <a:uFill>
                  <a:solidFill>
                    <a:srgbClr val="FFFFFF"/>
                  </a:solidFill>
                </a:uFill>
                <a:latin typeface="Calibri"/>
              </a:rPr>
              <a:t>Thinking</a:t>
            </a:r>
            <a:r>
              <a:rPr lang="pt-BR" sz="2400" spc="-1" dirty="0">
                <a:solidFill>
                  <a:srgbClr val="000000"/>
                </a:solidFill>
                <a:uFill>
                  <a:solidFill>
                    <a:srgbClr val="FFFFFF"/>
                  </a:solidFill>
                </a:uFill>
                <a:latin typeface="Calibri"/>
              </a:rPr>
              <a:t>, com uma cuidada e eficaz política de visualização para a comunicação nos ecossistemas digitais</a:t>
            </a:r>
          </a:p>
          <a:p>
            <a:pPr algn="just">
              <a:lnSpc>
                <a:spcPct val="100000"/>
              </a:lnSpc>
            </a:pPr>
            <a:endParaRPr lang="pt-BR" sz="2400" b="0" strike="noStrike" spc="-1" dirty="0">
              <a:solidFill>
                <a:srgbClr val="000000"/>
              </a:solidFill>
              <a:uFill>
                <a:solidFill>
                  <a:srgbClr val="FFFFFF"/>
                </a:solidFill>
              </a:uFill>
              <a:latin typeface="Calibri"/>
            </a:endParaRPr>
          </a:p>
          <a:p>
            <a:pPr marL="457200" indent="-457200" algn="just">
              <a:lnSpc>
                <a:spcPct val="100000"/>
              </a:lnSpc>
              <a:buFont typeface="Arial" panose="020B0604020202020204" pitchFamily="34" charset="0"/>
              <a:buChar char="•"/>
            </a:pPr>
            <a:r>
              <a:rPr lang="pt-BR" sz="2400" b="0" strike="noStrike" spc="-1" dirty="0">
                <a:solidFill>
                  <a:srgbClr val="000000"/>
                </a:solidFill>
                <a:uFill>
                  <a:solidFill>
                    <a:srgbClr val="FFFFFF"/>
                  </a:solidFill>
                </a:uFill>
                <a:latin typeface="Calibri"/>
              </a:rPr>
              <a:t>Nos comunicarmos com pessoas e seus interesses: isto é mais relevante para ação política que suas condições econômicas, educativas e sócio laborais</a:t>
            </a:r>
          </a:p>
          <a:p>
            <a:pPr algn="just">
              <a:lnSpc>
                <a:spcPct val="100000"/>
              </a:lnSpc>
            </a:pPr>
            <a:endParaRPr lang="pt-BR" sz="2400" spc="-1" dirty="0">
              <a:solidFill>
                <a:srgbClr val="000000"/>
              </a:solidFill>
              <a:uFill>
                <a:solidFill>
                  <a:srgbClr val="FFFFFF"/>
                </a:solidFill>
              </a:uFill>
              <a:latin typeface="Calibri"/>
            </a:endParaRPr>
          </a:p>
          <a:p>
            <a:pPr marL="457200" indent="-457200" algn="just">
              <a:lnSpc>
                <a:spcPct val="100000"/>
              </a:lnSpc>
              <a:buFont typeface="Arial" panose="020B0604020202020204" pitchFamily="34" charset="0"/>
              <a:buChar char="•"/>
            </a:pPr>
            <a:r>
              <a:rPr lang="pt-BR" sz="2400" b="0" strike="noStrike" spc="-1" dirty="0">
                <a:solidFill>
                  <a:srgbClr val="000000"/>
                </a:solidFill>
                <a:uFill>
                  <a:solidFill>
                    <a:srgbClr val="FFFFFF"/>
                  </a:solidFill>
                </a:uFill>
                <a:latin typeface="Calibri"/>
              </a:rPr>
              <a:t>O descolamento da condição ao interesse é uma mudança essencial na concepção política (equidade)</a:t>
            </a:r>
          </a:p>
          <a:p>
            <a:pPr algn="just">
              <a:lnSpc>
                <a:spcPct val="100000"/>
              </a:lnSpc>
            </a:pPr>
            <a:endParaRPr lang="pt-BR" sz="2600" b="0" strike="noStrike" spc="-1" dirty="0">
              <a:solidFill>
                <a:srgbClr val="000000"/>
              </a:solidFill>
              <a:uFill>
                <a:solidFill>
                  <a:srgbClr val="FFFFFF"/>
                </a:solidFill>
              </a:uFill>
              <a:latin typeface="Calibri"/>
            </a:endParaRPr>
          </a:p>
        </p:txBody>
      </p:sp>
      <p:pic>
        <p:nvPicPr>
          <p:cNvPr id="130" name="Imagem 3"/>
          <p:cNvPicPr/>
          <p:nvPr/>
        </p:nvPicPr>
        <p:blipFill>
          <a:blip r:embed="rId2"/>
          <a:stretch/>
        </p:blipFill>
        <p:spPr>
          <a:xfrm>
            <a:off x="9694440" y="57240"/>
            <a:ext cx="2496960" cy="856800"/>
          </a:xfrm>
          <a:prstGeom prst="rect">
            <a:avLst/>
          </a:prstGeom>
          <a:ln>
            <a:noFill/>
          </a:ln>
        </p:spPr>
      </p:pic>
      <p:pic>
        <p:nvPicPr>
          <p:cNvPr id="131" name="Imagem 6"/>
          <p:cNvPicPr/>
          <p:nvPr/>
        </p:nvPicPr>
        <p:blipFill>
          <a:blip r:embed="rId3"/>
          <a:stretch/>
        </p:blipFill>
        <p:spPr>
          <a:xfrm>
            <a:off x="168480" y="93600"/>
            <a:ext cx="959760" cy="544320"/>
          </a:xfrm>
          <a:prstGeom prst="rect">
            <a:avLst/>
          </a:prstGeom>
          <a:ln>
            <a:noFill/>
          </a:ln>
        </p:spPr>
      </p:pic>
      <p:sp>
        <p:nvSpPr>
          <p:cNvPr id="7" name="TextShape 3">
            <a:extLst>
              <a:ext uri="{FF2B5EF4-FFF2-40B4-BE49-F238E27FC236}">
                <a16:creationId xmlns:a16="http://schemas.microsoft.com/office/drawing/2014/main" xmlns="" id="{BAA4776E-A151-46FB-9F91-9483F8D85A47}"/>
              </a:ext>
            </a:extLst>
          </p:cNvPr>
          <p:cNvSpPr txBox="1"/>
          <p:nvPr/>
        </p:nvSpPr>
        <p:spPr>
          <a:xfrm>
            <a:off x="9694438" y="1813302"/>
            <a:ext cx="2496961"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solidFill>
                  <a:srgbClr val="FFFFFF"/>
                </a:solidFill>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solidFill>
                  <a:srgbClr val="000000"/>
                </a:solidFill>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rgbClr val="000000"/>
                </a:solidFill>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social nos Tribunais de Contas</a:t>
            </a:r>
            <a:endParaRPr lang="pt-BR" sz="2000" spc="-1" dirty="0">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pic>
        <p:nvPicPr>
          <p:cNvPr id="3" name="Imagem 2" descr="Uma imagem contendo captura de tela&#10;&#10;Descrição gerada automaticamente">
            <a:extLst>
              <a:ext uri="{FF2B5EF4-FFF2-40B4-BE49-F238E27FC236}">
                <a16:creationId xmlns:a16="http://schemas.microsoft.com/office/drawing/2014/main" xmlns="" id="{232B47EE-B019-4050-892A-6F63F36D0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285" y="99445"/>
            <a:ext cx="9407471" cy="6738315"/>
          </a:xfrm>
          <a:prstGeom prst="rect">
            <a:avLst/>
          </a:prstGeom>
        </p:spPr>
      </p:pic>
    </p:spTree>
    <p:extLst>
      <p:ext uri="{BB962C8B-B14F-4D97-AF65-F5344CB8AC3E}">
        <p14:creationId xmlns:p14="http://schemas.microsoft.com/office/powerpoint/2010/main" val="392374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8733240" cy="5365800"/>
          </a:xfrm>
          <a:prstGeom prst="rect">
            <a:avLst/>
          </a:prstGeom>
          <a:noFill/>
          <a:ln>
            <a:noFill/>
          </a:ln>
        </p:spPr>
        <p:txBody>
          <a:bodyPr/>
          <a:lstStyle/>
          <a:p>
            <a:pPr marL="228600" indent="-228240" algn="just">
              <a:buClr>
                <a:srgbClr val="000000"/>
              </a:buClr>
              <a:buFont typeface="Arial"/>
              <a:buChar char="•"/>
            </a:pPr>
            <a:endParaRPr lang="pt-BR" sz="2000" dirty="0">
              <a:latin typeface="Calibri" panose="020F0502020204030204" pitchFamily="34" charset="0"/>
              <a:cs typeface="Calibri" panose="020F0502020204030204" pitchFamily="34" charset="0"/>
            </a:endParaRPr>
          </a:p>
          <a:p>
            <a:pPr marL="457560" indent="-457200" algn="just">
              <a:lnSpc>
                <a:spcPct val="100000"/>
              </a:lnSpc>
              <a:buClr>
                <a:srgbClr val="000000"/>
              </a:buClr>
              <a:buFont typeface="Arial" panose="020B0604020202020204" pitchFamily="34" charset="0"/>
              <a:buChar char="•"/>
            </a:pPr>
            <a:r>
              <a:rPr lang="pt-BR" sz="2400" strike="noStrike" spc="-1" dirty="0">
                <a:solidFill>
                  <a:srgbClr val="000000"/>
                </a:solidFill>
                <a:uFill>
                  <a:solidFill>
                    <a:srgbClr val="FFFFFF"/>
                  </a:solidFill>
                </a:uFill>
                <a:latin typeface="Calibri"/>
              </a:rPr>
              <a:t>A base do documento está em ações</a:t>
            </a:r>
          </a:p>
          <a:p>
            <a:pPr marL="914760" lvl="1" indent="-457200" algn="just">
              <a:buClr>
                <a:srgbClr val="000000"/>
              </a:buClr>
              <a:buFont typeface="Arial" panose="020B0604020202020204" pitchFamily="34" charset="0"/>
              <a:buChar char="•"/>
            </a:pPr>
            <a:r>
              <a:rPr lang="pt-BR" sz="2400" spc="-1" dirty="0">
                <a:solidFill>
                  <a:srgbClr val="000000"/>
                </a:solidFill>
                <a:uFill>
                  <a:solidFill>
                    <a:srgbClr val="FFFFFF"/>
                  </a:solidFill>
                </a:uFill>
                <a:latin typeface="Calibri"/>
              </a:rPr>
              <a:t>Sociedade apoia o TCU</a:t>
            </a:r>
          </a:p>
          <a:p>
            <a:pPr marL="914760" lvl="1" indent="-457200" algn="just">
              <a:buClr>
                <a:srgbClr val="000000"/>
              </a:buClr>
              <a:buFont typeface="Arial" panose="020B0604020202020204" pitchFamily="34" charset="0"/>
              <a:buChar char="•"/>
            </a:pPr>
            <a:r>
              <a:rPr lang="pt-BR" sz="2400" strike="noStrike" spc="-1" dirty="0">
                <a:solidFill>
                  <a:srgbClr val="000000"/>
                </a:solidFill>
                <a:uFill>
                  <a:solidFill>
                    <a:srgbClr val="FFFFFF"/>
                  </a:solidFill>
                </a:uFill>
                <a:latin typeface="Calibri"/>
              </a:rPr>
              <a:t>TCU </a:t>
            </a:r>
            <a:r>
              <a:rPr lang="pt-BR" sz="2400" spc="-1" dirty="0">
                <a:solidFill>
                  <a:srgbClr val="000000"/>
                </a:solidFill>
                <a:uFill>
                  <a:solidFill>
                    <a:srgbClr val="FFFFFF"/>
                  </a:solidFill>
                </a:uFill>
                <a:latin typeface="Calibri"/>
              </a:rPr>
              <a:t>apoia sociedade</a:t>
            </a:r>
          </a:p>
          <a:p>
            <a:pPr marL="914760" lvl="1" indent="-457200" algn="just">
              <a:buClr>
                <a:srgbClr val="000000"/>
              </a:buClr>
              <a:buFont typeface="Arial" panose="020B0604020202020204" pitchFamily="34" charset="0"/>
              <a:buChar char="•"/>
            </a:pPr>
            <a:r>
              <a:rPr lang="pt-BR" sz="2400" spc="-1" dirty="0">
                <a:solidFill>
                  <a:srgbClr val="FF0000"/>
                </a:solidFill>
                <a:uFill>
                  <a:solidFill>
                    <a:srgbClr val="FFFFFF"/>
                  </a:solidFill>
                </a:uFill>
                <a:latin typeface="Calibri"/>
              </a:rPr>
              <a:t>Falta: a sociedade controla o TCU</a:t>
            </a:r>
          </a:p>
          <a:p>
            <a:pPr marL="914760" lvl="1" indent="-457200" algn="just">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a:endParaRPr>
          </a:p>
          <a:p>
            <a:pPr marL="457560" indent="-457200" algn="just">
              <a:buClr>
                <a:srgbClr val="000000"/>
              </a:buClr>
              <a:buFont typeface="Arial" panose="020B0604020202020204" pitchFamily="34" charset="0"/>
              <a:buChar char="•"/>
            </a:pPr>
            <a:r>
              <a:rPr lang="pt-BR" sz="2400" spc="-1" dirty="0">
                <a:solidFill>
                  <a:srgbClr val="000000"/>
                </a:solidFill>
                <a:uFill>
                  <a:solidFill>
                    <a:srgbClr val="FFFFFF"/>
                  </a:solidFill>
                </a:uFill>
                <a:latin typeface="Calibri"/>
              </a:rPr>
              <a:t>Prevê ações de controle em parceria com a sociedade</a:t>
            </a:r>
          </a:p>
          <a:p>
            <a:pPr marL="360" algn="just">
              <a:buClr>
                <a:srgbClr val="000000"/>
              </a:buClr>
            </a:pPr>
            <a:endParaRPr lang="pt-BR" sz="2400" spc="-1" dirty="0">
              <a:solidFill>
                <a:srgbClr val="000000"/>
              </a:solidFill>
              <a:uFill>
                <a:solidFill>
                  <a:srgbClr val="FFFFFF"/>
                </a:solidFill>
              </a:uFill>
              <a:latin typeface="Calibri"/>
            </a:endParaRPr>
          </a:p>
          <a:p>
            <a:pPr marL="457560" indent="-457200" algn="just">
              <a:buClr>
                <a:srgbClr val="000000"/>
              </a:buClr>
              <a:buFont typeface="Arial" panose="020B0604020202020204" pitchFamily="34" charset="0"/>
              <a:buChar char="•"/>
            </a:pPr>
            <a:r>
              <a:rPr lang="pt-BR" sz="2400" strike="noStrike" spc="-1" dirty="0">
                <a:solidFill>
                  <a:srgbClr val="000000"/>
                </a:solidFill>
                <a:uFill>
                  <a:solidFill>
                    <a:srgbClr val="FFFFFF"/>
                  </a:solidFill>
                </a:uFill>
                <a:latin typeface="Calibri"/>
              </a:rPr>
              <a:t>Aponta a necessidade do gerenciamento de riscos derivados desta parceria</a:t>
            </a:r>
          </a:p>
          <a:p>
            <a:pPr marL="457560" indent="-457200" algn="just">
              <a:buClr>
                <a:srgbClr val="000000"/>
              </a:buClr>
              <a:buFont typeface="Arial" panose="020B0604020202020204" pitchFamily="34" charset="0"/>
              <a:buChar char="•"/>
            </a:pPr>
            <a:endParaRPr lang="pt-BR" sz="2400" spc="-1" dirty="0">
              <a:solidFill>
                <a:srgbClr val="000000"/>
              </a:solidFill>
              <a:uFill>
                <a:solidFill>
                  <a:srgbClr val="FFFFFF"/>
                </a:solidFill>
              </a:uFill>
              <a:latin typeface="Calibri"/>
            </a:endParaRPr>
          </a:p>
          <a:p>
            <a:pPr marL="457560" indent="-457200" algn="just">
              <a:buClr>
                <a:srgbClr val="000000"/>
              </a:buClr>
              <a:buFont typeface="Arial" panose="020B0604020202020204" pitchFamily="34" charset="0"/>
              <a:buChar char="•"/>
            </a:pPr>
            <a:r>
              <a:rPr lang="pt-BR" sz="2400" strike="noStrike" spc="-1" dirty="0">
                <a:solidFill>
                  <a:srgbClr val="000000"/>
                </a:solidFill>
                <a:uFill>
                  <a:solidFill>
                    <a:srgbClr val="FFFFFF"/>
                  </a:solidFill>
                </a:uFill>
                <a:latin typeface="Calibri"/>
              </a:rPr>
              <a:t>Movimento internacional EFS (OLACEFS e Banco Mundial)</a:t>
            </a:r>
          </a:p>
          <a:p>
            <a:pPr marL="457560" indent="-457200" algn="just">
              <a:buClr>
                <a:srgbClr val="000000"/>
              </a:buClr>
              <a:buFont typeface="Arial" panose="020B0604020202020204" pitchFamily="34" charset="0"/>
              <a:buChar cha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3234177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452001" y="2029823"/>
            <a:ext cx="8733240" cy="3351021"/>
          </a:xfrm>
          <a:prstGeom prst="rect">
            <a:avLst/>
          </a:prstGeom>
          <a:noFill/>
          <a:ln>
            <a:noFill/>
          </a:ln>
        </p:spPr>
        <p:txBody>
          <a:bodyPr/>
          <a:lstStyle/>
          <a:p>
            <a:pPr marL="360" algn="just">
              <a:buClr>
                <a:srgbClr val="000000"/>
              </a:buClr>
            </a:pPr>
            <a:endParaRPr lang="pt-BR" sz="2000" dirty="0">
              <a:latin typeface="Calibri" panose="020F0502020204030204" pitchFamily="34" charset="0"/>
              <a:cs typeface="Calibri" panose="020F0502020204030204" pitchFamily="34" charset="0"/>
            </a:endParaRPr>
          </a:p>
          <a:p>
            <a:pPr marL="457560" indent="-457200" algn="just">
              <a:lnSpc>
                <a:spcPct val="100000"/>
              </a:lnSpc>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560" indent="-457200" algn="just">
              <a:lnSpc>
                <a:spcPct val="100000"/>
              </a:lnSpc>
              <a:buClr>
                <a:srgbClr val="000000"/>
              </a:buClr>
              <a:buFont typeface="Arial" panose="020B0604020202020204" pitchFamily="34" charset="0"/>
              <a:buChar char="•"/>
            </a:pPr>
            <a:r>
              <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rPr>
              <a:t>2017- TCU firmou acordos de cooperação  com OSC</a:t>
            </a:r>
          </a:p>
          <a:p>
            <a:pPr marL="360" algn="just">
              <a:lnSpc>
                <a:spcPct val="100000"/>
              </a:lnSpc>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560" indent="-457200" algn="just">
              <a:lnSpc>
                <a:spcPct val="100000"/>
              </a:lnSpc>
              <a:buClr>
                <a:srgbClr val="000000"/>
              </a:buClr>
              <a:buFont typeface="Arial" panose="020B0604020202020204" pitchFamily="34" charset="0"/>
              <a:buChar char="•"/>
            </a:pPr>
            <a:r>
              <a:rPr lang="pt-BR" sz="2400" spc="-1" dirty="0">
                <a:solidFill>
                  <a:srgbClr val="000000"/>
                </a:solidFill>
                <a:uFill>
                  <a:solidFill>
                    <a:srgbClr val="FFFFFF"/>
                  </a:solidFill>
                </a:uFill>
                <a:latin typeface="Calibri" panose="020F0502020204030204" pitchFamily="34" charset="0"/>
                <a:cs typeface="Calibri" panose="020F0502020204030204" pitchFamily="34" charset="0"/>
              </a:rPr>
              <a:t>2018- capacitou auditores do TCU para </a:t>
            </a:r>
            <a:r>
              <a:rPr lang="pt-BR" sz="2400" dirty="0">
                <a:latin typeface="Calibri" panose="020F0502020204030204" pitchFamily="34" charset="0"/>
                <a:cs typeface="Calibri" panose="020F0502020204030204" pitchFamily="34" charset="0"/>
              </a:rPr>
              <a:t>prepará-los para promover ações de controle em parceria com a sociedade</a:t>
            </a:r>
          </a:p>
          <a:p>
            <a:pPr marL="457560" indent="-457200" algn="just">
              <a:lnSpc>
                <a:spcPct val="100000"/>
              </a:lnSpc>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60" algn="just">
              <a:buClr>
                <a:srgbClr val="000000"/>
              </a:buCl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4266500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60" algn="just">
              <a:lnSpc>
                <a:spcPct val="100000"/>
              </a:lnSpc>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60" algn="just">
              <a:lnSpc>
                <a:spcPct val="100000"/>
              </a:lnSpc>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60" algn="just">
              <a:lnSpc>
                <a:spcPct val="100000"/>
              </a:lnSpc>
              <a:buClr>
                <a:srgbClr val="000000"/>
              </a:buClr>
            </a:pPr>
            <a:r>
              <a:rPr lang="pt-BR" sz="2400" dirty="0">
                <a:latin typeface="Calibri" panose="020F0502020204030204" pitchFamily="34" charset="0"/>
                <a:cs typeface="Calibri" panose="020F0502020204030204" pitchFamily="34" charset="0"/>
              </a:rPr>
              <a:t>Controle social – forma de participação popular como um mecanismo capaz de assegurar à sociedade que seus interesses serão adequadamente observados. Possui características de controle externo da Administração Pública, haja vista seus agentes não serem necessariamente integrantes da estrutura governamental, e constitui-se na forma de controle mais abrangente e imediato, que pode ajudar a garantir o que se considera uma tendência nas sociedades democratizadas, a saber, o bom e regular funcionamento de estruturas descentralizadas de governo</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560" indent="-457200" algn="just">
              <a:buClr>
                <a:srgbClr val="000000"/>
              </a:buClr>
              <a:buFont typeface="Arial" panose="020B0604020202020204" pitchFamily="34" charset="0"/>
              <a:buChar char="•"/>
            </a:pPr>
            <a:endParaRPr lang="pt-BR" sz="2800" strike="noStrike" spc="-1" dirty="0">
              <a:solidFill>
                <a:srgbClr val="000000"/>
              </a:solidFill>
              <a:uFill>
                <a:solidFill>
                  <a:srgbClr val="FFFFFF"/>
                </a:solidFill>
              </a:uFill>
              <a:latin typeface="Calibri"/>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2590978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60" algn="just">
              <a:lnSpc>
                <a:spcPct val="100000"/>
              </a:lnSpc>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457560"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 participação ativa da sociedade </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Amplia a cobertura do controle dos gastos públicos</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Melhora a qualidade na prestação de serviços públicos</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Reforça o combate à fraude e corrupção</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Acelera as ações para implementar as recomendações das auditorias</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Maior eficácia e eficiência da ESF</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Legitimidade e independência da ESF fortalecidas</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Fortalecimento das suas estratégias</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Aumento da eficácia e eficiência das OSC </a:t>
            </a:r>
          </a:p>
          <a:p>
            <a:pPr marL="914760" lvl="1" indent="-4572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Aumento da legitimidade das OSC</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1422633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Alcance e formas de parceria do TCU com a sociedade</a:t>
            </a:r>
          </a:p>
          <a:p>
            <a:pPr marL="343260" indent="-342900" algn="just">
              <a:lnSpc>
                <a:spcPct val="100000"/>
              </a:lnSpc>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Desenvolvimento das competências, por meio de treinamentos e eventos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Aperfeiçoamento dos canais de comunicação entre os partícipes do acordo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Intercâmbio de conhecimentos, informações e pesquisas, nos limites da lei</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Participação no processo de planejamento dos partícipes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Ações conjuntas, com o objetivo de avaliar, orientar e monitorar a gestão pública</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Divulgação dos resultados dos trabalhos dos partícipes, realizados ou não em conjunto</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213" name="CustomShape 4"/>
          <p:cNvSpPr/>
          <p:nvPr/>
        </p:nvSpPr>
        <p:spPr>
          <a:xfrm>
            <a:off x="648360" y="1373040"/>
            <a:ext cx="7583760" cy="5272200"/>
          </a:xfrm>
          <a:prstGeom prst="rect">
            <a:avLst/>
          </a:prstGeom>
          <a:noFill/>
          <a:ln>
            <a:noFill/>
          </a:ln>
        </p:spPr>
        <p:style>
          <a:lnRef idx="0">
            <a:scrgbClr r="0" g="0" b="0"/>
          </a:lnRef>
          <a:fillRef idx="0">
            <a:scrgbClr r="0" g="0" b="0"/>
          </a:fillRef>
          <a:effectRef idx="0">
            <a:scrgbClr r="0" g="0" b="0"/>
          </a:effectRef>
          <a:fontRef idx="minor"/>
        </p:style>
        <p:txBody>
          <a:bodyPr/>
          <a:lstStyle/>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a:p>
            <a:pPr algn="just">
              <a:lnSpc>
                <a:spcPct val="100000"/>
              </a:lnSpc>
            </a:pPr>
            <a:endParaRPr lang="pt-BR" sz="2800" b="0" strike="noStrike" spc="-1" dirty="0">
              <a:solidFill>
                <a:srgbClr val="000000"/>
              </a:solidFill>
              <a:uFill>
                <a:solidFill>
                  <a:srgbClr val="FFFFFF"/>
                </a:solidFill>
              </a:uFill>
              <a:latin typeface="Arial"/>
            </a:endParaRPr>
          </a:p>
        </p:txBody>
      </p:sp>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3556394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97019" y="1482514"/>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Comunicação do TCU com a sociedade</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o Tribunal deve investir para tornar a informação que produz acessível e, acima de tudo, compreensível, aumentando a probabilidade de os diversos atores da sociedade se apropriarem dessas informações, executarem ações de controle ou exigirem que os gestores promovam as mudanças necessárias ao aperfeiçoamento da prestação dos serviços públicos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Evitar uso de termos técnicos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Evitar o uso de palavras não usuais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Utilizar linguagem a mais cotidiana possível: diversos formatos, diversos meios de comunicação</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3451478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349511" y="1398600"/>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Controle exercido pela sociedade com apoio do TCU</a:t>
            </a:r>
          </a:p>
          <a:p>
            <a:pPr marL="360" algn="just">
              <a:lnSpc>
                <a:spcPct val="100000"/>
              </a:lnSpc>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As ações decorrentes deste tipo de parceria têm como protagonista a sociedade, consistindo na espécie controle social, e o Tribunal atua como apoiador das ações, provendo os serviços</a:t>
            </a:r>
          </a:p>
          <a:p>
            <a:pPr marL="360" algn="just">
              <a:lnSpc>
                <a:spcPct val="100000"/>
              </a:lnSpc>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2774950" algn="just">
              <a:lnSpc>
                <a:spcPct val="100000"/>
              </a:lnSpc>
              <a:buClr>
                <a:srgbClr val="000000"/>
              </a:buClr>
            </a:pPr>
            <a:r>
              <a:rPr lang="pt-BR" sz="2400" dirty="0">
                <a:latin typeface="Calibri" panose="020F0502020204030204" pitchFamily="34" charset="0"/>
                <a:cs typeface="Calibri" panose="020F0502020204030204" pitchFamily="34" charset="0"/>
              </a:rPr>
              <a:t>Informação</a:t>
            </a:r>
          </a:p>
          <a:p>
            <a:pPr marL="2774950">
              <a:lnSpc>
                <a:spcPct val="100000"/>
              </a:lnSpc>
              <a:buClr>
                <a:srgbClr val="000000"/>
              </a:buClr>
            </a:pPr>
            <a:r>
              <a:rPr lang="pt-BR" sz="2400" dirty="0">
                <a:latin typeface="Calibri" panose="020F0502020204030204" pitchFamily="34" charset="0"/>
                <a:cs typeface="Calibri" panose="020F0502020204030204" pitchFamily="34" charset="0"/>
              </a:rPr>
              <a:t>Análise automatizada</a:t>
            </a:r>
          </a:p>
          <a:p>
            <a:pPr marL="2774950">
              <a:lnSpc>
                <a:spcPct val="100000"/>
              </a:lnSpc>
              <a:buClr>
                <a:srgbClr val="000000"/>
              </a:buClr>
            </a:pPr>
            <a:r>
              <a:rPr lang="pt-BR" sz="2400" dirty="0">
                <a:latin typeface="Calibri" panose="020F0502020204030204" pitchFamily="34" charset="0"/>
                <a:cs typeface="Calibri" panose="020F0502020204030204" pitchFamily="34" charset="0"/>
              </a:rPr>
              <a:t>Capacitação</a:t>
            </a:r>
          </a:p>
          <a:p>
            <a:pPr marL="2774950">
              <a:lnSpc>
                <a:spcPct val="100000"/>
              </a:lnSpc>
              <a:buClr>
                <a:srgbClr val="000000"/>
              </a:buClr>
            </a:pPr>
            <a:r>
              <a:rPr lang="pt-BR" sz="2400" dirty="0">
                <a:latin typeface="Calibri" panose="020F0502020204030204" pitchFamily="34" charset="0"/>
                <a:cs typeface="Calibri" panose="020F0502020204030204" pitchFamily="34" charset="0"/>
              </a:rPr>
              <a:t> </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1210101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349511" y="1169743"/>
            <a:ext cx="9265436" cy="5365800"/>
          </a:xfrm>
          <a:prstGeom prst="rect">
            <a:avLst/>
          </a:prstGeom>
          <a:noFill/>
          <a:ln>
            <a:noFill/>
          </a:ln>
        </p:spPr>
        <p:txBody>
          <a:bodyPr/>
          <a:lstStyle/>
          <a:p>
            <a:pPr marL="360" algn="just">
              <a:lnSpc>
                <a:spcPct val="100000"/>
              </a:lnSpc>
              <a:buClr>
                <a:srgbClr val="000000"/>
              </a:buCl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Informação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	Deliberações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	Bases de dados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	Doutrina</a:t>
            </a:r>
          </a:p>
          <a:p>
            <a:pPr marL="360">
              <a:lnSpc>
                <a:spcPct val="100000"/>
              </a:lnSpc>
              <a:buClr>
                <a:srgbClr val="000000"/>
              </a:buClr>
            </a:pPr>
            <a:endParaRPr lang="pt-BR" sz="2400" dirty="0">
              <a:latin typeface="Calibri" panose="020F0502020204030204" pitchFamily="34" charset="0"/>
              <a:cs typeface="Calibri" panose="020F0502020204030204" pitchFamily="34" charset="0"/>
            </a:endParaRPr>
          </a:p>
          <a:p>
            <a:pPr marL="343260" indent="-342900">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Análise automatizada</a:t>
            </a:r>
          </a:p>
          <a:p>
            <a:pPr marL="360" algn="just">
              <a:lnSpc>
                <a:spcPct val="100000"/>
              </a:lnSpc>
              <a:buClr>
                <a:srgbClr val="000000"/>
              </a:buClr>
            </a:pPr>
            <a:endParaRPr lang="pt-BR" sz="2400" dirty="0">
              <a:latin typeface="Calibri" panose="020F0502020204030204" pitchFamily="34" charset="0"/>
              <a:cs typeface="Calibri" panose="020F0502020204030204" pitchFamily="34" charset="0"/>
            </a:endParaRPr>
          </a:p>
          <a:p>
            <a:pPr marL="360" algn="just">
              <a:lnSpc>
                <a:spcPct val="100000"/>
              </a:lnSpc>
              <a:buClr>
                <a:srgbClr val="000000"/>
              </a:buClr>
            </a:pPr>
            <a:r>
              <a:rPr lang="pt-BR" sz="2400" dirty="0">
                <a:latin typeface="Calibri" panose="020F0502020204030204" pitchFamily="34" charset="0"/>
                <a:cs typeface="Calibri" panose="020F0502020204030204" pitchFamily="34" charset="0"/>
              </a:rPr>
              <a:t>Processa dados custodiados ou produzidos no Tribunal, combinados ou não com informações oferecidas pelos usuários do serviço, para fornecer informação que é pública</a:t>
            </a:r>
          </a:p>
          <a:p>
            <a:pPr marL="360" algn="just">
              <a:lnSpc>
                <a:spcPct val="100000"/>
              </a:lnSpc>
              <a:buClr>
                <a:srgbClr val="000000"/>
              </a:buClr>
            </a:pPr>
            <a:endParaRPr lang="pt-BR" sz="2400" dirty="0">
              <a:latin typeface="Calibri" panose="020F0502020204030204" pitchFamily="34" charset="0"/>
              <a:cs typeface="Calibri" panose="020F0502020204030204" pitchFamily="34" charset="0"/>
            </a:endParaRPr>
          </a:p>
          <a:p>
            <a:pPr marL="360" algn="just">
              <a:lnSpc>
                <a:spcPct val="100000"/>
              </a:lnSpc>
              <a:buClr>
                <a:srgbClr val="000000"/>
              </a:buClr>
            </a:pPr>
            <a:endParaRPr lang="pt-BR" sz="2400" dirty="0"/>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244823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349511" y="1169743"/>
            <a:ext cx="9265436" cy="5365800"/>
          </a:xfrm>
          <a:prstGeom prst="rect">
            <a:avLst/>
          </a:prstGeom>
          <a:noFill/>
          <a:ln>
            <a:noFill/>
          </a:ln>
        </p:spPr>
        <p:txBody>
          <a:bodyPr/>
          <a:lstStyle/>
          <a:p>
            <a:pPr marL="360" algn="just">
              <a:lnSpc>
                <a:spcPct val="100000"/>
              </a:lnSpc>
              <a:buClr>
                <a:srgbClr val="000000"/>
              </a:buClr>
            </a:pPr>
            <a:endParaRPr lang="pt-BR" sz="2400" dirty="0">
              <a:latin typeface="Calibri" panose="020F0502020204030204" pitchFamily="34" charset="0"/>
              <a:cs typeface="Calibri" panose="020F0502020204030204" pitchFamily="34" charset="0"/>
            </a:endParaRPr>
          </a:p>
          <a:p>
            <a:pPr marL="343260" indent="-342900">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Capacitação</a:t>
            </a:r>
          </a:p>
          <a:p>
            <a:pPr marL="800460" lvl="1"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Em níveis de profundidade</a:t>
            </a:r>
          </a:p>
          <a:p>
            <a:pPr marL="800460" lvl="1"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Abarcar os mais diversos temas</a:t>
            </a:r>
          </a:p>
          <a:p>
            <a:pPr marL="1257660" lvl="2"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Ética e integridade</a:t>
            </a:r>
          </a:p>
          <a:p>
            <a:pPr marL="1257660" lvl="2"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Funcionamento do estado brasileiro</a:t>
            </a:r>
          </a:p>
          <a:p>
            <a:pPr marL="1257660" lvl="2"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Licitações e contratos, pagamento de pessoal e convênios</a:t>
            </a:r>
          </a:p>
          <a:p>
            <a:pPr marL="1257660" lvl="2"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Métodos e técnicas de auditoria - obtenção de evidencias e de amostragem</a:t>
            </a:r>
          </a:p>
          <a:p>
            <a:pPr marL="1257660" lvl="2"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Quem pode ser acionado para atuar na correção e prevenção de eventuais impropriedades ou irregularidades identificadas pela sociedade</a:t>
            </a:r>
            <a:br>
              <a:rPr lang="pt-BR" sz="2400" dirty="0">
                <a:latin typeface="Calibri" panose="020F0502020204030204" pitchFamily="34" charset="0"/>
                <a:cs typeface="Calibri" panose="020F0502020204030204" pitchFamily="34" charset="0"/>
              </a:rPr>
            </a:br>
            <a:r>
              <a:rPr lang="pt-BR" sz="2400" dirty="0"/>
              <a:t> </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23741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2"/>
          <p:cNvPicPr/>
          <p:nvPr/>
        </p:nvPicPr>
        <p:blipFill>
          <a:blip r:embed="rId2"/>
          <a:stretch/>
        </p:blipFill>
        <p:spPr>
          <a:xfrm>
            <a:off x="295422" y="112542"/>
            <a:ext cx="11635726" cy="6578335"/>
          </a:xfrm>
          <a:prstGeom prst="rect">
            <a:avLst/>
          </a:prstGeom>
          <a:ln>
            <a:noFill/>
          </a:ln>
        </p:spPr>
      </p:pic>
      <p:sp>
        <p:nvSpPr>
          <p:cNvPr id="4" name="CaixaDeTexto 3">
            <a:extLst>
              <a:ext uri="{FF2B5EF4-FFF2-40B4-BE49-F238E27FC236}">
                <a16:creationId xmlns:a16="http://schemas.microsoft.com/office/drawing/2014/main" xmlns="" id="{499611A4-02CE-43CE-97DF-0F121249971D}"/>
              </a:ext>
            </a:extLst>
          </p:cNvPr>
          <p:cNvSpPr txBox="1"/>
          <p:nvPr/>
        </p:nvSpPr>
        <p:spPr>
          <a:xfrm>
            <a:off x="9676206" y="6549863"/>
            <a:ext cx="2687512" cy="307777"/>
          </a:xfrm>
          <a:prstGeom prst="rect">
            <a:avLst/>
          </a:prstGeom>
          <a:noFill/>
        </p:spPr>
        <p:txBody>
          <a:bodyPr wrap="square" rtlCol="0">
            <a:spAutoFit/>
          </a:bodyPr>
          <a:lstStyle/>
          <a:p>
            <a:r>
              <a:rPr lang="pt-BR" sz="1400" b="1" dirty="0"/>
              <a:t>Fonte: </a:t>
            </a:r>
            <a:r>
              <a:rPr lang="pt-BR" sz="1400" b="1" dirty="0" err="1"/>
              <a:t>Antoní</a:t>
            </a:r>
            <a:r>
              <a:rPr lang="pt-BR" sz="1400" b="1" dirty="0"/>
              <a:t> </a:t>
            </a:r>
            <a:r>
              <a:rPr lang="pt-BR" sz="1400" b="1" dirty="0" err="1"/>
              <a:t>Rubí-Gutierez</a:t>
            </a:r>
            <a:endParaRPr lang="pt-BR" sz="1400" b="1" dirty="0"/>
          </a:p>
        </p:txBody>
      </p:sp>
    </p:spTree>
    <p:extLst>
      <p:ext uri="{BB962C8B-B14F-4D97-AF65-F5344CB8AC3E}">
        <p14:creationId xmlns:p14="http://schemas.microsoft.com/office/powerpoint/2010/main" val="897156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168480" y="1492200"/>
            <a:ext cx="9265436" cy="5365800"/>
          </a:xfrm>
          <a:prstGeom prst="rect">
            <a:avLst/>
          </a:prstGeom>
          <a:noFill/>
          <a:ln>
            <a:noFill/>
          </a:ln>
        </p:spPr>
        <p:txBody>
          <a:bodyPr/>
          <a:lstStyle/>
          <a:p>
            <a:pPr marL="343260" indent="-342900">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Formalização da ação</a:t>
            </a:r>
          </a:p>
          <a:p>
            <a:pPr marL="800460" lvl="1"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Abertura de processo de controle externo</a:t>
            </a:r>
          </a:p>
          <a:p>
            <a:pPr marL="800460" lvl="1"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Abertura de processo de produção de conhecimento</a:t>
            </a:r>
          </a:p>
          <a:p>
            <a:pPr marL="800460" lvl="1" indent="-342900">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Não formalização de processo</a:t>
            </a:r>
          </a:p>
          <a:p>
            <a:pPr marL="800460" lvl="1" indent="-342900">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Controle exercido pelo TCU com apoio da sociedade</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Promoção e atenção a denúncias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Busca ativa pela participação da sociedade</a:t>
            </a:r>
          </a:p>
          <a:p>
            <a:pPr marL="800460" lvl="1" indent="-342900" algn="just">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Suficiência</a:t>
            </a: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Adequação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Relevância</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Validade</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Confiabilidade</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457560" lvl="1">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2026093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800460" lvl="1" indent="-342900" algn="just">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p>
            <a:pPr marL="343260"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Promoção e atenção a denúncias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Denúncia </a:t>
            </a:r>
          </a:p>
          <a:p>
            <a:pPr marL="1257660" lvl="2"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competência do Tribunal sobre o assunto</a:t>
            </a:r>
          </a:p>
          <a:p>
            <a:pPr marL="1257660" lvl="2"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legitimidade do autor</a:t>
            </a:r>
          </a:p>
          <a:p>
            <a:pPr marL="1257660" lvl="2"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suficiência dos indícios</a:t>
            </a:r>
          </a:p>
          <a:p>
            <a:pPr marL="1257660" lvl="2"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existência de interesse público no trato da suposta ilegalidade apontada</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Relato sobre matéria externa</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3240742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Busca ativa pela participação da sociedade</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Comunicação bidirecional</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Continuidade</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Prestação de contas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Independência</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2948774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38217863-B3D8-4698-B188-2BA27C6A5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97" y="0"/>
            <a:ext cx="11479696" cy="6858000"/>
          </a:xfrm>
          <a:prstGeom prst="rect">
            <a:avLst/>
          </a:prstGeom>
        </p:spPr>
      </p:pic>
    </p:spTree>
    <p:extLst>
      <p:ext uri="{BB962C8B-B14F-4D97-AF65-F5344CB8AC3E}">
        <p14:creationId xmlns:p14="http://schemas.microsoft.com/office/powerpoint/2010/main" val="3844548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Seleção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Planejamento participativo anual.</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Utilização dos relatos sobre matéria externa</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343260"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Planejamento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Painéis de referência</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Coleta de dados durante a análise preliminar do objeto</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343260"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Execução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Utilização de trabalhos de especialistas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Apoio na coleta de dados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Apoio na análise preliminar de dados: coleta e a análise preliminar de dados não se confundem com a coleta e a análise de evidências</a:t>
            </a:r>
          </a:p>
          <a:p>
            <a:pPr marL="343260" indent="-342900" algn="just">
              <a:buClr>
                <a:srgbClr val="000000"/>
              </a:buClr>
              <a:buFont typeface="Arial" panose="020B0604020202020204" pitchFamily="34" charset="0"/>
              <a:buChar cha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9944088" y="6327352"/>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1314375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50249" y="1300106"/>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Relatório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Contar com anexos decorrentes da colaboração social</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Comentário do gestor</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Precedido de manifestação de interessados</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Apreciação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Precedida de audiência pública</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Divulgação</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Difusão colaborativa dos resultados</a:t>
            </a:r>
          </a:p>
          <a:p>
            <a:pPr marL="800460" lvl="1"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Audiências públicas</a:t>
            </a:r>
          </a:p>
          <a:p>
            <a:pPr marL="457560" lvl="1" algn="just">
              <a:buClr>
                <a:srgbClr val="000000"/>
              </a:buClr>
            </a:pPr>
            <a:endParaRPr lang="pt-BR" sz="2400" dirty="0">
              <a:latin typeface="Calibri" panose="020F0502020204030204" pitchFamily="34" charset="0"/>
              <a:cs typeface="Calibri" panose="020F0502020204030204" pitchFamily="34" charset="0"/>
            </a:endParaRPr>
          </a:p>
          <a:p>
            <a:pPr marL="343260" indent="-342900" algn="just">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Monitoramento</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9944088" y="6327352"/>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3644495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A publicação de informações que não serão utilizadas pela sociedade não incrementa o controle social, mas sim o dificulta, pois aumenta o esforço de busca pelo que é útil ao controle</a:t>
            </a:r>
          </a:p>
          <a:p>
            <a:pPr marL="343260" indent="-342900" algn="just">
              <a:lnSpc>
                <a:spcPct val="100000"/>
              </a:lnSpc>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Mais ainda, transparência para informação que não é útil ao controle social consiste em desperdício de recursos públicos, pois o gestor despende recursos para promover essa transparência</a:t>
            </a:r>
          </a:p>
          <a:p>
            <a:pPr marL="343260" indent="-342900" algn="just">
              <a:lnSpc>
                <a:spcPct val="100000"/>
              </a:lnSpc>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3260" indent="-342900" algn="just">
              <a:lnSpc>
                <a:spcPct val="100000"/>
              </a:lnSpc>
              <a:buClr>
                <a:srgbClr val="000000"/>
              </a:buClr>
              <a:buFont typeface="Arial" panose="020B0604020202020204" pitchFamily="34" charset="0"/>
              <a:buChar char="•"/>
            </a:pPr>
            <a:r>
              <a:rPr lang="pt-BR" sz="2400" dirty="0">
                <a:latin typeface="Calibri" panose="020F0502020204030204" pitchFamily="34" charset="0"/>
                <a:cs typeface="Calibri" panose="020F0502020204030204" pitchFamily="34" charset="0"/>
              </a:rPr>
              <a:t>Recomenda-se que todas as ações de controle do Tribunal em parceria com a sociedade tenham um gerenciamento de riscos formalizado, por meio de um plano de tratamento de riscos aprovado pelo gestor dos riscos</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1135211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43260" indent="-342900" algn="just">
              <a:lnSpc>
                <a:spcPct val="100000"/>
              </a:lnSpc>
              <a:buClr>
                <a:srgbClr val="000000"/>
              </a:buClr>
              <a:buFont typeface="Arial" panose="020B0604020202020204" pitchFamily="34" charset="0"/>
              <a:buChar char="•"/>
            </a:pPr>
            <a:r>
              <a:rPr lang="pt-BR" sz="2400" dirty="0"/>
              <a:t>Riscos que devem ser gerenciados nessas ações</a:t>
            </a:r>
          </a:p>
          <a:p>
            <a:pPr marL="343260" indent="-342900" algn="just">
              <a:lnSpc>
                <a:spcPct val="100000"/>
              </a:lnSpc>
              <a:buClr>
                <a:srgbClr val="000000"/>
              </a:buClr>
              <a:buFont typeface="Arial" panose="020B0604020202020204" pitchFamily="34" charset="0"/>
              <a:buChar char="•"/>
            </a:pPr>
            <a:endParaRPr lang="pt-BR" sz="2400" dirty="0"/>
          </a:p>
          <a:p>
            <a:pPr marL="343260" indent="-342900" algn="just">
              <a:lnSpc>
                <a:spcPct val="100000"/>
              </a:lnSpc>
              <a:buClr>
                <a:srgbClr val="000000"/>
              </a:buClr>
              <a:buFont typeface="Arial" panose="020B0604020202020204" pitchFamily="34" charset="0"/>
              <a:buChar char="•"/>
            </a:pPr>
            <a:r>
              <a:rPr lang="pt-BR" sz="2400" dirty="0"/>
              <a:t>Os responsáveis pelo trabalho devem</a:t>
            </a:r>
          </a:p>
          <a:p>
            <a:pPr marL="800460" lvl="1" indent="-342900" algn="just">
              <a:buClr>
                <a:srgbClr val="000000"/>
              </a:buClr>
              <a:buFont typeface="Arial" panose="020B0604020202020204" pitchFamily="34" charset="0"/>
              <a:buChar char="•"/>
            </a:pPr>
            <a:r>
              <a:rPr lang="pt-BR" sz="2400" dirty="0"/>
              <a:t>Aplicar julgamento profissional</a:t>
            </a:r>
          </a:p>
          <a:p>
            <a:pPr marL="800460" lvl="1" indent="-342900" algn="just">
              <a:buClr>
                <a:srgbClr val="000000"/>
              </a:buClr>
              <a:buFont typeface="Arial" panose="020B0604020202020204" pitchFamily="34" charset="0"/>
              <a:buChar char="•"/>
            </a:pPr>
            <a:r>
              <a:rPr lang="pt-BR" sz="2400" dirty="0"/>
              <a:t>Devido zelo</a:t>
            </a:r>
          </a:p>
          <a:p>
            <a:pPr marL="800460" lvl="1" indent="-342900" algn="just">
              <a:buClr>
                <a:srgbClr val="000000"/>
              </a:buClr>
              <a:buFont typeface="Arial" panose="020B0604020202020204" pitchFamily="34" charset="0"/>
              <a:buChar char="•"/>
            </a:pPr>
            <a:r>
              <a:rPr lang="pt-BR" sz="2400" dirty="0"/>
              <a:t>Ceticismo profissional para identificar, avaliar e tratar outros riscos, em especial riscos específicos de cada trabalho</a:t>
            </a:r>
          </a:p>
          <a:p>
            <a:pPr marL="457560" lvl="1" algn="just">
              <a:buClr>
                <a:srgbClr val="000000"/>
              </a:buClr>
            </a:pPr>
            <a:endParaRPr lang="pt-BR" sz="2400" dirty="0"/>
          </a:p>
          <a:p>
            <a:pPr marL="343260" indent="-342900" algn="just">
              <a:buClr>
                <a:srgbClr val="000000"/>
              </a:buClr>
              <a:buFont typeface="Arial" panose="020B0604020202020204" pitchFamily="34" charset="0"/>
              <a:buChar char="•"/>
            </a:pPr>
            <a:r>
              <a:rPr lang="pt-BR" sz="2400" dirty="0"/>
              <a:t>Elementos do risco</a:t>
            </a:r>
          </a:p>
          <a:p>
            <a:pPr marL="800460" lvl="1" indent="-342900" algn="just">
              <a:buClr>
                <a:srgbClr val="000000"/>
              </a:buClr>
              <a:buFont typeface="Arial" panose="020B0604020202020204" pitchFamily="34" charset="0"/>
              <a:buChar char="•"/>
            </a:pPr>
            <a:r>
              <a:rPr lang="pt-BR" sz="2400" dirty="0"/>
              <a:t>Causa</a:t>
            </a:r>
          </a:p>
          <a:p>
            <a:pPr marL="800460" lvl="1" indent="-342900" algn="just">
              <a:buClr>
                <a:srgbClr val="000000"/>
              </a:buClr>
              <a:buFont typeface="Arial" panose="020B0604020202020204" pitchFamily="34" charset="0"/>
              <a:buChar char="•"/>
            </a:pPr>
            <a:r>
              <a:rPr lang="pt-BR" sz="2400" dirty="0"/>
              <a:t>Evento</a:t>
            </a:r>
          </a:p>
          <a:p>
            <a:pPr marL="800460" lvl="1" indent="-342900" algn="just">
              <a:buClr>
                <a:srgbClr val="000000"/>
              </a:buClr>
              <a:buFont typeface="Arial" panose="020B0604020202020204" pitchFamily="34" charset="0"/>
              <a:buChar char="•"/>
            </a:pPr>
            <a:r>
              <a:rPr lang="pt-BR" sz="2400" dirty="0"/>
              <a:t>Efeito</a:t>
            </a:r>
          </a:p>
          <a:p>
            <a:pPr marL="360" algn="just">
              <a:buClr>
                <a:srgbClr val="000000"/>
              </a:buClr>
            </a:pP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388167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2"/>
          <p:cNvSpPr txBox="1"/>
          <p:nvPr/>
        </p:nvSpPr>
        <p:spPr>
          <a:xfrm>
            <a:off x="281520" y="1492200"/>
            <a:ext cx="9265436" cy="5365800"/>
          </a:xfrm>
          <a:prstGeom prst="rect">
            <a:avLst/>
          </a:prstGeom>
          <a:noFill/>
          <a:ln>
            <a:noFill/>
          </a:ln>
        </p:spPr>
        <p:txBody>
          <a:bodyPr/>
          <a:lstStyle/>
          <a:p>
            <a:pPr marL="343260" indent="-342900" algn="just">
              <a:buClr>
                <a:srgbClr val="000000"/>
              </a:buClr>
              <a:buFont typeface="Arial" panose="020B0604020202020204" pitchFamily="34" charset="0"/>
              <a:buChar char="•"/>
            </a:pPr>
            <a:r>
              <a:rPr lang="pt-BR" sz="2400" dirty="0"/>
              <a:t>Categorias de fatores de risco</a:t>
            </a:r>
          </a:p>
          <a:p>
            <a:pPr marL="800460" lvl="1" indent="-342900" algn="just">
              <a:buClr>
                <a:srgbClr val="000000"/>
              </a:buClr>
              <a:buFont typeface="Arial" panose="020B0604020202020204" pitchFamily="34" charset="0"/>
              <a:buChar char="•"/>
            </a:pPr>
            <a:r>
              <a:rPr lang="pt-BR" sz="2400" dirty="0"/>
              <a:t>Pessoas</a:t>
            </a:r>
          </a:p>
          <a:p>
            <a:pPr marL="800460" lvl="1" indent="-342900" algn="just">
              <a:buClr>
                <a:srgbClr val="000000"/>
              </a:buClr>
              <a:buFont typeface="Arial" panose="020B0604020202020204" pitchFamily="34" charset="0"/>
              <a:buChar char="•"/>
            </a:pPr>
            <a:r>
              <a:rPr lang="pt-BR" sz="2400" dirty="0"/>
              <a:t>Informações</a:t>
            </a:r>
          </a:p>
          <a:p>
            <a:pPr marL="800460" lvl="1" indent="-342900" algn="just">
              <a:buClr>
                <a:srgbClr val="000000"/>
              </a:buClr>
              <a:buFont typeface="Arial" panose="020B0604020202020204" pitchFamily="34" charset="0"/>
              <a:buChar char="•"/>
            </a:pPr>
            <a:r>
              <a:rPr lang="pt-BR" sz="2400" dirty="0"/>
              <a:t>Processos</a:t>
            </a:r>
          </a:p>
          <a:p>
            <a:pPr marL="800460" lvl="1" indent="-342900" algn="just">
              <a:buClr>
                <a:srgbClr val="000000"/>
              </a:buClr>
              <a:buFont typeface="Arial" panose="020B0604020202020204" pitchFamily="34" charset="0"/>
              <a:buChar char="•"/>
            </a:pPr>
            <a:r>
              <a:rPr lang="pt-BR" sz="2400" dirty="0"/>
              <a:t>Recursos materiais e financeiros</a:t>
            </a:r>
          </a:p>
          <a:p>
            <a:pPr marL="800460" lvl="1" indent="-342900" algn="just">
              <a:buClr>
                <a:srgbClr val="000000"/>
              </a:buClr>
              <a:buFont typeface="Arial" panose="020B0604020202020204" pitchFamily="34" charset="0"/>
              <a:buChar char="•"/>
            </a:pPr>
            <a:r>
              <a:rPr lang="pt-BR" sz="2400" dirty="0"/>
              <a:t>Tecnologia</a:t>
            </a:r>
          </a:p>
          <a:p>
            <a:pPr marL="800460" lvl="1" indent="-342900" algn="just">
              <a:buClr>
                <a:srgbClr val="000000"/>
              </a:buClr>
              <a:buFont typeface="Arial" panose="020B0604020202020204" pitchFamily="34" charset="0"/>
              <a:buChar char="•"/>
            </a:pPr>
            <a:r>
              <a:rPr lang="pt-BR" sz="2400" dirty="0"/>
              <a:t>Externo</a:t>
            </a:r>
          </a:p>
          <a:p>
            <a:pPr marL="457560" lvl="1" algn="just">
              <a:buClr>
                <a:srgbClr val="000000"/>
              </a:buClr>
            </a:pPr>
            <a:endParaRPr lang="pt-BR" sz="2400" dirty="0"/>
          </a:p>
          <a:p>
            <a:pPr marL="343260" indent="-342900" algn="just">
              <a:buClr>
                <a:srgbClr val="000000"/>
              </a:buClr>
              <a:buFont typeface="Arial" panose="020B0604020202020204" pitchFamily="34" charset="0"/>
              <a:buChar char="•"/>
            </a:pPr>
            <a:r>
              <a:rPr lang="pt-BR" sz="2400" dirty="0"/>
              <a:t>Possibilidades para o tratamento dos riscos</a:t>
            </a:r>
          </a:p>
          <a:p>
            <a:pPr marL="800460" lvl="1" indent="-342900" algn="just">
              <a:buClr>
                <a:srgbClr val="000000"/>
              </a:buClr>
              <a:buFont typeface="Arial" panose="020B0604020202020204" pitchFamily="34" charset="0"/>
              <a:buChar char="•"/>
            </a:pPr>
            <a:r>
              <a:rPr lang="pt-BR" sz="2400" dirty="0"/>
              <a:t>Reduzir - envolve a implementação de um ou mais controles para detectar, prevenir ou atenuar o risco</a:t>
            </a:r>
          </a:p>
          <a:p>
            <a:pPr marL="800460" lvl="1" indent="-342900" algn="just">
              <a:buClr>
                <a:srgbClr val="000000"/>
              </a:buClr>
              <a:buFont typeface="Arial" panose="020B0604020202020204" pitchFamily="34" charset="0"/>
              <a:buChar char="•"/>
            </a:pPr>
            <a:r>
              <a:rPr lang="pt-BR" sz="2400" dirty="0"/>
              <a:t>Evitar - implica não realizar o trabalho em parceria</a:t>
            </a:r>
            <a:endParaRPr lang="pt-BR" sz="24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pic>
        <p:nvPicPr>
          <p:cNvPr id="211" name="Imagem 3"/>
          <p:cNvPicPr/>
          <p:nvPr/>
        </p:nvPicPr>
        <p:blipFill>
          <a:blip r:embed="rId2"/>
          <a:stretch/>
        </p:blipFill>
        <p:spPr>
          <a:xfrm>
            <a:off x="9694440" y="57240"/>
            <a:ext cx="2496960" cy="856800"/>
          </a:xfrm>
          <a:prstGeom prst="rect">
            <a:avLst/>
          </a:prstGeom>
          <a:ln>
            <a:noFill/>
          </a:ln>
        </p:spPr>
      </p:pic>
      <p:pic>
        <p:nvPicPr>
          <p:cNvPr id="212" name="Imagem 6"/>
          <p:cNvPicPr/>
          <p:nvPr/>
        </p:nvPicPr>
        <p:blipFill>
          <a:blip r:embed="rId3"/>
          <a:stretch/>
        </p:blipFill>
        <p:spPr>
          <a:xfrm>
            <a:off x="168480" y="93600"/>
            <a:ext cx="959760" cy="544320"/>
          </a:xfrm>
          <a:prstGeom prst="rect">
            <a:avLst/>
          </a:prstGeom>
          <a:ln>
            <a:noFill/>
          </a:ln>
        </p:spPr>
      </p:pic>
      <p:sp>
        <p:nvSpPr>
          <p:cNvPr id="9" name="TextShape 1">
            <a:extLst>
              <a:ext uri="{FF2B5EF4-FFF2-40B4-BE49-F238E27FC236}">
                <a16:creationId xmlns:a16="http://schemas.microsoft.com/office/drawing/2014/main" xmlns="" id="{4061B75C-13EC-478F-94B6-3F2DE32EEBBD}"/>
              </a:ext>
            </a:extLst>
          </p:cNvPr>
          <p:cNvSpPr txBox="1"/>
          <p:nvPr/>
        </p:nvSpPr>
        <p:spPr>
          <a:xfrm>
            <a:off x="1241280" y="342900"/>
            <a:ext cx="7773480" cy="1325160"/>
          </a:xfrm>
          <a:prstGeom prst="rect">
            <a:avLst/>
          </a:prstGeom>
          <a:noFill/>
          <a:ln>
            <a:noFill/>
          </a:ln>
        </p:spPr>
        <p:txBody>
          <a:bodyPr anchor="ctr"/>
          <a:lstStyle/>
          <a:p>
            <a:pPr>
              <a:lnSpc>
                <a:spcPct val="90000"/>
              </a:lnSpc>
            </a:pPr>
            <a:r>
              <a:rPr lang="pt-BR" sz="3600" b="1" spc="-1" dirty="0">
                <a:solidFill>
                  <a:srgbClr val="000000"/>
                </a:solidFill>
                <a:uFill>
                  <a:solidFill>
                    <a:srgbClr val="FFFFFF"/>
                  </a:solidFill>
                </a:uFill>
                <a:latin typeface="Calibri"/>
              </a:rPr>
              <a:t>Controle social nos Tribunais de Contas</a:t>
            </a:r>
          </a:p>
        </p:txBody>
      </p:sp>
      <p:sp>
        <p:nvSpPr>
          <p:cNvPr id="10" name="TextShape 3">
            <a:extLst>
              <a:ext uri="{FF2B5EF4-FFF2-40B4-BE49-F238E27FC236}">
                <a16:creationId xmlns:a16="http://schemas.microsoft.com/office/drawing/2014/main" xmlns="" id="{FEE5D406-68B6-4194-9045-149E3E2B4779}"/>
              </a:ext>
            </a:extLst>
          </p:cNvPr>
          <p:cNvSpPr txBox="1"/>
          <p:nvPr/>
        </p:nvSpPr>
        <p:spPr>
          <a:xfrm>
            <a:off x="9694440" y="1813302"/>
            <a:ext cx="2496960" cy="3784065"/>
          </a:xfrm>
          <a:prstGeom prst="rect">
            <a:avLst/>
          </a:prstGeom>
          <a:solidFill>
            <a:srgbClr val="5B9BD5"/>
          </a:solidFill>
          <a:ln>
            <a:noFill/>
          </a:ln>
        </p:spPr>
        <p:txBody>
          <a:bodyPr/>
          <a:lstStyle/>
          <a:p>
            <a:pPr>
              <a:lnSpc>
                <a:spcPct val="90000"/>
              </a:lnSpc>
            </a:pPr>
            <a:endParaRPr lang="pt-BR" sz="2800" b="0" strike="noStrike" spc="-1" dirty="0">
              <a:solidFill>
                <a:srgbClr val="000000"/>
              </a:solidFill>
              <a:uFill>
                <a:solidFill>
                  <a:srgbClr val="FFFFFF"/>
                </a:solidFill>
              </a:uFill>
              <a:latin typeface="Calibri"/>
            </a:endParaRPr>
          </a:p>
          <a:p>
            <a:pPr marL="228600" indent="-228240">
              <a:lnSpc>
                <a:spcPct val="90000"/>
              </a:lnSpc>
              <a:buClr>
                <a:srgbClr val="FFFFFF"/>
              </a:buClr>
              <a:buFont typeface="Arial"/>
              <a:buChar char="•"/>
            </a:pPr>
            <a:r>
              <a:rPr lang="pt-BR" sz="2000" b="1" strike="noStrike" spc="-1" dirty="0">
                <a:uFill>
                  <a:solidFill>
                    <a:srgbClr val="FFFFFF"/>
                  </a:solidFill>
                </a:uFill>
                <a:latin typeface="Calibri"/>
              </a:rPr>
              <a:t>Cidadania: o novo poder urbano</a:t>
            </a:r>
          </a:p>
          <a:p>
            <a:pPr marL="228600" indent="-228240">
              <a:lnSpc>
                <a:spcPct val="90000"/>
              </a:lnSpc>
              <a:buClr>
                <a:srgbClr val="000000"/>
              </a:buClr>
              <a:buFont typeface="Arial"/>
              <a:buChar char="•"/>
            </a:pPr>
            <a:endParaRPr lang="pt-BR" sz="2000" b="1" spc="-1" dirty="0">
              <a:solidFill>
                <a:srgbClr val="FFFFFF"/>
              </a:solidFill>
              <a:uFill>
                <a:solidFill>
                  <a:srgbClr val="FFFFFF"/>
                </a:solidFill>
              </a:uFill>
              <a:latin typeface="Calibri"/>
            </a:endParaRPr>
          </a:p>
          <a:p>
            <a:pPr marL="228600" indent="-228240">
              <a:lnSpc>
                <a:spcPct val="90000"/>
              </a:lnSpc>
              <a:buClr>
                <a:srgbClr val="FFFFFF"/>
              </a:buClr>
              <a:buFont typeface="Arial"/>
              <a:buChar char="•"/>
            </a:pPr>
            <a:r>
              <a:rPr lang="pt-BR" sz="2000" b="1" spc="-1" dirty="0">
                <a:uFill>
                  <a:solidFill>
                    <a:srgbClr val="FFFFFF"/>
                  </a:solidFill>
                </a:uFill>
                <a:latin typeface="Calibri"/>
              </a:rPr>
              <a:t>As cidades e os cidadãos  </a:t>
            </a:r>
          </a:p>
          <a:p>
            <a:pPr marL="360">
              <a:lnSpc>
                <a:spcPct val="90000"/>
              </a:lnSpc>
              <a:buClr>
                <a:srgbClr val="000000"/>
              </a:buClr>
            </a:pPr>
            <a:endParaRPr lang="pt-BR" sz="2800" b="0" strike="noStrike" spc="-1" dirty="0">
              <a:uFill>
                <a:solidFill>
                  <a:srgbClr val="FFFFFF"/>
                </a:solidFill>
              </a:uFill>
              <a:latin typeface="Calibri"/>
            </a:endParaRPr>
          </a:p>
          <a:p>
            <a:pPr marL="228600" indent="-228240">
              <a:lnSpc>
                <a:spcPct val="90000"/>
              </a:lnSpc>
              <a:buClr>
                <a:srgbClr val="000000"/>
              </a:buClr>
              <a:buFont typeface="Arial"/>
              <a:buChar char="•"/>
            </a:pPr>
            <a:r>
              <a:rPr lang="pt-BR" sz="2000" b="1" spc="-1" dirty="0">
                <a:uFill>
                  <a:solidFill>
                    <a:srgbClr val="FFFFFF"/>
                  </a:solidFill>
                </a:uFill>
                <a:latin typeface="Calibri"/>
              </a:rPr>
              <a:t>Controle externo</a:t>
            </a:r>
          </a:p>
          <a:p>
            <a:pPr marL="228600" indent="-228240">
              <a:lnSpc>
                <a:spcPct val="90000"/>
              </a:lnSpc>
              <a:buClr>
                <a:srgbClr val="000000"/>
              </a:buClr>
              <a:buFont typeface="Arial"/>
              <a:buChar char="•"/>
            </a:pPr>
            <a:endParaRPr lang="pt-BR" sz="2000" b="1" spc="-1" dirty="0">
              <a:solidFill>
                <a:srgbClr val="000000"/>
              </a:solidFill>
              <a:uFill>
                <a:solidFill>
                  <a:srgbClr val="FFFFFF"/>
                </a:solidFill>
              </a:uFill>
              <a:latin typeface="Calibri"/>
            </a:endParaRPr>
          </a:p>
          <a:p>
            <a:pPr marL="228600" indent="-228240">
              <a:lnSpc>
                <a:spcPct val="90000"/>
              </a:lnSpc>
              <a:buClr>
                <a:srgbClr val="000000"/>
              </a:buClr>
              <a:buFont typeface="Arial"/>
              <a:buChar char="•"/>
            </a:pPr>
            <a:r>
              <a:rPr lang="pt-BR" sz="2000" b="1" spc="-1" dirty="0">
                <a:solidFill>
                  <a:schemeClr val="bg1"/>
                </a:solidFill>
                <a:uFill>
                  <a:solidFill>
                    <a:srgbClr val="FFFFFF"/>
                  </a:solidFill>
                </a:uFill>
                <a:latin typeface="Calibri"/>
              </a:rPr>
              <a:t>Controle social nos Tribunais de Contas</a:t>
            </a:r>
            <a:endParaRPr lang="pt-BR" sz="2000" spc="-1" dirty="0">
              <a:solidFill>
                <a:schemeClr val="bg1"/>
              </a:solidFill>
              <a:uFill>
                <a:solidFill>
                  <a:srgbClr val="FFFFFF"/>
                </a:solidFill>
              </a:uFill>
              <a:latin typeface="Calibri"/>
            </a:endParaRPr>
          </a:p>
          <a:p>
            <a:pPr marL="360">
              <a:lnSpc>
                <a:spcPct val="90000"/>
              </a:lnSpc>
              <a:buClr>
                <a:srgbClr val="000000"/>
              </a:buClr>
            </a:pPr>
            <a:endParaRPr lang="pt-BR" sz="2800" spc="-1" dirty="0">
              <a:solidFill>
                <a:srgbClr val="000000"/>
              </a:solidFill>
              <a:uFill>
                <a:solidFill>
                  <a:srgbClr val="FFFFFF"/>
                </a:solidFill>
              </a:uFill>
              <a:latin typeface="Calibri"/>
            </a:endParaRPr>
          </a:p>
          <a:p>
            <a:pPr marL="360">
              <a:lnSpc>
                <a:spcPct val="90000"/>
              </a:lnSpc>
              <a:buClr>
                <a:srgbClr val="000000"/>
              </a:buClr>
            </a:pPr>
            <a:endParaRPr lang="pt-BR" sz="2000" b="1" spc="-1" dirty="0">
              <a:solidFill>
                <a:srgbClr val="000000"/>
              </a:solidFill>
              <a:uFill>
                <a:solidFill>
                  <a:srgbClr val="FFFFFF"/>
                </a:solidFill>
              </a:uFill>
              <a:latin typeface="Calibri"/>
            </a:endParaRPr>
          </a:p>
        </p:txBody>
      </p:sp>
      <p:sp>
        <p:nvSpPr>
          <p:cNvPr id="8" name="CaixaDeTexto 7">
            <a:extLst>
              <a:ext uri="{FF2B5EF4-FFF2-40B4-BE49-F238E27FC236}">
                <a16:creationId xmlns:a16="http://schemas.microsoft.com/office/drawing/2014/main" xmlns="" id="{B1B6800C-54EC-4FDE-B812-10B5C004CCFE}"/>
              </a:ext>
            </a:extLst>
          </p:cNvPr>
          <p:cNvSpPr txBox="1"/>
          <p:nvPr/>
        </p:nvSpPr>
        <p:spPr>
          <a:xfrm>
            <a:off x="6960163" y="6196989"/>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3786915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mapa&#10;&#10;Descrição gerada automaticamente">
            <a:extLst>
              <a:ext uri="{FF2B5EF4-FFF2-40B4-BE49-F238E27FC236}">
                <a16:creationId xmlns:a16="http://schemas.microsoft.com/office/drawing/2014/main" xmlns="" id="{7C024D00-9ECB-46F3-82D7-CE1C985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85" y="154984"/>
            <a:ext cx="11675799" cy="5997843"/>
          </a:xfrm>
          <a:prstGeom prst="rect">
            <a:avLst/>
          </a:prstGeom>
        </p:spPr>
      </p:pic>
      <p:sp>
        <p:nvSpPr>
          <p:cNvPr id="5" name="CaixaDeTexto 4">
            <a:extLst>
              <a:ext uri="{FF2B5EF4-FFF2-40B4-BE49-F238E27FC236}">
                <a16:creationId xmlns:a16="http://schemas.microsoft.com/office/drawing/2014/main" xmlns="" id="{3FCBADEB-19A9-48F9-A01F-6D4CE743A710}"/>
              </a:ext>
            </a:extLst>
          </p:cNvPr>
          <p:cNvSpPr txBox="1"/>
          <p:nvPr/>
        </p:nvSpPr>
        <p:spPr>
          <a:xfrm>
            <a:off x="9944088" y="6327352"/>
            <a:ext cx="1997663" cy="338554"/>
          </a:xfrm>
          <a:prstGeom prst="rect">
            <a:avLst/>
          </a:prstGeom>
          <a:noFill/>
        </p:spPr>
        <p:txBody>
          <a:bodyPr wrap="none" rtlCol="0">
            <a:spAutoFit/>
          </a:bodyPr>
          <a:lstStyle/>
          <a:p>
            <a:r>
              <a:rPr lang="pt-BR" sz="1600" b="1" dirty="0"/>
              <a:t>Fonte: (TCU, 2018)</a:t>
            </a:r>
          </a:p>
        </p:txBody>
      </p:sp>
    </p:spTree>
    <p:extLst>
      <p:ext uri="{BB962C8B-B14F-4D97-AF65-F5344CB8AC3E}">
        <p14:creationId xmlns:p14="http://schemas.microsoft.com/office/powerpoint/2010/main" val="352795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n 6"/>
          <p:cNvPicPr/>
          <p:nvPr/>
        </p:nvPicPr>
        <p:blipFill>
          <a:blip r:embed="rId2"/>
          <a:stretch/>
        </p:blipFill>
        <p:spPr>
          <a:xfrm>
            <a:off x="0" y="0"/>
            <a:ext cx="12213720" cy="6858000"/>
          </a:xfrm>
          <a:prstGeom prst="rect">
            <a:avLst/>
          </a:prstGeom>
          <a:ln>
            <a:noFill/>
          </a:ln>
        </p:spPr>
      </p:pic>
      <p:pic>
        <p:nvPicPr>
          <p:cNvPr id="205" name="Imagen 7"/>
          <p:cNvPicPr/>
          <p:nvPr/>
        </p:nvPicPr>
        <p:blipFill>
          <a:blip r:embed="rId3"/>
          <a:stretch/>
        </p:blipFill>
        <p:spPr>
          <a:xfrm>
            <a:off x="296640" y="5635080"/>
            <a:ext cx="6143400" cy="1142640"/>
          </a:xfrm>
          <a:prstGeom prst="rect">
            <a:avLst/>
          </a:prstGeom>
          <a:ln>
            <a:noFill/>
          </a:ln>
        </p:spPr>
      </p:pic>
      <p:sp>
        <p:nvSpPr>
          <p:cNvPr id="5" name="CaixaDeTexto 4">
            <a:extLst>
              <a:ext uri="{FF2B5EF4-FFF2-40B4-BE49-F238E27FC236}">
                <a16:creationId xmlns:a16="http://schemas.microsoft.com/office/drawing/2014/main" xmlns="" id="{9E99C859-ACD3-48C2-B68A-655B25416608}"/>
              </a:ext>
            </a:extLst>
          </p:cNvPr>
          <p:cNvSpPr txBox="1"/>
          <p:nvPr/>
        </p:nvSpPr>
        <p:spPr>
          <a:xfrm>
            <a:off x="9676206" y="6549863"/>
            <a:ext cx="2687512" cy="307777"/>
          </a:xfrm>
          <a:prstGeom prst="rect">
            <a:avLst/>
          </a:prstGeom>
          <a:noFill/>
        </p:spPr>
        <p:txBody>
          <a:bodyPr wrap="square" rtlCol="0">
            <a:spAutoFit/>
          </a:bodyPr>
          <a:lstStyle/>
          <a:p>
            <a:r>
              <a:rPr lang="pt-BR" sz="1400" b="1" dirty="0"/>
              <a:t>Fonte: </a:t>
            </a:r>
            <a:r>
              <a:rPr lang="pt-BR" sz="1400" b="1" dirty="0" err="1"/>
              <a:t>Antoní</a:t>
            </a:r>
            <a:r>
              <a:rPr lang="pt-BR" sz="1400" b="1" dirty="0"/>
              <a:t> </a:t>
            </a:r>
            <a:r>
              <a:rPr lang="pt-BR" sz="1400" b="1" dirty="0" err="1"/>
              <a:t>Rubí-Gutierez</a:t>
            </a:r>
            <a:endParaRPr lang="pt-BR" sz="1400" b="1" dirty="0"/>
          </a:p>
        </p:txBody>
      </p:sp>
    </p:spTree>
    <p:extLst>
      <p:ext uri="{BB962C8B-B14F-4D97-AF65-F5344CB8AC3E}">
        <p14:creationId xmlns:p14="http://schemas.microsoft.com/office/powerpoint/2010/main" val="385949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9931554" y="3244473"/>
            <a:ext cx="2260446" cy="774202"/>
          </a:xfrm>
          <a:prstGeom prst="rect">
            <a:avLst/>
          </a:prstGeom>
        </p:spPr>
      </p:pic>
      <p:pic>
        <p:nvPicPr>
          <p:cNvPr id="3" name="Imagem 2">
            <a:extLst>
              <a:ext uri="{FF2B5EF4-FFF2-40B4-BE49-F238E27FC236}">
                <a16:creationId xmlns:a16="http://schemas.microsoft.com/office/drawing/2014/main" xmlns="" id="{E062E284-F515-4F8D-9568-BF86C81BE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9" y="726966"/>
            <a:ext cx="7412528" cy="2001462"/>
          </a:xfrm>
          <a:prstGeom prst="rect">
            <a:avLst/>
          </a:prstGeom>
        </p:spPr>
      </p:pic>
      <p:pic>
        <p:nvPicPr>
          <p:cNvPr id="7" name="Picture 2">
            <a:extLst>
              <a:ext uri="{FF2B5EF4-FFF2-40B4-BE49-F238E27FC236}">
                <a16:creationId xmlns:a16="http://schemas.microsoft.com/office/drawing/2014/main" xmlns="" id="{48FA4C94-4909-4A32-A6D3-EA1E16E4EF9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71362" y="4589063"/>
            <a:ext cx="1687131" cy="1153349"/>
          </a:xfrm>
          <a:prstGeom prst="rect">
            <a:avLst/>
          </a:prstGeom>
        </p:spPr>
      </p:pic>
      <p:pic>
        <p:nvPicPr>
          <p:cNvPr id="8" name="Imagem 7">
            <a:extLst>
              <a:ext uri="{FF2B5EF4-FFF2-40B4-BE49-F238E27FC236}">
                <a16:creationId xmlns:a16="http://schemas.microsoft.com/office/drawing/2014/main" xmlns="" id="{C40A2F0E-9465-4976-B353-730E4D1E17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778" y="4823562"/>
            <a:ext cx="3945412" cy="1157796"/>
          </a:xfrm>
          <a:prstGeom prst="rect">
            <a:avLst/>
          </a:prstGeom>
        </p:spPr>
      </p:pic>
      <p:pic>
        <p:nvPicPr>
          <p:cNvPr id="11" name="Imagem 10">
            <a:extLst>
              <a:ext uri="{FF2B5EF4-FFF2-40B4-BE49-F238E27FC236}">
                <a16:creationId xmlns:a16="http://schemas.microsoft.com/office/drawing/2014/main" xmlns="" id="{CA185614-B9C4-4434-8A79-05DBFED439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296" y="3244473"/>
            <a:ext cx="2086377" cy="908498"/>
          </a:xfrm>
          <a:prstGeom prst="rect">
            <a:avLst/>
          </a:prstGeom>
        </p:spPr>
      </p:pic>
      <p:sp>
        <p:nvSpPr>
          <p:cNvPr id="12" name="CaixaDeTexto 11">
            <a:extLst>
              <a:ext uri="{FF2B5EF4-FFF2-40B4-BE49-F238E27FC236}">
                <a16:creationId xmlns:a16="http://schemas.microsoft.com/office/drawing/2014/main" xmlns="" id="{03BA2A67-02E1-4294-BC67-E9623FA8FE7F}"/>
              </a:ext>
            </a:extLst>
          </p:cNvPr>
          <p:cNvSpPr txBox="1"/>
          <p:nvPr/>
        </p:nvSpPr>
        <p:spPr>
          <a:xfrm>
            <a:off x="4917492" y="2880090"/>
            <a:ext cx="4767421" cy="3139321"/>
          </a:xfrm>
          <a:prstGeom prst="rect">
            <a:avLst/>
          </a:prstGeom>
          <a:solidFill>
            <a:schemeClr val="bg2">
              <a:lumMod val="75000"/>
            </a:schemeClr>
          </a:solidFill>
        </p:spPr>
        <p:txBody>
          <a:bodyPr wrap="square" rtlCol="0">
            <a:spAutoFit/>
          </a:bodyPr>
          <a:lstStyle/>
          <a:p>
            <a:pPr algn="ctr"/>
            <a:r>
              <a:rPr lang="pt-BR" b="1" dirty="0"/>
              <a:t>Especialização 100% Presencial</a:t>
            </a:r>
          </a:p>
          <a:p>
            <a:pPr algn="ctr"/>
            <a:r>
              <a:rPr lang="pt-BR" b="1" dirty="0"/>
              <a:t>Local - Sede do TCE-CE, </a:t>
            </a:r>
            <a:r>
              <a:rPr lang="pt-BR" b="1" dirty="0" err="1"/>
              <a:t>Fortaleza-CE</a:t>
            </a:r>
            <a:endParaRPr lang="pt-BR" b="1" dirty="0"/>
          </a:p>
          <a:p>
            <a:pPr algn="ctr"/>
            <a:r>
              <a:rPr lang="pt-BR" b="1" dirty="0"/>
              <a:t>Início das aulas presenciais - </a:t>
            </a:r>
            <a:r>
              <a:rPr lang="pt-BR" b="1" i="1" dirty="0"/>
              <a:t>20/11/2019</a:t>
            </a:r>
          </a:p>
          <a:p>
            <a:pPr algn="ctr"/>
            <a:r>
              <a:rPr lang="pt-BR" b="1" dirty="0"/>
              <a:t>Duração – 2 anos</a:t>
            </a:r>
          </a:p>
          <a:p>
            <a:pPr algn="ctr"/>
            <a:r>
              <a:rPr lang="pt-BR" b="1" dirty="0"/>
              <a:t>Título – Especialista, emitido pela USP</a:t>
            </a:r>
          </a:p>
          <a:p>
            <a:pPr algn="ctr"/>
            <a:r>
              <a:rPr lang="pt-BR" b="1" dirty="0"/>
              <a:t>Inscrição no processo seletivo </a:t>
            </a:r>
            <a:r>
              <a:rPr lang="pt-BR" b="1" i="1" dirty="0" err="1"/>
              <a:t>on</a:t>
            </a:r>
            <a:r>
              <a:rPr lang="pt-BR" b="1" i="1" dirty="0"/>
              <a:t> </a:t>
            </a:r>
            <a:r>
              <a:rPr lang="pt-BR" b="1" i="1" dirty="0" err="1"/>
              <a:t>line</a:t>
            </a:r>
            <a:r>
              <a:rPr lang="pt-BR" b="1" i="1" dirty="0"/>
              <a:t> da USP – 02/09 a 04/10/2019</a:t>
            </a:r>
          </a:p>
          <a:p>
            <a:pPr algn="ctr"/>
            <a:r>
              <a:rPr lang="pt-BR" b="1" dirty="0"/>
              <a:t>Matrícula </a:t>
            </a:r>
            <a:r>
              <a:rPr lang="pt-BR" b="1" i="1" dirty="0" err="1"/>
              <a:t>on</a:t>
            </a:r>
            <a:r>
              <a:rPr lang="pt-BR" b="1" i="1" dirty="0"/>
              <a:t> </a:t>
            </a:r>
            <a:r>
              <a:rPr lang="pt-BR" b="1" i="1" dirty="0" err="1"/>
              <a:t>line</a:t>
            </a:r>
            <a:r>
              <a:rPr lang="pt-BR" b="1" i="1" dirty="0"/>
              <a:t> na USP – </a:t>
            </a:r>
            <a:r>
              <a:rPr lang="pt-BR" b="1" i="1" dirty="0" smtClean="0"/>
              <a:t>15 </a:t>
            </a:r>
            <a:r>
              <a:rPr lang="pt-BR" b="1" i="1" dirty="0"/>
              <a:t>a </a:t>
            </a:r>
            <a:r>
              <a:rPr lang="pt-BR" b="1" i="1" dirty="0" smtClean="0"/>
              <a:t>22/10/2019</a:t>
            </a:r>
            <a:endParaRPr lang="pt-BR" b="1" i="1" dirty="0"/>
          </a:p>
          <a:p>
            <a:pPr algn="ctr"/>
            <a:r>
              <a:rPr lang="pt-BR" b="1"/>
              <a:t>Mais </a:t>
            </a:r>
            <a:r>
              <a:rPr lang="pt-BR" b="1" smtClean="0"/>
              <a:t>informações </a:t>
            </a:r>
            <a:r>
              <a:rPr lang="pt-BR" b="1" dirty="0"/>
              <a:t>no site </a:t>
            </a:r>
          </a:p>
          <a:p>
            <a:pPr algn="ctr"/>
            <a:r>
              <a:rPr lang="pt-BR" b="1" dirty="0">
                <a:hlinkClick r:id="rId7"/>
              </a:rPr>
              <a:t>http://www.each.usp.br/pos-ppci</a:t>
            </a:r>
            <a:endParaRPr lang="pt-BR" b="1" dirty="0"/>
          </a:p>
          <a:p>
            <a:pPr algn="ctr"/>
            <a:r>
              <a:rPr lang="pt-BR" b="1" dirty="0"/>
              <a:t> </a:t>
            </a:r>
          </a:p>
        </p:txBody>
      </p:sp>
      <p:pic>
        <p:nvPicPr>
          <p:cNvPr id="19" name="Imagem 18">
            <a:extLst>
              <a:ext uri="{FF2B5EF4-FFF2-40B4-BE49-F238E27FC236}">
                <a16:creationId xmlns:a16="http://schemas.microsoft.com/office/drawing/2014/main" xmlns="" id="{974C3C17-519C-4794-8D18-649F0C48C7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47285" y="921669"/>
            <a:ext cx="2211208" cy="1254859"/>
          </a:xfrm>
          <a:prstGeom prst="rect">
            <a:avLst/>
          </a:prstGeom>
          <a:effectLst/>
        </p:spPr>
      </p:pic>
    </p:spTree>
    <p:extLst>
      <p:ext uri="{BB962C8B-B14F-4D97-AF65-F5344CB8AC3E}">
        <p14:creationId xmlns:p14="http://schemas.microsoft.com/office/powerpoint/2010/main" val="3014628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
          <p:cNvPicPr/>
          <p:nvPr/>
        </p:nvPicPr>
        <p:blipFill>
          <a:blip r:embed="rId2"/>
          <a:stretch/>
        </p:blipFill>
        <p:spPr>
          <a:xfrm>
            <a:off x="1001160" y="549360"/>
            <a:ext cx="4247640" cy="5471640"/>
          </a:xfrm>
          <a:prstGeom prst="rect">
            <a:avLst/>
          </a:prstGeom>
          <a:ln>
            <a:noFill/>
          </a:ln>
        </p:spPr>
      </p:pic>
      <p:sp>
        <p:nvSpPr>
          <p:cNvPr id="221" name="CustomShape 2"/>
          <p:cNvSpPr/>
          <p:nvPr/>
        </p:nvSpPr>
        <p:spPr>
          <a:xfrm>
            <a:off x="5713690" y="2213618"/>
            <a:ext cx="2665080" cy="2832480"/>
          </a:xfrm>
          <a:prstGeom prst="rect">
            <a:avLst/>
          </a:prstGeom>
          <a:no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3200" b="0" strike="noStrike" spc="-1" dirty="0">
                <a:solidFill>
                  <a:srgbClr val="990000"/>
                </a:solidFill>
                <a:uFill>
                  <a:solidFill>
                    <a:srgbClr val="FFFFFF"/>
                  </a:solidFill>
                </a:uFill>
                <a:latin typeface="Times New Roman"/>
              </a:rPr>
              <a:t>OBRIGADA!</a:t>
            </a: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nSpc>
                <a:spcPct val="100000"/>
              </a:lnSpc>
            </a:pPr>
            <a:endParaRPr lang="pt-BR" sz="1800" b="0" strike="noStrike" spc="-1" dirty="0">
              <a:solidFill>
                <a:srgbClr val="000000"/>
              </a:solidFill>
              <a:uFill>
                <a:solidFill>
                  <a:srgbClr val="FFFFFF"/>
                </a:solidFill>
              </a:uFill>
              <a:latin typeface="Arial"/>
            </a:endParaRPr>
          </a:p>
          <a:p>
            <a:pPr algn="r">
              <a:lnSpc>
                <a:spcPct val="100000"/>
              </a:lnSpc>
            </a:pPr>
            <a:r>
              <a:rPr lang="pt-BR" sz="3200" b="0" strike="noStrike" spc="-1" dirty="0">
                <a:solidFill>
                  <a:srgbClr val="000000"/>
                </a:solidFill>
                <a:uFill>
                  <a:solidFill>
                    <a:srgbClr val="FFFFFF"/>
                  </a:solidFill>
                </a:uFill>
                <a:latin typeface="Times New Roman"/>
              </a:rPr>
              <a:t>acb@usp.br</a:t>
            </a:r>
            <a:endParaRPr lang="pt-BR" sz="1800" b="0" strike="noStrike" spc="-1" dirty="0">
              <a:solidFill>
                <a:srgbClr val="000000"/>
              </a:solidFill>
              <a:uFill>
                <a:solidFill>
                  <a:srgbClr val="FFFFFF"/>
                </a:solidFill>
              </a:uFill>
              <a:latin typeface="Arial"/>
            </a:endParaRPr>
          </a:p>
          <a:p>
            <a:pPr algn="r">
              <a:lnSpc>
                <a:spcPct val="100000"/>
              </a:lnSpc>
            </a:pPr>
            <a:endParaRPr lang="pt-BR" sz="1800" b="0" strike="noStrike" spc="-1" dirty="0">
              <a:solidFill>
                <a:srgbClr val="000000"/>
              </a:solidFill>
              <a:uFill>
                <a:solidFill>
                  <a:srgbClr val="FFFFFF"/>
                </a:solidFill>
              </a:uFill>
              <a:latin typeface="Arial"/>
            </a:endParaRPr>
          </a:p>
        </p:txBody>
      </p:sp>
      <p:pic>
        <p:nvPicPr>
          <p:cNvPr id="222" name="Imagem 5"/>
          <p:cNvPicPr/>
          <p:nvPr/>
        </p:nvPicPr>
        <p:blipFill>
          <a:blip r:embed="rId3"/>
          <a:stretch/>
        </p:blipFill>
        <p:spPr>
          <a:xfrm>
            <a:off x="9730080" y="6000840"/>
            <a:ext cx="2496960" cy="856800"/>
          </a:xfrm>
          <a:prstGeom prst="rect">
            <a:avLst/>
          </a:prstGeom>
          <a:ln>
            <a:noFill/>
          </a:ln>
        </p:spPr>
      </p:pic>
      <p:pic>
        <p:nvPicPr>
          <p:cNvPr id="6" name="Picture 2">
            <a:extLst>
              <a:ext uri="{FF2B5EF4-FFF2-40B4-BE49-F238E27FC236}">
                <a16:creationId xmlns:a16="http://schemas.microsoft.com/office/drawing/2014/main" xmlns="" id="{2AEB834F-20A1-4D83-9511-42C41F355DD9}"/>
              </a:ext>
            </a:extLst>
          </p:cNvPr>
          <p:cNvPicPr/>
          <p:nvPr/>
        </p:nvPicPr>
        <p:blipFill>
          <a:blip r:embed="rId4"/>
          <a:stretch/>
        </p:blipFill>
        <p:spPr>
          <a:xfrm>
            <a:off x="10294330" y="4468319"/>
            <a:ext cx="1368460" cy="1115390"/>
          </a:xfrm>
          <a:prstGeom prst="rect">
            <a:avLst/>
          </a:prstGeom>
          <a:ln>
            <a:noFill/>
          </a:ln>
        </p:spPr>
      </p:pic>
      <p:pic>
        <p:nvPicPr>
          <p:cNvPr id="7" name="Imagem 6">
            <a:extLst>
              <a:ext uri="{FF2B5EF4-FFF2-40B4-BE49-F238E27FC236}">
                <a16:creationId xmlns:a16="http://schemas.microsoft.com/office/drawing/2014/main" xmlns="" id="{7DB2A18B-03EB-4B62-B2A2-F3EBBBB229F3}"/>
              </a:ext>
            </a:extLst>
          </p:cNvPr>
          <p:cNvPicPr/>
          <p:nvPr/>
        </p:nvPicPr>
        <p:blipFill>
          <a:blip r:embed="rId5"/>
          <a:stretch/>
        </p:blipFill>
        <p:spPr>
          <a:xfrm>
            <a:off x="10294330" y="3208527"/>
            <a:ext cx="1368460" cy="842662"/>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p:cNvPicPr/>
          <p:nvPr/>
        </p:nvPicPr>
        <p:blipFill>
          <a:blip r:embed="rId2"/>
          <a:stretch/>
        </p:blipFill>
        <p:spPr>
          <a:xfrm>
            <a:off x="0" y="-123480"/>
            <a:ext cx="12191760" cy="7104600"/>
          </a:xfrm>
          <a:prstGeom prst="rect">
            <a:avLst/>
          </a:prstGeom>
          <a:ln>
            <a:noFill/>
          </a:ln>
        </p:spPr>
      </p:pic>
      <p:sp>
        <p:nvSpPr>
          <p:cNvPr id="270" name="CustomShape 1"/>
          <p:cNvSpPr/>
          <p:nvPr/>
        </p:nvSpPr>
        <p:spPr>
          <a:xfrm>
            <a:off x="357840" y="4698360"/>
            <a:ext cx="12191760" cy="1309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8000" b="1" strike="noStrike" spc="-1" dirty="0">
                <a:solidFill>
                  <a:srgbClr val="000000"/>
                </a:solidFill>
                <a:uFill>
                  <a:solidFill>
                    <a:srgbClr val="FFFFFF"/>
                  </a:solidFill>
                </a:uFill>
                <a:latin typeface="Calibri"/>
              </a:rPr>
              <a:t>Nova  política</a:t>
            </a:r>
            <a:endParaRPr lang="pt-BR" sz="1800" b="0" strike="noStrike" spc="-1" dirty="0">
              <a:solidFill>
                <a:srgbClr val="000000"/>
              </a:solidFill>
              <a:uFill>
                <a:solidFill>
                  <a:srgbClr val="FFFFFF"/>
                </a:solidFill>
              </a:uFill>
              <a:latin typeface="Arial"/>
            </a:endParaRPr>
          </a:p>
        </p:txBody>
      </p:sp>
      <p:sp>
        <p:nvSpPr>
          <p:cNvPr id="4" name="CaixaDeTexto 3">
            <a:extLst>
              <a:ext uri="{FF2B5EF4-FFF2-40B4-BE49-F238E27FC236}">
                <a16:creationId xmlns:a16="http://schemas.microsoft.com/office/drawing/2014/main" xmlns="" id="{82CEFA7D-9459-4B21-BE6F-25DF595334EA}"/>
              </a:ext>
            </a:extLst>
          </p:cNvPr>
          <p:cNvSpPr txBox="1"/>
          <p:nvPr/>
        </p:nvSpPr>
        <p:spPr>
          <a:xfrm>
            <a:off x="9676206" y="6549863"/>
            <a:ext cx="2687512" cy="307777"/>
          </a:xfrm>
          <a:prstGeom prst="rect">
            <a:avLst/>
          </a:prstGeom>
          <a:noFill/>
        </p:spPr>
        <p:txBody>
          <a:bodyPr wrap="square" rtlCol="0">
            <a:spAutoFit/>
          </a:bodyPr>
          <a:lstStyle/>
          <a:p>
            <a:r>
              <a:rPr lang="pt-BR" sz="1400" b="1" dirty="0"/>
              <a:t>Fonte: </a:t>
            </a:r>
            <a:r>
              <a:rPr lang="pt-BR" sz="1400" b="1" dirty="0" err="1"/>
              <a:t>Antoní</a:t>
            </a:r>
            <a:r>
              <a:rPr lang="pt-BR" sz="1400" b="1" dirty="0"/>
              <a:t> </a:t>
            </a:r>
            <a:r>
              <a:rPr lang="pt-BR" sz="1400" b="1" dirty="0" err="1"/>
              <a:t>Rubí-Gutierez</a:t>
            </a:r>
            <a:endParaRPr lang="pt-BR" sz="1400" b="1" dirty="0"/>
          </a:p>
        </p:txBody>
      </p:sp>
    </p:spTree>
    <p:extLst>
      <p:ext uri="{BB962C8B-B14F-4D97-AF65-F5344CB8AC3E}">
        <p14:creationId xmlns:p14="http://schemas.microsoft.com/office/powerpoint/2010/main" val="98001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Imagen 1"/>
          <p:cNvPicPr/>
          <p:nvPr/>
        </p:nvPicPr>
        <p:blipFill>
          <a:blip r:embed="rId2"/>
          <a:stretch/>
        </p:blipFill>
        <p:spPr>
          <a:xfrm>
            <a:off x="584640" y="0"/>
            <a:ext cx="10960920" cy="1814040"/>
          </a:xfrm>
          <a:prstGeom prst="rect">
            <a:avLst/>
          </a:prstGeom>
          <a:ln>
            <a:noFill/>
          </a:ln>
        </p:spPr>
      </p:pic>
      <p:pic>
        <p:nvPicPr>
          <p:cNvPr id="272" name="Imagen 3"/>
          <p:cNvPicPr/>
          <p:nvPr/>
        </p:nvPicPr>
        <p:blipFill>
          <a:blip r:embed="rId3"/>
          <a:stretch/>
        </p:blipFill>
        <p:spPr>
          <a:xfrm>
            <a:off x="2718360" y="1814400"/>
            <a:ext cx="6693480" cy="4885920"/>
          </a:xfrm>
          <a:prstGeom prst="rect">
            <a:avLst/>
          </a:prstGeom>
          <a:ln>
            <a:noFill/>
          </a:ln>
        </p:spPr>
      </p:pic>
      <p:sp>
        <p:nvSpPr>
          <p:cNvPr id="4" name="CaixaDeTexto 3">
            <a:extLst>
              <a:ext uri="{FF2B5EF4-FFF2-40B4-BE49-F238E27FC236}">
                <a16:creationId xmlns:a16="http://schemas.microsoft.com/office/drawing/2014/main" xmlns="" id="{6F648016-A6D5-4877-B6F6-59A12064ECF5}"/>
              </a:ext>
            </a:extLst>
          </p:cNvPr>
          <p:cNvSpPr txBox="1"/>
          <p:nvPr/>
        </p:nvSpPr>
        <p:spPr>
          <a:xfrm>
            <a:off x="9676206" y="6549863"/>
            <a:ext cx="2687512" cy="307777"/>
          </a:xfrm>
          <a:prstGeom prst="rect">
            <a:avLst/>
          </a:prstGeom>
          <a:noFill/>
        </p:spPr>
        <p:txBody>
          <a:bodyPr wrap="square" rtlCol="0">
            <a:spAutoFit/>
          </a:bodyPr>
          <a:lstStyle/>
          <a:p>
            <a:r>
              <a:rPr lang="pt-BR" sz="1400" b="1" dirty="0"/>
              <a:t>Fonte: </a:t>
            </a:r>
            <a:r>
              <a:rPr lang="pt-BR" sz="1400" b="1" dirty="0" err="1"/>
              <a:t>Antoní</a:t>
            </a:r>
            <a:r>
              <a:rPr lang="pt-BR" sz="1400" b="1" dirty="0"/>
              <a:t> </a:t>
            </a:r>
            <a:r>
              <a:rPr lang="pt-BR" sz="1400" b="1" dirty="0" err="1"/>
              <a:t>Rubí-Gutierez</a:t>
            </a:r>
            <a:endParaRPr lang="pt-BR" sz="1400" b="1" dirty="0"/>
          </a:p>
        </p:txBody>
      </p:sp>
    </p:spTree>
    <p:extLst>
      <p:ext uri="{BB962C8B-B14F-4D97-AF65-F5344CB8AC3E}">
        <p14:creationId xmlns:p14="http://schemas.microsoft.com/office/powerpoint/2010/main" val="409887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p:cNvPicPr/>
          <p:nvPr/>
        </p:nvPicPr>
        <p:blipFill>
          <a:blip r:embed="rId2"/>
          <a:stretch/>
        </p:blipFill>
        <p:spPr>
          <a:xfrm>
            <a:off x="0" y="-123480"/>
            <a:ext cx="12191760" cy="7104600"/>
          </a:xfrm>
          <a:prstGeom prst="rect">
            <a:avLst/>
          </a:prstGeom>
          <a:ln>
            <a:noFill/>
          </a:ln>
        </p:spPr>
      </p:pic>
      <p:sp>
        <p:nvSpPr>
          <p:cNvPr id="270" name="CustomShape 1"/>
          <p:cNvSpPr/>
          <p:nvPr/>
        </p:nvSpPr>
        <p:spPr>
          <a:xfrm>
            <a:off x="357840" y="4698360"/>
            <a:ext cx="12191760" cy="1309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BR" sz="8000" b="1" strike="noStrike" spc="-1" dirty="0">
                <a:solidFill>
                  <a:srgbClr val="000000"/>
                </a:solidFill>
                <a:uFill>
                  <a:solidFill>
                    <a:srgbClr val="FFFFFF"/>
                  </a:solidFill>
                </a:uFill>
                <a:latin typeface="Calibri"/>
              </a:rPr>
              <a:t>Nova gestão</a:t>
            </a:r>
            <a:endParaRPr lang="pt-BR" sz="1800" b="0" strike="noStrike" spc="-1" dirty="0">
              <a:solidFill>
                <a:srgbClr val="000000"/>
              </a:solidFill>
              <a:uFill>
                <a:solidFill>
                  <a:srgbClr val="FFFFFF"/>
                </a:solidFill>
              </a:uFill>
              <a:latin typeface="Arial"/>
            </a:endParaRPr>
          </a:p>
        </p:txBody>
      </p:sp>
      <p:pic>
        <p:nvPicPr>
          <p:cNvPr id="5" name="Imagem 6">
            <a:extLst>
              <a:ext uri="{FF2B5EF4-FFF2-40B4-BE49-F238E27FC236}">
                <a16:creationId xmlns:a16="http://schemas.microsoft.com/office/drawing/2014/main" xmlns="" id="{1F746CBD-CFAE-4DEB-BA13-8031EEEB0365}"/>
              </a:ext>
            </a:extLst>
          </p:cNvPr>
          <p:cNvPicPr/>
          <p:nvPr/>
        </p:nvPicPr>
        <p:blipFill>
          <a:blip r:embed="rId3"/>
          <a:stretch/>
        </p:blipFill>
        <p:spPr>
          <a:xfrm>
            <a:off x="168480" y="93600"/>
            <a:ext cx="959760" cy="544320"/>
          </a:xfrm>
          <a:prstGeom prst="rect">
            <a:avLst/>
          </a:prstGeom>
          <a:ln>
            <a:noFill/>
          </a:ln>
        </p:spPr>
      </p:pic>
    </p:spTree>
    <p:extLst>
      <p:ext uri="{BB962C8B-B14F-4D97-AF65-F5344CB8AC3E}">
        <p14:creationId xmlns:p14="http://schemas.microsoft.com/office/powerpoint/2010/main" val="625400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4967</TotalTime>
  <Words>4248</Words>
  <Application>Microsoft Office PowerPoint</Application>
  <PresentationFormat>Personalizar</PresentationFormat>
  <Paragraphs>913</Paragraphs>
  <Slides>61</Slides>
  <Notes>0</Notes>
  <HiddenSlides>0</HiddenSlides>
  <MMClips>0</MMClips>
  <ScaleCrop>false</ScaleCrop>
  <HeadingPairs>
    <vt:vector size="4" baseType="variant">
      <vt:variant>
        <vt:lpstr>Tema</vt:lpstr>
      </vt:variant>
      <vt:variant>
        <vt:i4>2</vt:i4>
      </vt:variant>
      <vt:variant>
        <vt:lpstr>Títulos de slides</vt:lpstr>
      </vt:variant>
      <vt:variant>
        <vt:i4>61</vt:i4>
      </vt:variant>
    </vt:vector>
  </HeadingPairs>
  <TitlesOfParts>
    <vt:vector size="63" baseType="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da Disciplina</dc:title>
  <dc:subject/>
  <dc:creator>acb acb</dc:creator>
  <dc:description/>
  <cp:lastModifiedBy>Escola de Contas Auditório</cp:lastModifiedBy>
  <cp:revision>499</cp:revision>
  <dcterms:created xsi:type="dcterms:W3CDTF">2015-07-26T14:49:36Z</dcterms:created>
  <dcterms:modified xsi:type="dcterms:W3CDTF">2019-08-27T16:28:22Z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