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338" r:id="rId5"/>
    <p:sldId id="333" r:id="rId6"/>
    <p:sldId id="334" r:id="rId7"/>
    <p:sldId id="335" r:id="rId8"/>
    <p:sldId id="336" r:id="rId9"/>
    <p:sldId id="337" r:id="rId10"/>
    <p:sldId id="323" r:id="rId11"/>
    <p:sldId id="326" r:id="rId12"/>
    <p:sldId id="325" r:id="rId13"/>
    <p:sldId id="261" r:id="rId14"/>
    <p:sldId id="327" r:id="rId15"/>
    <p:sldId id="324" r:id="rId16"/>
    <p:sldId id="260" r:id="rId17"/>
    <p:sldId id="331" r:id="rId18"/>
    <p:sldId id="328" r:id="rId19"/>
    <p:sldId id="329" r:id="rId20"/>
    <p:sldId id="332" r:id="rId21"/>
    <p:sldId id="275" r:id="rId22"/>
    <p:sldId id="264" r:id="rId23"/>
    <p:sldId id="267" r:id="rId24"/>
    <p:sldId id="265" r:id="rId25"/>
    <p:sldId id="266" r:id="rId26"/>
    <p:sldId id="269" r:id="rId27"/>
    <p:sldId id="268" r:id="rId28"/>
    <p:sldId id="320" r:id="rId29"/>
    <p:sldId id="272" r:id="rId30"/>
    <p:sldId id="273" r:id="rId31"/>
    <p:sldId id="276" r:id="rId32"/>
    <p:sldId id="277" r:id="rId33"/>
    <p:sldId id="278" r:id="rId34"/>
    <p:sldId id="315" r:id="rId35"/>
    <p:sldId id="318" r:id="rId36"/>
    <p:sldId id="316" r:id="rId37"/>
    <p:sldId id="317" r:id="rId38"/>
    <p:sldId id="319" r:id="rId39"/>
    <p:sldId id="314" r:id="rId40"/>
    <p:sldId id="281" r:id="rId41"/>
    <p:sldId id="322"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21" r:id="rId75"/>
    <p:sldId id="339" r:id="rId76"/>
    <p:sldId id="340" r:id="rId77"/>
    <p:sldId id="341" r:id="rId7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33CC33"/>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t-BR"/>
              <a:t>Clique para editar o título Mestre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t-BR"/>
              <a:t>Clique para editar o título Mestre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a:t>Clique para editar o título Mestre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t-BR"/>
              <a:t>Clique para editar o título Mestre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a:t>Clique para editar os estilos de texto Mestres</a:t>
            </a:r>
          </a:p>
        </p:txBody>
      </p:sp>
      <p:sp>
        <p:nvSpPr>
          <p:cNvPr id="5" name="Date Placeholder 4"/>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t-BR"/>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a:t>Clique para editar os estilos de texto Mestres</a:t>
            </a:r>
          </a:p>
        </p:txBody>
      </p:sp>
      <p:sp>
        <p:nvSpPr>
          <p:cNvPr id="5" name="Date Placeholder 4"/>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t-BR"/>
              <a:t>Clique para editar o título Mestre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a:t>Clique para editar os estilos de texto Mestres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t-BR"/>
              <a:t>Clique para editar os estilos de texto Mestres</a:t>
            </a:r>
          </a:p>
        </p:txBody>
      </p:sp>
      <p:sp>
        <p:nvSpPr>
          <p:cNvPr id="5" name="Date Placeholder 4"/>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Vertical Text Placeholder 2"/>
          <p:cNvSpPr>
            <a:spLocks noGrp="1"/>
          </p:cNvSpPr>
          <p:nvPr>
            <p:ph type="body" orient="vert" idx="1"/>
          </p:nvPr>
        </p:nvSpPr>
        <p:spPr/>
        <p:txBody>
          <a:bodyPr vert="eaVert" ancho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t-BR"/>
              <a:t>Clique para editar o título Mestre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t-BR"/>
              <a:t>Clique para editar o título Mestre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t-BR"/>
              <a:t>Clique para editar o título Mestre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os estilos de texto Mestres</a:t>
            </a:r>
          </a:p>
        </p:txBody>
      </p:sp>
      <p:sp>
        <p:nvSpPr>
          <p:cNvPr id="4" name="Date Placeholder 3"/>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t-BR"/>
              <a:t>Clique para editar o título Mestre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t-BR"/>
              <a:t>Clique para editar o título Mestre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t-BR"/>
              <a:t>Clique para editar o título Mestre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t-BR"/>
              <a:t>Clique para editar o título Mestre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a:t>Clique no ícone para adicionar uma imagem</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os estilos de texto Mestres</a:t>
            </a:r>
          </a:p>
        </p:txBody>
      </p:sp>
      <p:sp>
        <p:nvSpPr>
          <p:cNvPr id="5" name="Date Placeholder 4"/>
          <p:cNvSpPr>
            <a:spLocks noGrp="1"/>
          </p:cNvSpPr>
          <p:nvPr>
            <p:ph type="dt" sz="half" idx="10"/>
          </p:nvPr>
        </p:nvSpPr>
        <p:spPr/>
        <p:txBody>
          <a:bodyPr/>
          <a:lstStyle/>
          <a:p>
            <a:fld id="{B61BEF0D-F0BB-DE4B-95CE-6DB70DBA9567}" type="datetimeFigureOut">
              <a:rPr lang="en-US" dirty="0"/>
              <a:pPr/>
              <a:t>7/28/2021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t-BR"/>
              <a:t>Clique para editar o título Mestre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7/28/2021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hyperlink" Target="http://www.planalto.gov.br/ccivil_03/_ato2019-2022/2021/lei/L14133.htm#art23"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3.xml.rels><?xml version="1.0" encoding="UTF-8" standalone="yes"?>
<Relationships xmlns="http://schemas.openxmlformats.org/package/2006/relationships"><Relationship Id="rId3" Type="http://schemas.openxmlformats.org/officeDocument/2006/relationships/hyperlink" Target="http://www.planalto.gov.br/ccivil_03/_Ato2011-2014/2013/Lei/L12850.htm#art3v" TargetMode="External"/><Relationship Id="rId2" Type="http://schemas.openxmlformats.org/officeDocument/2006/relationships/hyperlink" Target="http://www.planalto.gov.br/ccivil_03/_Ato2011-2014/2013/Lei/L12850.htm#art3ii" TargetMode="Externa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www.novaleilicitacao.com.br/2020/01/03/estudo-tecnico-preliminar-arquitetura-conteudo-obrigatoriedade-e-a-previsao-no-pl-1292-95/"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A6C1F3A-87F4-4A42-8728-DCC0088CBE9B}"/>
              </a:ext>
            </a:extLst>
          </p:cNvPr>
          <p:cNvSpPr>
            <a:spLocks noGrp="1"/>
          </p:cNvSpPr>
          <p:nvPr>
            <p:ph type="ctrTitle"/>
          </p:nvPr>
        </p:nvSpPr>
        <p:spPr/>
        <p:txBody>
          <a:bodyPr>
            <a:normAutofit fontScale="90000"/>
          </a:bodyPr>
          <a:lstStyle/>
          <a:p>
            <a:pPr algn="just"/>
            <a:r>
              <a:rPr lang="pt-BR" sz="4800" dirty="0">
                <a:latin typeface="Arial Black" panose="020B0A04020102020204" pitchFamily="34" charset="0"/>
              </a:rPr>
              <a:t>Dispensa e inexigibilidade de licitação na Lei federal nº 14.133/21.</a:t>
            </a:r>
          </a:p>
        </p:txBody>
      </p:sp>
      <p:sp>
        <p:nvSpPr>
          <p:cNvPr id="3" name="Subtítulo 2">
            <a:extLst>
              <a:ext uri="{FF2B5EF4-FFF2-40B4-BE49-F238E27FC236}">
                <a16:creationId xmlns:a16="http://schemas.microsoft.com/office/drawing/2014/main" xmlns="" id="{428375B6-A48E-42CF-B4F5-5CD40D3AB77F}"/>
              </a:ext>
            </a:extLst>
          </p:cNvPr>
          <p:cNvSpPr>
            <a:spLocks noGrp="1"/>
          </p:cNvSpPr>
          <p:nvPr>
            <p:ph type="subTitle" idx="1"/>
          </p:nvPr>
        </p:nvSpPr>
        <p:spPr/>
        <p:txBody>
          <a:bodyPr/>
          <a:lstStyle/>
          <a:p>
            <a:endParaRPr lang="pt-BR"/>
          </a:p>
        </p:txBody>
      </p:sp>
    </p:spTree>
    <p:extLst>
      <p:ext uri="{BB962C8B-B14F-4D97-AF65-F5344CB8AC3E}">
        <p14:creationId xmlns:p14="http://schemas.microsoft.com/office/powerpoint/2010/main" val="88768123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1619F2F6-8715-4EA3-9F91-0BC28882A2C8}"/>
              </a:ext>
            </a:extLst>
          </p:cNvPr>
          <p:cNvSpPr>
            <a:spLocks noGrp="1"/>
          </p:cNvSpPr>
          <p:nvPr>
            <p:ph type="title"/>
          </p:nvPr>
        </p:nvSpPr>
        <p:spPr/>
        <p:txBody>
          <a:bodyPr>
            <a:normAutofit fontScale="90000"/>
          </a:bodyPr>
          <a:lstStyle/>
          <a:p>
            <a:pPr algn="just"/>
            <a:r>
              <a:rPr kumimoji="0" lang="pt-BR" sz="3600" b="0" i="0" u="none" strike="noStrike" kern="1200" cap="none" spc="0" normalizeH="0" baseline="0" noProof="0" dirty="0">
                <a:ln>
                  <a:noFill/>
                </a:ln>
                <a:solidFill>
                  <a:prstClr val="black">
                    <a:lumMod val="85000"/>
                    <a:lumOff val="15000"/>
                  </a:prstClr>
                </a:solidFill>
                <a:effectLst/>
                <a:uLnTx/>
                <a:uFillTx/>
                <a:latin typeface="Arial Black" panose="020B0A04020102020204" pitchFamily="34" charset="0"/>
              </a:rPr>
              <a:t>Instrução do processo de contratação direta na Lei 14.133/21 (art. 72):</a:t>
            </a:r>
            <a:endParaRPr lang="pt-BR" dirty="0"/>
          </a:p>
        </p:txBody>
      </p:sp>
      <p:sp>
        <p:nvSpPr>
          <p:cNvPr id="3" name="Espaço Reservado para Conteúdo 2">
            <a:extLst>
              <a:ext uri="{FF2B5EF4-FFF2-40B4-BE49-F238E27FC236}">
                <a16:creationId xmlns:a16="http://schemas.microsoft.com/office/drawing/2014/main" xmlns="" id="{5F9B022A-8449-4924-A681-78F84FBFCA0D}"/>
              </a:ext>
            </a:extLst>
          </p:cNvPr>
          <p:cNvSpPr>
            <a:spLocks noGrp="1"/>
          </p:cNvSpPr>
          <p:nvPr>
            <p:ph idx="1"/>
          </p:nvPr>
        </p:nvSpPr>
        <p:spPr>
          <a:xfrm>
            <a:off x="2589212" y="2133600"/>
            <a:ext cx="8915400" cy="4100290"/>
          </a:xfrm>
        </p:spPr>
        <p:txBody>
          <a:bodyPr>
            <a:normAutofit/>
          </a:bodyPr>
          <a:lstStyle/>
          <a:p>
            <a:pPr algn="just">
              <a:spcAft>
                <a:spcPts val="600"/>
              </a:spcAft>
            </a:pPr>
            <a:endParaRPr lang="pt-BR" sz="2400" b="1" i="0" u="none" strike="noStrike" baseline="0" dirty="0">
              <a:solidFill>
                <a:schemeClr val="tx1"/>
              </a:solidFill>
              <a:latin typeface="Arial" panose="020B0604020202020204" pitchFamily="34" charset="0"/>
            </a:endParaRPr>
          </a:p>
          <a:p>
            <a:pPr algn="just">
              <a:spcAft>
                <a:spcPts val="600"/>
              </a:spcAft>
            </a:pPr>
            <a:r>
              <a:rPr lang="pt-BR" sz="2400" b="1" i="0" u="none" strike="noStrike" baseline="0" dirty="0">
                <a:solidFill>
                  <a:srgbClr val="FF33CC"/>
                </a:solidFill>
                <a:latin typeface="Arial" panose="020B0604020202020204" pitchFamily="34" charset="0"/>
              </a:rPr>
              <a:t>II - estimativa de despesa, que deverá ser calculada na forma estabelecida no art. 23 desta Lei </a:t>
            </a:r>
            <a:r>
              <a:rPr lang="pt-BR" sz="2400" b="0" i="0" u="none" strike="noStrike" baseline="0" dirty="0">
                <a:solidFill>
                  <a:srgbClr val="FF0000"/>
                </a:solidFill>
                <a:latin typeface="Arial" panose="020B0604020202020204" pitchFamily="34" charset="0"/>
              </a:rPr>
              <a:t>(pesquisa de preços)</a:t>
            </a:r>
            <a:r>
              <a:rPr lang="pt-BR" sz="2400" b="0" i="0" u="none" strike="noStrike" baseline="0" dirty="0">
                <a:solidFill>
                  <a:schemeClr val="tx1"/>
                </a:solidFill>
                <a:latin typeface="Arial" panose="020B0604020202020204" pitchFamily="34" charset="0"/>
              </a:rPr>
              <a:t>; </a:t>
            </a:r>
          </a:p>
          <a:p>
            <a:pPr algn="just">
              <a:spcAft>
                <a:spcPts val="600"/>
              </a:spcAft>
            </a:pPr>
            <a:endParaRPr lang="pt-BR" sz="2400" b="0" i="0" u="none" strike="noStrike" baseline="0" dirty="0">
              <a:solidFill>
                <a:schemeClr val="tx1"/>
              </a:solidFill>
              <a:latin typeface="Arial" panose="020B0604020202020204" pitchFamily="34" charset="0"/>
            </a:endParaRPr>
          </a:p>
          <a:p>
            <a:pPr algn="just">
              <a:spcAft>
                <a:spcPts val="600"/>
              </a:spcAft>
            </a:pPr>
            <a:r>
              <a:rPr lang="pt-BR" sz="2400" i="1" dirty="0">
                <a:solidFill>
                  <a:schemeClr val="tx1"/>
                </a:solidFill>
                <a:latin typeface="Arial" panose="020B0604020202020204" pitchFamily="34" charset="0"/>
              </a:rPr>
              <a:t>(*) IN 65/21 da SEGES/ME: disciplina a pesquisa de preços do §1º do art. 23 da Lei 14.133/21.</a:t>
            </a:r>
            <a:endParaRPr lang="pt-BR" sz="2400" b="0" i="1" u="none" strike="noStrike" baseline="0" dirty="0">
              <a:solidFill>
                <a:srgbClr val="FF0000"/>
              </a:solidFill>
              <a:latin typeface="Arial" panose="020B0604020202020204" pitchFamily="34" charset="0"/>
            </a:endParaRPr>
          </a:p>
          <a:p>
            <a:pPr algn="just"/>
            <a:endParaRPr lang="pt-BR" sz="2400" dirty="0">
              <a:solidFill>
                <a:schemeClr val="tx1"/>
              </a:solidFill>
              <a:latin typeface="Arial" panose="020B0604020202020204" pitchFamily="34" charset="0"/>
              <a:cs typeface="Arial" panose="020B0604020202020204" pitchFamily="34" charset="0"/>
            </a:endParaRPr>
          </a:p>
          <a:p>
            <a:endParaRPr lang="pt-BR" dirty="0"/>
          </a:p>
        </p:txBody>
      </p:sp>
    </p:spTree>
    <p:extLst>
      <p:ext uri="{BB962C8B-B14F-4D97-AF65-F5344CB8AC3E}">
        <p14:creationId xmlns:p14="http://schemas.microsoft.com/office/powerpoint/2010/main" val="3381773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4A4B97D-BA61-4457-87FD-1887509AFCD1}"/>
              </a:ext>
            </a:extLst>
          </p:cNvPr>
          <p:cNvSpPr>
            <a:spLocks noGrp="1"/>
          </p:cNvSpPr>
          <p:nvPr>
            <p:ph type="title"/>
          </p:nvPr>
        </p:nvSpPr>
        <p:spPr>
          <a:xfrm>
            <a:off x="2592925" y="624110"/>
            <a:ext cx="8911687" cy="1019160"/>
          </a:xfrm>
        </p:spPr>
        <p:txBody>
          <a:bodyPr>
            <a:normAutofit/>
          </a:bodyPr>
          <a:lstStyle/>
          <a:p>
            <a:r>
              <a:rPr kumimoji="0" lang="pt-BR" sz="2800" b="0" i="0" u="none" strike="noStrike" kern="1200" cap="none" spc="0" normalizeH="0" baseline="0" noProof="0" dirty="0">
                <a:ln>
                  <a:noFill/>
                </a:ln>
                <a:solidFill>
                  <a:prstClr val="black">
                    <a:lumMod val="85000"/>
                    <a:lumOff val="15000"/>
                  </a:prstClr>
                </a:solidFill>
                <a:effectLst/>
                <a:uLnTx/>
                <a:uFillTx/>
                <a:latin typeface="Arial Black" panose="020B0A04020102020204" pitchFamily="34" charset="0"/>
              </a:rPr>
              <a:t>Estimativa de despesa: pesquisa de preços na forma do art. 23, §§ 1º a 4º (inciso II).</a:t>
            </a:r>
            <a:endParaRPr lang="pt-BR" sz="2800" dirty="0"/>
          </a:p>
        </p:txBody>
      </p:sp>
      <p:sp>
        <p:nvSpPr>
          <p:cNvPr id="3" name="Espaço Reservado para Conteúdo 2">
            <a:extLst>
              <a:ext uri="{FF2B5EF4-FFF2-40B4-BE49-F238E27FC236}">
                <a16:creationId xmlns:a16="http://schemas.microsoft.com/office/drawing/2014/main" xmlns="" id="{92B8BCA7-B87D-49AE-869A-ABB9E7BAE74B}"/>
              </a:ext>
            </a:extLst>
          </p:cNvPr>
          <p:cNvSpPr>
            <a:spLocks noGrp="1"/>
          </p:cNvSpPr>
          <p:nvPr>
            <p:ph idx="1"/>
          </p:nvPr>
        </p:nvSpPr>
        <p:spPr>
          <a:xfrm>
            <a:off x="2589212" y="1815549"/>
            <a:ext cx="8915400" cy="5042452"/>
          </a:xfrm>
        </p:spPr>
        <p:txBody>
          <a:bodyPr>
            <a:normAutofit/>
          </a:bodyPr>
          <a:lstStyle/>
          <a:p>
            <a:pPr algn="just"/>
            <a:r>
              <a:rPr lang="pt-BR" b="1" i="0" u="none" strike="noStrike" baseline="0" dirty="0">
                <a:latin typeface="Arial" panose="020B0604020202020204" pitchFamily="34" charset="0"/>
              </a:rPr>
              <a:t>Art. 23</a:t>
            </a:r>
            <a:r>
              <a:rPr lang="pt-BR" b="0" i="0" u="none" strike="noStrike" baseline="0" dirty="0">
                <a:latin typeface="Arial" panose="020B0604020202020204" pitchFamily="34" charset="0"/>
              </a:rPr>
              <a:t>. (...)</a:t>
            </a:r>
          </a:p>
          <a:p>
            <a:pPr algn="just"/>
            <a:r>
              <a:rPr lang="pt-BR" b="0" i="0" u="none" strike="noStrike" baseline="0" dirty="0">
                <a:latin typeface="Arial" panose="020B0604020202020204" pitchFamily="34" charset="0"/>
              </a:rPr>
              <a:t>§1º - </a:t>
            </a:r>
            <a:r>
              <a:rPr lang="pt-BR" b="1" i="0" u="none" strike="noStrike" baseline="0" dirty="0">
                <a:latin typeface="Arial" panose="020B0604020202020204" pitchFamily="34" charset="0"/>
              </a:rPr>
              <a:t>Aquisição de bens e contratação de serviços em geral</a:t>
            </a:r>
            <a:r>
              <a:rPr lang="pt-BR" b="0" i="0" u="none" strike="noStrike" baseline="0" dirty="0">
                <a:latin typeface="Arial" panose="020B0604020202020204" pitchFamily="34" charset="0"/>
              </a:rPr>
              <a:t>. </a:t>
            </a:r>
            <a:r>
              <a:rPr lang="pt-BR" b="0" i="0" u="sng" strike="noStrike" baseline="0" dirty="0">
                <a:latin typeface="Arial" panose="020B0604020202020204" pitchFamily="34" charset="0"/>
              </a:rPr>
              <a:t>Depende de </a:t>
            </a:r>
            <a:r>
              <a:rPr lang="pt-BR" u="sng" dirty="0">
                <a:latin typeface="Arial" panose="020B0604020202020204" pitchFamily="34" charset="0"/>
              </a:rPr>
              <a:t>r</a:t>
            </a:r>
            <a:r>
              <a:rPr lang="pt-BR" b="0" i="0" u="sng" strike="noStrike" baseline="0" dirty="0">
                <a:latin typeface="Arial" panose="020B0604020202020204" pitchFamily="34" charset="0"/>
              </a:rPr>
              <a:t>egulamentação.</a:t>
            </a:r>
          </a:p>
          <a:p>
            <a:pPr algn="just"/>
            <a:r>
              <a:rPr lang="pt-BR" b="0" i="0" u="none" strike="noStrike" baseline="0" dirty="0">
                <a:latin typeface="Arial" panose="020B0604020202020204" pitchFamily="34" charset="0"/>
              </a:rPr>
              <a:t>§2º - </a:t>
            </a:r>
            <a:r>
              <a:rPr lang="pt-BR" b="1" i="0" u="none" strike="noStrike" baseline="0" dirty="0">
                <a:latin typeface="Arial" panose="020B0604020202020204" pitchFamily="34" charset="0"/>
              </a:rPr>
              <a:t>Contratação de obras e serviços de engenharia</a:t>
            </a:r>
            <a:r>
              <a:rPr lang="pt-BR" b="0" i="0" u="none" strike="noStrike" baseline="0" dirty="0">
                <a:latin typeface="Arial" panose="020B0604020202020204" pitchFamily="34" charset="0"/>
              </a:rPr>
              <a:t>. </a:t>
            </a:r>
            <a:r>
              <a:rPr lang="pt-BR" b="0" i="0" u="sng" strike="noStrike" baseline="0" dirty="0">
                <a:latin typeface="Arial" panose="020B0604020202020204" pitchFamily="34" charset="0"/>
              </a:rPr>
              <a:t>Depende de regulamentação.</a:t>
            </a:r>
          </a:p>
          <a:p>
            <a:pPr algn="just"/>
            <a:r>
              <a:rPr lang="pt-BR" b="0" i="0" u="none" strike="noStrike" baseline="0" dirty="0">
                <a:latin typeface="Arial" panose="020B0604020202020204" pitchFamily="34" charset="0"/>
              </a:rPr>
              <a:t>§3º - C</a:t>
            </a:r>
            <a:r>
              <a:rPr lang="pt-BR" dirty="0">
                <a:latin typeface="Arial" panose="020B0604020202020204" pitchFamily="34" charset="0"/>
              </a:rPr>
              <a:t>ontratações realizadas por Estados, Municípios e DF, </a:t>
            </a:r>
            <a:r>
              <a:rPr lang="pt-BR" b="1" dirty="0">
                <a:latin typeface="Arial" panose="020B0604020202020204" pitchFamily="34" charset="0"/>
              </a:rPr>
              <a:t>que envolvam recursos da União</a:t>
            </a:r>
            <a:r>
              <a:rPr lang="pt-BR" dirty="0">
                <a:latin typeface="Arial" panose="020B0604020202020204" pitchFamily="34" charset="0"/>
              </a:rPr>
              <a:t>: não pode utilizar outros sistemas de custos adotados pelo respectivo ente federativo.</a:t>
            </a:r>
            <a:endParaRPr lang="pt-BR" b="0" i="0" u="none" strike="noStrike" baseline="0" dirty="0">
              <a:latin typeface="Arial" panose="020B0604020202020204" pitchFamily="34" charset="0"/>
            </a:endParaRPr>
          </a:p>
          <a:p>
            <a:pPr algn="just"/>
            <a:r>
              <a:rPr lang="pt-BR" b="0" i="0" u="none" strike="noStrike" baseline="0" dirty="0">
                <a:latin typeface="Arial" panose="020B0604020202020204" pitchFamily="34" charset="0"/>
              </a:rPr>
              <a:t>§ 4º Nas contratações diretas por inexigibilidade ou por dispensa, </a:t>
            </a:r>
            <a:r>
              <a:rPr lang="pt-BR" b="1" i="0" u="none" strike="noStrike" baseline="0" dirty="0">
                <a:latin typeface="Arial" panose="020B0604020202020204" pitchFamily="34" charset="0"/>
              </a:rPr>
              <a:t>quando não for possível estimar o valor do objeto na forma estabelecida nos §§ 1º, 2º e 3º deste artigo</a:t>
            </a:r>
            <a:r>
              <a:rPr lang="pt-BR" b="0" i="0" u="none" strike="noStrike" baseline="0" dirty="0">
                <a:latin typeface="Arial" panose="020B0604020202020204" pitchFamily="34" charset="0"/>
              </a:rPr>
              <a:t>, o contratado deverá comprovar previamente que </a:t>
            </a:r>
            <a:r>
              <a:rPr lang="pt-BR" b="1" i="0" u="none" strike="noStrike" baseline="0" dirty="0">
                <a:solidFill>
                  <a:srgbClr val="FF0000"/>
                </a:solidFill>
                <a:latin typeface="Arial" panose="020B0604020202020204" pitchFamily="34" charset="0"/>
              </a:rPr>
              <a:t>os preços estão em conformidade com os praticados em contratações semelhantes de objetos de mesma natureza, por meio da apresentação de notas fiscais emitidas para outros contratantes no período de até 1 (um) ano anterior à datada contratação pela Administração, ou por outro meio idôneo. </a:t>
            </a:r>
            <a:r>
              <a:rPr lang="pt-BR" b="0" i="0" u="none" strike="noStrike" baseline="0" dirty="0">
                <a:latin typeface="Arial" panose="020B0604020202020204" pitchFamily="34" charset="0"/>
              </a:rPr>
              <a:t>(...)</a:t>
            </a:r>
            <a:endParaRPr lang="pt-BR" dirty="0"/>
          </a:p>
          <a:p>
            <a:endParaRPr lang="pt-BR" dirty="0"/>
          </a:p>
        </p:txBody>
      </p:sp>
    </p:spTree>
    <p:extLst>
      <p:ext uri="{BB962C8B-B14F-4D97-AF65-F5344CB8AC3E}">
        <p14:creationId xmlns:p14="http://schemas.microsoft.com/office/powerpoint/2010/main" val="35524193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B4561BA-52E1-4BC7-AE2D-11DB2000E6A5}"/>
              </a:ext>
            </a:extLst>
          </p:cNvPr>
          <p:cNvSpPr>
            <a:spLocks noGrp="1"/>
          </p:cNvSpPr>
          <p:nvPr>
            <p:ph type="title"/>
          </p:nvPr>
        </p:nvSpPr>
        <p:spPr/>
        <p:txBody>
          <a:bodyPr>
            <a:normAutofit/>
          </a:bodyPr>
          <a:lstStyle/>
          <a:p>
            <a:pPr algn="just"/>
            <a:r>
              <a:rPr kumimoji="0" lang="pt-BR" sz="3200" b="0" i="0" u="none" strike="noStrike" kern="1200" cap="none" spc="0" normalizeH="0" baseline="0" noProof="0" dirty="0">
                <a:ln>
                  <a:noFill/>
                </a:ln>
                <a:solidFill>
                  <a:prstClr val="black">
                    <a:lumMod val="85000"/>
                    <a:lumOff val="15000"/>
                  </a:prstClr>
                </a:solidFill>
                <a:effectLst/>
                <a:uLnTx/>
                <a:uFillTx/>
                <a:latin typeface="Arial Black" panose="020B0A04020102020204" pitchFamily="34" charset="0"/>
              </a:rPr>
              <a:t>Instrução do processo de contratação direta na Lei 14.133/21 (art. 72):</a:t>
            </a:r>
            <a:endParaRPr lang="pt-BR" sz="3200" dirty="0"/>
          </a:p>
        </p:txBody>
      </p:sp>
      <p:sp>
        <p:nvSpPr>
          <p:cNvPr id="3" name="Espaço Reservado para Conteúdo 2">
            <a:extLst>
              <a:ext uri="{FF2B5EF4-FFF2-40B4-BE49-F238E27FC236}">
                <a16:creationId xmlns:a16="http://schemas.microsoft.com/office/drawing/2014/main" xmlns="" id="{0976D455-4360-42CD-ADD0-6A10020D5DB5}"/>
              </a:ext>
            </a:extLst>
          </p:cNvPr>
          <p:cNvSpPr>
            <a:spLocks noGrp="1"/>
          </p:cNvSpPr>
          <p:nvPr>
            <p:ph idx="1"/>
          </p:nvPr>
        </p:nvSpPr>
        <p:spPr>
          <a:xfrm>
            <a:off x="2589212" y="2133600"/>
            <a:ext cx="8915400" cy="4505739"/>
          </a:xfrm>
        </p:spPr>
        <p:txBody>
          <a:bodyPr>
            <a:normAutofit fontScale="92500" lnSpcReduction="20000"/>
          </a:bodyPr>
          <a:lstStyle/>
          <a:p>
            <a:pPr algn="just"/>
            <a:r>
              <a:rPr lang="pt-BR" sz="2400" b="1" dirty="0">
                <a:solidFill>
                  <a:srgbClr val="FF33CC"/>
                </a:solidFill>
                <a:latin typeface="Arial" panose="020B0604020202020204" pitchFamily="34" charset="0"/>
                <a:cs typeface="Arial" panose="020B0604020202020204" pitchFamily="34" charset="0"/>
              </a:rPr>
              <a:t>III – parecer jurídico e pareceres técnicos, </a:t>
            </a:r>
            <a:r>
              <a:rPr lang="pt-BR" sz="2400" b="1" u="sng" dirty="0">
                <a:solidFill>
                  <a:srgbClr val="FF33CC"/>
                </a:solidFill>
                <a:latin typeface="Arial" panose="020B0604020202020204" pitchFamily="34" charset="0"/>
                <a:cs typeface="Arial" panose="020B0604020202020204" pitchFamily="34" charset="0"/>
              </a:rPr>
              <a:t>se for o caso</a:t>
            </a:r>
            <a:r>
              <a:rPr lang="pt-BR" sz="2400" b="1" dirty="0">
                <a:solidFill>
                  <a:srgbClr val="FF33CC"/>
                </a:solidFill>
                <a:latin typeface="Arial" panose="020B0604020202020204" pitchFamily="34" charset="0"/>
                <a:cs typeface="Arial" panose="020B0604020202020204" pitchFamily="34" charset="0"/>
              </a:rPr>
              <a:t>, que demonstrem o atendimento dos requisitos exigidos;</a:t>
            </a:r>
          </a:p>
          <a:p>
            <a:endParaRPr lang="pt-BR" sz="2400" b="1" dirty="0">
              <a:latin typeface="Arial" panose="020B0604020202020204" pitchFamily="34" charset="0"/>
              <a:cs typeface="Arial" panose="020B0604020202020204" pitchFamily="34" charset="0"/>
            </a:endParaRPr>
          </a:p>
          <a:p>
            <a:pPr algn="just"/>
            <a:r>
              <a:rPr lang="pt-BR" sz="2200" b="0" i="1" u="none" strike="noStrike" baseline="0" dirty="0">
                <a:solidFill>
                  <a:schemeClr val="tx1"/>
                </a:solidFill>
                <a:latin typeface="Arial" panose="020B0604020202020204" pitchFamily="34" charset="0"/>
                <a:cs typeface="Arial" panose="020B0604020202020204" pitchFamily="34" charset="0"/>
              </a:rPr>
              <a:t>(*) TCU, Acórdão 1.492/21, Pleno: o parecer jurídico não examina critérios técnicos de outras áreas.</a:t>
            </a:r>
          </a:p>
          <a:p>
            <a:endParaRPr lang="pt-BR" dirty="0"/>
          </a:p>
          <a:p>
            <a:pPr algn="just"/>
            <a:r>
              <a:rPr lang="pt-BR" sz="2000" b="1" i="0" u="none" strike="noStrike" baseline="0" dirty="0">
                <a:solidFill>
                  <a:schemeClr val="tx1"/>
                </a:solidFill>
                <a:latin typeface="Arial" panose="020B0604020202020204" pitchFamily="34" charset="0"/>
              </a:rPr>
              <a:t>Art. 53</a:t>
            </a:r>
            <a:r>
              <a:rPr lang="pt-BR" sz="2000" b="0" i="0" u="none" strike="noStrike" baseline="0" dirty="0">
                <a:solidFill>
                  <a:schemeClr val="tx1"/>
                </a:solidFill>
                <a:latin typeface="Arial" panose="020B0604020202020204" pitchFamily="34" charset="0"/>
              </a:rPr>
              <a:t>. Ao final da fase preparatória, o processo licitatório seguirá para o órgão de assessoramento jurídico da Administração, que realizará </a:t>
            </a:r>
            <a:r>
              <a:rPr lang="pt-BR" sz="2000" i="0" u="none" strike="noStrike" baseline="0" dirty="0">
                <a:solidFill>
                  <a:schemeClr val="tx1"/>
                </a:solidFill>
                <a:latin typeface="Arial" panose="020B0604020202020204" pitchFamily="34" charset="0"/>
              </a:rPr>
              <a:t>controle prévio de legalidade </a:t>
            </a:r>
            <a:r>
              <a:rPr lang="pt-BR" sz="2000" b="0" i="0" u="none" strike="noStrike" baseline="0" dirty="0">
                <a:solidFill>
                  <a:schemeClr val="tx1"/>
                </a:solidFill>
                <a:latin typeface="Arial" panose="020B0604020202020204" pitchFamily="34" charset="0"/>
              </a:rPr>
              <a:t>mediante análise jurídica da contratação. (...)</a:t>
            </a:r>
          </a:p>
          <a:p>
            <a:pPr algn="just"/>
            <a:endParaRPr lang="pt-BR" sz="2000" b="0" i="0" u="none" strike="noStrike" baseline="0" dirty="0">
              <a:solidFill>
                <a:schemeClr val="tx1"/>
              </a:solidFill>
              <a:latin typeface="Arial" panose="020B0604020202020204" pitchFamily="34" charset="0"/>
            </a:endParaRPr>
          </a:p>
          <a:p>
            <a:pPr algn="just"/>
            <a:r>
              <a:rPr lang="pt-BR" sz="2000" b="1" i="0" u="none" strike="noStrike" baseline="0" dirty="0">
                <a:solidFill>
                  <a:schemeClr val="tx1"/>
                </a:solidFill>
                <a:latin typeface="Arial" panose="020B0604020202020204" pitchFamily="34" charset="0"/>
              </a:rPr>
              <a:t>§ 4º </a:t>
            </a:r>
            <a:r>
              <a:rPr lang="pt-BR" sz="2000" b="0" i="0" u="none" strike="noStrike" baseline="0" dirty="0">
                <a:solidFill>
                  <a:schemeClr val="tx1"/>
                </a:solidFill>
                <a:latin typeface="Arial" panose="020B0604020202020204" pitchFamily="34" charset="0"/>
              </a:rPr>
              <a:t>Na forma deste artigo, o órgão de assessoramento jurídico da Administração também realizará </a:t>
            </a:r>
            <a:r>
              <a:rPr lang="pt-BR" sz="2000" b="1" i="0" u="none" strike="noStrike" baseline="0" dirty="0">
                <a:solidFill>
                  <a:schemeClr val="tx1"/>
                </a:solidFill>
                <a:latin typeface="Arial" panose="020B0604020202020204" pitchFamily="34" charset="0"/>
              </a:rPr>
              <a:t>controle prévio de legalidade de contratações diretas</a:t>
            </a:r>
            <a:r>
              <a:rPr lang="pt-BR" sz="2000" i="0" u="none" strike="noStrike" baseline="0" dirty="0">
                <a:solidFill>
                  <a:schemeClr val="tx1"/>
                </a:solidFill>
                <a:latin typeface="Arial" panose="020B0604020202020204" pitchFamily="34" charset="0"/>
              </a:rPr>
              <a:t>, acordos, termos de cooperação, convênios, ajustes, adesões a atas de registro de preços, outros instrumentos congêneres e de seus termos aditivos.</a:t>
            </a:r>
          </a:p>
          <a:p>
            <a:endParaRPr lang="pt-BR" dirty="0"/>
          </a:p>
        </p:txBody>
      </p:sp>
    </p:spTree>
    <p:extLst>
      <p:ext uri="{BB962C8B-B14F-4D97-AF65-F5344CB8AC3E}">
        <p14:creationId xmlns:p14="http://schemas.microsoft.com/office/powerpoint/2010/main" val="15035295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FFDC49D-E929-4C8F-BE7C-A5803A703226}"/>
              </a:ext>
            </a:extLst>
          </p:cNvPr>
          <p:cNvSpPr>
            <a:spLocks noGrp="1"/>
          </p:cNvSpPr>
          <p:nvPr>
            <p:ph type="title"/>
          </p:nvPr>
        </p:nvSpPr>
        <p:spPr/>
        <p:txBody>
          <a:bodyPr>
            <a:normAutofit/>
          </a:bodyPr>
          <a:lstStyle/>
          <a:p>
            <a:pPr algn="just"/>
            <a:r>
              <a:rPr kumimoji="0" lang="pt-BR" sz="3200" b="0" i="0" u="none" strike="noStrike" kern="1200" cap="none" spc="0" normalizeH="0" baseline="0" noProof="0" dirty="0">
                <a:ln>
                  <a:noFill/>
                </a:ln>
                <a:solidFill>
                  <a:prstClr val="black">
                    <a:lumMod val="85000"/>
                    <a:lumOff val="15000"/>
                  </a:prstClr>
                </a:solidFill>
                <a:effectLst/>
                <a:uLnTx/>
                <a:uFillTx/>
                <a:latin typeface="Arial Black" panose="020B0A04020102020204" pitchFamily="34" charset="0"/>
              </a:rPr>
              <a:t>Instrução do processo de contratação direta na Lei 14.133/21 (art. 72):</a:t>
            </a:r>
            <a:endParaRPr lang="pt-BR" sz="3200" dirty="0"/>
          </a:p>
        </p:txBody>
      </p:sp>
      <p:sp>
        <p:nvSpPr>
          <p:cNvPr id="3" name="Espaço Reservado para Conteúdo 2">
            <a:extLst>
              <a:ext uri="{FF2B5EF4-FFF2-40B4-BE49-F238E27FC236}">
                <a16:creationId xmlns:a16="http://schemas.microsoft.com/office/drawing/2014/main" xmlns="" id="{06536A2F-9CD1-46A3-9063-80582AF6DCF1}"/>
              </a:ext>
            </a:extLst>
          </p:cNvPr>
          <p:cNvSpPr>
            <a:spLocks noGrp="1"/>
          </p:cNvSpPr>
          <p:nvPr>
            <p:ph idx="1"/>
          </p:nvPr>
        </p:nvSpPr>
        <p:spPr>
          <a:xfrm>
            <a:off x="2589212" y="2133599"/>
            <a:ext cx="8915400" cy="4359965"/>
          </a:xfrm>
        </p:spPr>
        <p:txBody>
          <a:bodyPr>
            <a:normAutofit fontScale="92500"/>
          </a:bodyPr>
          <a:lstStyle/>
          <a:p>
            <a:pPr algn="just"/>
            <a:r>
              <a:rPr lang="pt-BR" sz="2400" b="1" i="0" u="none" strike="noStrike" baseline="0" dirty="0">
                <a:solidFill>
                  <a:srgbClr val="FF33CC"/>
                </a:solidFill>
                <a:latin typeface="Arial" panose="020B0604020202020204" pitchFamily="34" charset="0"/>
                <a:cs typeface="Arial" panose="020B0604020202020204" pitchFamily="34" charset="0"/>
              </a:rPr>
              <a:t>IV - demonstração da compatibilidade da previsão de recursos orçamentários com o compromisso a ser assumido;</a:t>
            </a:r>
          </a:p>
          <a:p>
            <a:pPr algn="just"/>
            <a:endParaRPr lang="pt-BR" sz="2400" b="0" i="0" u="none" strike="noStrike" baseline="0" dirty="0">
              <a:solidFill>
                <a:schemeClr val="tx1"/>
              </a:solidFill>
              <a:latin typeface="Arial" panose="020B0604020202020204" pitchFamily="34" charset="0"/>
            </a:endParaRPr>
          </a:p>
          <a:p>
            <a:pPr algn="just"/>
            <a:r>
              <a:rPr lang="pt-BR" sz="2400" b="1" i="0" u="none" strike="noStrike" baseline="0" dirty="0">
                <a:solidFill>
                  <a:srgbClr val="FF33CC"/>
                </a:solidFill>
                <a:latin typeface="Arial" panose="020B0604020202020204" pitchFamily="34" charset="0"/>
              </a:rPr>
              <a:t>V - comprovação de que o contratado preenche os requisitos de habilitação e qualificação mínima necessária;</a:t>
            </a:r>
          </a:p>
          <a:p>
            <a:pPr algn="just"/>
            <a:r>
              <a:rPr lang="pt-BR" sz="2200" i="1" u="none" strike="noStrike" baseline="0" dirty="0">
                <a:solidFill>
                  <a:schemeClr val="tx1"/>
                </a:solidFill>
                <a:latin typeface="Arial" panose="020B0604020202020204" pitchFamily="34" charset="0"/>
              </a:rPr>
              <a:t>(*) CF, art. 37, XXI: “(...) indispensáveis à garantia do cumprimento das obrigações”.</a:t>
            </a:r>
          </a:p>
          <a:p>
            <a:pPr algn="just"/>
            <a:endParaRPr lang="pt-BR" sz="2200" i="1" u="none" strike="noStrike" baseline="0" dirty="0">
              <a:solidFill>
                <a:schemeClr val="tx1"/>
              </a:solidFill>
              <a:latin typeface="Arial" panose="020B0604020202020204" pitchFamily="34" charset="0"/>
            </a:endParaRPr>
          </a:p>
          <a:p>
            <a:pPr algn="just"/>
            <a:r>
              <a:rPr lang="pt-BR" sz="2200" b="0" i="1" u="none" strike="noStrike" baseline="0" dirty="0">
                <a:solidFill>
                  <a:schemeClr val="tx1"/>
                </a:solidFill>
                <a:latin typeface="Arial" panose="020B0604020202020204" pitchFamily="34" charset="0"/>
              </a:rPr>
              <a:t>(**) Habilitação jurídica (art. 66); habilitação técnica (art. 67); habilitações fiscal, social e trabalhista (art. 68); habilitação econômico-financeira (art. 69).</a:t>
            </a:r>
          </a:p>
          <a:p>
            <a:pPr algn="l"/>
            <a:endParaRPr lang="pt-BR" sz="1800" b="0" i="0" u="none" strike="noStrike" baseline="0" dirty="0">
              <a:solidFill>
                <a:schemeClr val="tx1"/>
              </a:solidFill>
              <a:latin typeface="Arial" panose="020B0604020202020204" pitchFamily="34" charset="0"/>
            </a:endParaRPr>
          </a:p>
        </p:txBody>
      </p:sp>
    </p:spTree>
    <p:extLst>
      <p:ext uri="{BB962C8B-B14F-4D97-AF65-F5344CB8AC3E}">
        <p14:creationId xmlns:p14="http://schemas.microsoft.com/office/powerpoint/2010/main" val="19371838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0F7D60D-C158-4AA9-A337-D39207E53297}"/>
              </a:ext>
            </a:extLst>
          </p:cNvPr>
          <p:cNvSpPr>
            <a:spLocks noGrp="1"/>
          </p:cNvSpPr>
          <p:nvPr>
            <p:ph type="title"/>
          </p:nvPr>
        </p:nvSpPr>
        <p:spPr/>
        <p:txBody>
          <a:bodyPr>
            <a:normAutofit/>
          </a:bodyPr>
          <a:lstStyle/>
          <a:p>
            <a:pPr algn="just"/>
            <a:r>
              <a:rPr lang="pt-BR" sz="3200" dirty="0">
                <a:latin typeface="Arial Black" panose="020B0A04020102020204" pitchFamily="34" charset="0"/>
                <a:cs typeface="Arial" panose="020B0604020202020204" pitchFamily="34" charset="0"/>
              </a:rPr>
              <a:t>Hipótese de dispensa dos documentos de habilitação:</a:t>
            </a:r>
          </a:p>
        </p:txBody>
      </p:sp>
      <p:sp>
        <p:nvSpPr>
          <p:cNvPr id="3" name="Espaço Reservado para Conteúdo 2">
            <a:extLst>
              <a:ext uri="{FF2B5EF4-FFF2-40B4-BE49-F238E27FC236}">
                <a16:creationId xmlns:a16="http://schemas.microsoft.com/office/drawing/2014/main" xmlns="" id="{C019C56F-1326-492A-8E96-0DF936D1788E}"/>
              </a:ext>
            </a:extLst>
          </p:cNvPr>
          <p:cNvSpPr>
            <a:spLocks noGrp="1"/>
          </p:cNvSpPr>
          <p:nvPr>
            <p:ph idx="1"/>
          </p:nvPr>
        </p:nvSpPr>
        <p:spPr>
          <a:xfrm>
            <a:off x="2589212" y="2133599"/>
            <a:ext cx="8915400" cy="4359965"/>
          </a:xfrm>
        </p:spPr>
        <p:txBody>
          <a:bodyPr>
            <a:normAutofit fontScale="92500" lnSpcReduction="20000"/>
          </a:bodyPr>
          <a:lstStyle/>
          <a:p>
            <a:pPr algn="just"/>
            <a:r>
              <a:rPr lang="pt-BR" sz="2400" b="0" i="0" dirty="0">
                <a:solidFill>
                  <a:srgbClr val="000000"/>
                </a:solidFill>
                <a:effectLst/>
                <a:latin typeface="Arial" panose="020B0604020202020204" pitchFamily="34" charset="0"/>
              </a:rPr>
              <a:t>Art. 70. A documentação referida neste Capítulo </a:t>
            </a:r>
            <a:r>
              <a:rPr lang="pt-BR" sz="2400" b="1" i="0" dirty="0">
                <a:solidFill>
                  <a:srgbClr val="FF0000"/>
                </a:solidFill>
                <a:effectLst/>
                <a:latin typeface="Arial" panose="020B0604020202020204" pitchFamily="34" charset="0"/>
              </a:rPr>
              <a:t>poderá</a:t>
            </a:r>
            <a:r>
              <a:rPr lang="pt-BR" sz="2400" b="0" i="0" dirty="0">
                <a:solidFill>
                  <a:srgbClr val="000000"/>
                </a:solidFill>
                <a:effectLst/>
                <a:latin typeface="Arial" panose="020B0604020202020204" pitchFamily="34" charset="0"/>
              </a:rPr>
              <a:t> ser:</a:t>
            </a:r>
          </a:p>
          <a:p>
            <a:pPr algn="just"/>
            <a:endParaRPr lang="pt-BR" sz="2400" b="0" i="0" dirty="0">
              <a:solidFill>
                <a:srgbClr val="000000"/>
              </a:solidFill>
              <a:effectLst/>
              <a:latin typeface="Arial" panose="020B0604020202020204" pitchFamily="34" charset="0"/>
            </a:endParaRPr>
          </a:p>
          <a:p>
            <a:pPr algn="just"/>
            <a:r>
              <a:rPr lang="pt-BR" sz="2400" b="0" i="0" dirty="0">
                <a:solidFill>
                  <a:srgbClr val="000000"/>
                </a:solidFill>
                <a:effectLst/>
                <a:latin typeface="Arial" panose="020B0604020202020204" pitchFamily="34" charset="0"/>
              </a:rPr>
              <a:t>III - dispensada, total ou parcialmente, nas </a:t>
            </a:r>
            <a:r>
              <a:rPr lang="pt-BR" sz="2400" b="1" i="0" dirty="0">
                <a:solidFill>
                  <a:srgbClr val="00B050"/>
                </a:solidFill>
                <a:effectLst/>
                <a:latin typeface="Arial" panose="020B0604020202020204" pitchFamily="34" charset="0"/>
              </a:rPr>
              <a:t>contratações para entrega imediata</a:t>
            </a:r>
            <a:r>
              <a:rPr lang="pt-BR" sz="2400" b="0" i="0" dirty="0">
                <a:solidFill>
                  <a:srgbClr val="000000"/>
                </a:solidFill>
                <a:effectLst/>
                <a:latin typeface="Arial" panose="020B0604020202020204" pitchFamily="34" charset="0"/>
              </a:rPr>
              <a:t>, nas </a:t>
            </a:r>
            <a:r>
              <a:rPr lang="pt-BR" sz="2400" b="1" i="0" dirty="0">
                <a:solidFill>
                  <a:srgbClr val="0070C0"/>
                </a:solidFill>
                <a:effectLst/>
                <a:latin typeface="Arial" panose="020B0604020202020204" pitchFamily="34" charset="0"/>
              </a:rPr>
              <a:t>contratações em valores inferiores a 1/4 (um quarto) do limite para dispensa de licitação para compras em geral</a:t>
            </a:r>
            <a:r>
              <a:rPr lang="pt-BR" sz="2400" b="0" i="0" dirty="0">
                <a:solidFill>
                  <a:srgbClr val="0070C0"/>
                </a:solidFill>
                <a:effectLst/>
                <a:latin typeface="Arial" panose="020B0604020202020204" pitchFamily="34" charset="0"/>
              </a:rPr>
              <a:t> </a:t>
            </a:r>
            <a:r>
              <a:rPr lang="pt-BR" sz="2400" b="0" i="0" dirty="0">
                <a:solidFill>
                  <a:srgbClr val="000000"/>
                </a:solidFill>
                <a:effectLst/>
                <a:latin typeface="Arial" panose="020B0604020202020204" pitchFamily="34" charset="0"/>
              </a:rPr>
              <a:t>e nas </a:t>
            </a:r>
            <a:r>
              <a:rPr lang="pt-BR" sz="2400" b="1" i="0" dirty="0">
                <a:solidFill>
                  <a:srgbClr val="7030A0"/>
                </a:solidFill>
                <a:effectLst/>
                <a:latin typeface="Arial" panose="020B0604020202020204" pitchFamily="34" charset="0"/>
              </a:rPr>
              <a:t>contratações de produto para pesquisa e desenvolvimento até o valor de R$ 300.000,00 (trezentos mil reais).</a:t>
            </a:r>
          </a:p>
          <a:p>
            <a:pPr algn="just"/>
            <a:endParaRPr lang="pt-BR" sz="2400" b="1" i="0" dirty="0">
              <a:solidFill>
                <a:srgbClr val="FF33CC"/>
              </a:solidFill>
              <a:effectLst/>
              <a:latin typeface="Arial" panose="020B0604020202020204" pitchFamily="34" charset="0"/>
            </a:endParaRPr>
          </a:p>
          <a:p>
            <a:pPr algn="just"/>
            <a:r>
              <a:rPr lang="pt-BR" sz="2000" i="1" dirty="0">
                <a:solidFill>
                  <a:schemeClr val="tx1"/>
                </a:solidFill>
                <a:latin typeface="Arial" panose="020B0604020202020204" pitchFamily="34" charset="0"/>
              </a:rPr>
              <a:t>(*) Entrega imediata (art. 6º, X): com prazo de entrega de até 30 dias contados da ordem de fornecimento.</a:t>
            </a:r>
          </a:p>
          <a:p>
            <a:pPr algn="just"/>
            <a:r>
              <a:rPr lang="pt-BR" sz="2000" i="1" dirty="0">
                <a:solidFill>
                  <a:schemeClr val="tx1"/>
                </a:solidFill>
                <a:latin typeface="Arial" panose="020B0604020202020204" pitchFamily="34" charset="0"/>
              </a:rPr>
              <a:t>(**) Esse dispositivo depende de regulamentação ou basta a autoridade administrativa justificar a dispensa desses documentos no processo?</a:t>
            </a:r>
            <a:endParaRPr lang="pt-BR" sz="2000" i="1" dirty="0">
              <a:solidFill>
                <a:schemeClr val="tx1"/>
              </a:solidFill>
            </a:endParaRPr>
          </a:p>
        </p:txBody>
      </p:sp>
    </p:spTree>
    <p:extLst>
      <p:ext uri="{BB962C8B-B14F-4D97-AF65-F5344CB8AC3E}">
        <p14:creationId xmlns:p14="http://schemas.microsoft.com/office/powerpoint/2010/main" val="39807739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1D01B7F-3DBB-424C-A853-49F7FDEEC876}"/>
              </a:ext>
            </a:extLst>
          </p:cNvPr>
          <p:cNvSpPr>
            <a:spLocks noGrp="1"/>
          </p:cNvSpPr>
          <p:nvPr>
            <p:ph type="title"/>
          </p:nvPr>
        </p:nvSpPr>
        <p:spPr/>
        <p:txBody>
          <a:bodyPr>
            <a:normAutofit/>
          </a:bodyPr>
          <a:lstStyle/>
          <a:p>
            <a:pPr algn="just"/>
            <a:r>
              <a:rPr kumimoji="0" lang="pt-BR" sz="3200" b="0" i="0" u="none" strike="noStrike" kern="1200" cap="none" spc="0" normalizeH="0" baseline="0" noProof="0" dirty="0">
                <a:ln>
                  <a:noFill/>
                </a:ln>
                <a:solidFill>
                  <a:prstClr val="black">
                    <a:lumMod val="85000"/>
                    <a:lumOff val="15000"/>
                  </a:prstClr>
                </a:solidFill>
                <a:effectLst/>
                <a:uLnTx/>
                <a:uFillTx/>
                <a:latin typeface="Arial Black" panose="020B0A04020102020204" pitchFamily="34" charset="0"/>
              </a:rPr>
              <a:t>Instrução do processo de contratação direta na Lei 14.133/21 (art. 72):</a:t>
            </a:r>
            <a:endParaRPr lang="pt-BR" sz="3200" dirty="0"/>
          </a:p>
        </p:txBody>
      </p:sp>
      <p:sp>
        <p:nvSpPr>
          <p:cNvPr id="3" name="Espaço Reservado para Conteúdo 2">
            <a:extLst>
              <a:ext uri="{FF2B5EF4-FFF2-40B4-BE49-F238E27FC236}">
                <a16:creationId xmlns:a16="http://schemas.microsoft.com/office/drawing/2014/main" xmlns="" id="{032DF360-A858-4EDC-8278-05081531BC2B}"/>
              </a:ext>
            </a:extLst>
          </p:cNvPr>
          <p:cNvSpPr>
            <a:spLocks noGrp="1"/>
          </p:cNvSpPr>
          <p:nvPr>
            <p:ph idx="1"/>
          </p:nvPr>
        </p:nvSpPr>
        <p:spPr>
          <a:xfrm>
            <a:off x="2589212" y="2133600"/>
            <a:ext cx="8915400" cy="4386470"/>
          </a:xfrm>
        </p:spPr>
        <p:txBody>
          <a:bodyPr>
            <a:normAutofit lnSpcReduction="10000"/>
          </a:bodyPr>
          <a:lstStyle/>
          <a:p>
            <a:pPr algn="just"/>
            <a:r>
              <a:rPr lang="pt-BR" sz="2400" b="1" i="0" u="none" strike="noStrike" baseline="0" dirty="0">
                <a:solidFill>
                  <a:srgbClr val="FF33CC"/>
                </a:solidFill>
                <a:latin typeface="Arial" panose="020B0604020202020204" pitchFamily="34" charset="0"/>
              </a:rPr>
              <a:t>VI - razão da escolha do contratado; </a:t>
            </a:r>
            <a:endParaRPr lang="pt-BR" sz="2400" b="0" i="0" u="none" strike="noStrike" baseline="0" dirty="0">
              <a:solidFill>
                <a:srgbClr val="FF33CC"/>
              </a:solidFill>
              <a:latin typeface="Arial" panose="020B0604020202020204" pitchFamily="34" charset="0"/>
            </a:endParaRPr>
          </a:p>
          <a:p>
            <a:pPr algn="just"/>
            <a:endParaRPr lang="pt-BR" sz="2400" b="0" i="0" u="none" strike="noStrike" baseline="0" dirty="0">
              <a:solidFill>
                <a:srgbClr val="FF0000"/>
              </a:solidFill>
              <a:latin typeface="Arial" panose="020B0604020202020204" pitchFamily="34" charset="0"/>
            </a:endParaRPr>
          </a:p>
          <a:p>
            <a:pPr algn="just"/>
            <a:r>
              <a:rPr lang="pt-BR" sz="2400" b="1" i="0" u="none" strike="noStrike" baseline="0" dirty="0">
                <a:solidFill>
                  <a:srgbClr val="FF33CC"/>
                </a:solidFill>
                <a:latin typeface="Arial" panose="020B0604020202020204" pitchFamily="34" charset="0"/>
                <a:cs typeface="Arial" panose="020B0604020202020204" pitchFamily="34" charset="0"/>
              </a:rPr>
              <a:t>VII - justificativa de preço;</a:t>
            </a:r>
            <a:endParaRPr lang="pt-BR" sz="2400" b="0" i="0" u="none" strike="noStrike" baseline="0" dirty="0">
              <a:solidFill>
                <a:srgbClr val="FF33CC"/>
              </a:solidFill>
              <a:latin typeface="Arial" panose="020B0604020202020204" pitchFamily="34" charset="0"/>
              <a:cs typeface="Arial" panose="020B0604020202020204" pitchFamily="34" charset="0"/>
            </a:endParaRPr>
          </a:p>
          <a:p>
            <a:pPr algn="just"/>
            <a:r>
              <a:rPr lang="pt-BR" sz="2200" i="1" dirty="0">
                <a:solidFill>
                  <a:schemeClr val="tx1"/>
                </a:solidFill>
                <a:latin typeface="Arial" panose="020B0604020202020204" pitchFamily="34" charset="0"/>
                <a:cs typeface="Arial" panose="020B0604020202020204" pitchFamily="34" charset="0"/>
              </a:rPr>
              <a:t>Demonstração da compatibilidade do preço contratado com o estimado e justificativa para o caso de eventual distanciamento </a:t>
            </a:r>
            <a:r>
              <a:rPr lang="pt-BR" sz="2000" i="1" dirty="0">
                <a:solidFill>
                  <a:schemeClr val="tx1"/>
                </a:solidFill>
                <a:latin typeface="Arial" panose="020B0604020202020204" pitchFamily="34" charset="0"/>
                <a:cs typeface="Arial" panose="020B0604020202020204" pitchFamily="34" charset="0"/>
              </a:rPr>
              <a:t>(Tratado da Nova Lei de Licitações e Contratos Administrativos: Lei 14.133/21 comentada por advogados públicos, p. 872)</a:t>
            </a:r>
            <a:r>
              <a:rPr lang="pt-BR" sz="2400" i="1" dirty="0">
                <a:solidFill>
                  <a:schemeClr val="tx1"/>
                </a:solidFill>
                <a:latin typeface="Arial" panose="020B0604020202020204" pitchFamily="34" charset="0"/>
                <a:cs typeface="Arial" panose="020B0604020202020204" pitchFamily="34" charset="0"/>
              </a:rPr>
              <a:t>.</a:t>
            </a:r>
          </a:p>
          <a:p>
            <a:pPr algn="just"/>
            <a:endParaRPr lang="pt-BR" sz="2400" b="0" i="0" u="none" strike="noStrike" baseline="0" dirty="0">
              <a:solidFill>
                <a:schemeClr val="tx1"/>
              </a:solidFill>
              <a:latin typeface="Arial" panose="020B0604020202020204" pitchFamily="34" charset="0"/>
              <a:cs typeface="Arial" panose="020B0604020202020204" pitchFamily="34" charset="0"/>
            </a:endParaRPr>
          </a:p>
          <a:p>
            <a:pPr algn="just"/>
            <a:r>
              <a:rPr lang="pt-BR" sz="2400" b="1" i="0" u="none" strike="noStrike" baseline="0" dirty="0">
                <a:solidFill>
                  <a:srgbClr val="FF33CC"/>
                </a:solidFill>
                <a:latin typeface="Arial" panose="020B0604020202020204" pitchFamily="34" charset="0"/>
                <a:cs typeface="Arial" panose="020B0604020202020204" pitchFamily="34" charset="0"/>
              </a:rPr>
              <a:t>VIII - autorização da autoridade competente.</a:t>
            </a:r>
          </a:p>
          <a:p>
            <a:pPr algn="just"/>
            <a:r>
              <a:rPr lang="pt-BR" sz="2200" i="1" dirty="0">
                <a:solidFill>
                  <a:schemeClr val="tx1"/>
                </a:solidFill>
                <a:latin typeface="Arial" panose="020B0604020202020204" pitchFamily="34" charset="0"/>
                <a:cs typeface="Arial" panose="020B0604020202020204" pitchFamily="34" charset="0"/>
              </a:rPr>
              <a:t>Aplicam-se, com as devidas adaptações, os dispositivos do art. 71, ao despacho de autorização, nos termos do §4º desse artigo.</a:t>
            </a:r>
          </a:p>
          <a:p>
            <a:endParaRPr lang="pt-BR" dirty="0"/>
          </a:p>
        </p:txBody>
      </p:sp>
    </p:spTree>
    <p:extLst>
      <p:ext uri="{BB962C8B-B14F-4D97-AF65-F5344CB8AC3E}">
        <p14:creationId xmlns:p14="http://schemas.microsoft.com/office/powerpoint/2010/main" val="208209485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ED59D49D-63D4-409A-9522-9169490BCD54}"/>
              </a:ext>
            </a:extLst>
          </p:cNvPr>
          <p:cNvSpPr>
            <a:spLocks noGrp="1"/>
          </p:cNvSpPr>
          <p:nvPr>
            <p:ph type="title"/>
          </p:nvPr>
        </p:nvSpPr>
        <p:spPr/>
        <p:txBody>
          <a:bodyPr>
            <a:normAutofit/>
          </a:bodyPr>
          <a:lstStyle/>
          <a:p>
            <a:pPr algn="ctr"/>
            <a:r>
              <a:rPr lang="pt-BR" sz="3200" dirty="0">
                <a:latin typeface="Arial Black" panose="020B0A04020102020204" pitchFamily="34" charset="0"/>
              </a:rPr>
              <a:t>Publicidade das contratações diretas:</a:t>
            </a:r>
          </a:p>
        </p:txBody>
      </p:sp>
      <p:sp>
        <p:nvSpPr>
          <p:cNvPr id="3" name="Espaço Reservado para Conteúdo 2">
            <a:extLst>
              <a:ext uri="{FF2B5EF4-FFF2-40B4-BE49-F238E27FC236}">
                <a16:creationId xmlns:a16="http://schemas.microsoft.com/office/drawing/2014/main" xmlns="" id="{70779B17-ED00-4E11-96E0-DC045A763554}"/>
              </a:ext>
            </a:extLst>
          </p:cNvPr>
          <p:cNvSpPr>
            <a:spLocks noGrp="1"/>
          </p:cNvSpPr>
          <p:nvPr>
            <p:ph idx="1"/>
          </p:nvPr>
        </p:nvSpPr>
        <p:spPr>
          <a:xfrm>
            <a:off x="2589212" y="1577009"/>
            <a:ext cx="8915400" cy="5115340"/>
          </a:xfrm>
        </p:spPr>
        <p:txBody>
          <a:bodyPr>
            <a:noAutofit/>
          </a:bodyPr>
          <a:lstStyle/>
          <a:p>
            <a:pPr algn="just"/>
            <a:r>
              <a:rPr lang="pt-BR" sz="2000" b="1" i="0" u="none" strike="noStrike" baseline="0" dirty="0">
                <a:solidFill>
                  <a:schemeClr val="tx1"/>
                </a:solidFill>
                <a:latin typeface="Arial" panose="020B0604020202020204" pitchFamily="34" charset="0"/>
                <a:cs typeface="Arial" panose="020B0604020202020204" pitchFamily="34" charset="0"/>
              </a:rPr>
              <a:t>Art. 72</a:t>
            </a:r>
            <a:r>
              <a:rPr lang="pt-BR" sz="2000" b="0" i="0" u="none" strike="noStrike" baseline="0" dirty="0">
                <a:solidFill>
                  <a:schemeClr val="tx1"/>
                </a:solidFill>
                <a:latin typeface="Arial" panose="020B0604020202020204" pitchFamily="34" charset="0"/>
                <a:cs typeface="Arial" panose="020B0604020202020204" pitchFamily="34" charset="0"/>
              </a:rPr>
              <a:t>. </a:t>
            </a:r>
            <a:r>
              <a:rPr lang="pt-BR" sz="2000" b="0" i="0" u="none" strike="noStrike" baseline="0" dirty="0">
                <a:solidFill>
                  <a:schemeClr val="tx1"/>
                </a:solidFill>
                <a:latin typeface="Arial" panose="020B0604020202020204" pitchFamily="34" charset="0"/>
              </a:rPr>
              <a:t>O processo de contratação direta, que compreende os casos de inexigibilidade e de dispensa de licitação, deverá ser instruído com os seguintes documentos: (...)</a:t>
            </a:r>
            <a:endParaRPr lang="pt-BR" sz="2000" b="0" i="0" u="none" strike="noStrike" baseline="0" dirty="0">
              <a:solidFill>
                <a:schemeClr val="tx1"/>
              </a:solidFill>
              <a:latin typeface="Arial" panose="020B0604020202020204" pitchFamily="34" charset="0"/>
              <a:cs typeface="Arial" panose="020B0604020202020204" pitchFamily="34" charset="0"/>
            </a:endParaRPr>
          </a:p>
          <a:p>
            <a:pPr algn="just"/>
            <a:r>
              <a:rPr lang="pt-BR" sz="2000" b="0" i="0" u="none" strike="noStrike" baseline="0" dirty="0">
                <a:solidFill>
                  <a:schemeClr val="tx1"/>
                </a:solidFill>
                <a:latin typeface="Arial" panose="020B0604020202020204" pitchFamily="34" charset="0"/>
                <a:cs typeface="Arial" panose="020B0604020202020204" pitchFamily="34" charset="0"/>
              </a:rPr>
              <a:t>Parágrafo único. O </a:t>
            </a:r>
            <a:r>
              <a:rPr lang="pt-BR" sz="2000" b="1" i="0" u="none" strike="noStrike" baseline="0" dirty="0">
                <a:solidFill>
                  <a:schemeClr val="tx1"/>
                </a:solidFill>
                <a:latin typeface="Arial" panose="020B0604020202020204" pitchFamily="34" charset="0"/>
                <a:cs typeface="Arial" panose="020B0604020202020204" pitchFamily="34" charset="0"/>
              </a:rPr>
              <a:t>ato que autoriza a contratação direta </a:t>
            </a:r>
            <a:r>
              <a:rPr lang="pt-BR" sz="2000" b="0" i="0" u="none" strike="noStrike" baseline="0" dirty="0">
                <a:solidFill>
                  <a:schemeClr val="tx1"/>
                </a:solidFill>
                <a:latin typeface="Arial" panose="020B0604020202020204" pitchFamily="34" charset="0"/>
                <a:cs typeface="Arial" panose="020B0604020202020204" pitchFamily="34" charset="0"/>
              </a:rPr>
              <a:t>ou o </a:t>
            </a:r>
            <a:r>
              <a:rPr lang="pt-BR" sz="2000" b="1" i="0" u="none" strike="noStrike" baseline="0" dirty="0">
                <a:solidFill>
                  <a:schemeClr val="tx1"/>
                </a:solidFill>
                <a:latin typeface="Arial" panose="020B0604020202020204" pitchFamily="34" charset="0"/>
                <a:cs typeface="Arial" panose="020B0604020202020204" pitchFamily="34" charset="0"/>
              </a:rPr>
              <a:t>extrato decorrente do contrato </a:t>
            </a:r>
            <a:r>
              <a:rPr lang="pt-BR" sz="2000" b="0" i="0" u="none" strike="noStrike" baseline="0" dirty="0">
                <a:solidFill>
                  <a:schemeClr val="tx1"/>
                </a:solidFill>
                <a:latin typeface="Arial" panose="020B0604020202020204" pitchFamily="34" charset="0"/>
                <a:cs typeface="Arial" panose="020B0604020202020204" pitchFamily="34" charset="0"/>
              </a:rPr>
              <a:t>deverá ser divulgado e mantido à disposição do público em </a:t>
            </a:r>
            <a:r>
              <a:rPr lang="pt-BR" sz="2000" b="1" i="0" u="sng" strike="noStrike" baseline="0" dirty="0">
                <a:solidFill>
                  <a:schemeClr val="tx1"/>
                </a:solidFill>
                <a:latin typeface="Arial" panose="020B0604020202020204" pitchFamily="34" charset="0"/>
                <a:cs typeface="Arial" panose="020B0604020202020204" pitchFamily="34" charset="0"/>
              </a:rPr>
              <a:t>sítio eletrônico oficial</a:t>
            </a:r>
            <a:r>
              <a:rPr lang="pt-BR" sz="2000" b="0" i="0" u="none" strike="noStrike" baseline="0" dirty="0">
                <a:solidFill>
                  <a:schemeClr val="tx1"/>
                </a:solidFill>
                <a:latin typeface="Arial" panose="020B0604020202020204" pitchFamily="34" charset="0"/>
                <a:cs typeface="Arial" panose="020B0604020202020204" pitchFamily="34" charset="0"/>
              </a:rPr>
              <a:t>. </a:t>
            </a:r>
            <a:endParaRPr lang="pt-BR" sz="2000" dirty="0"/>
          </a:p>
          <a:p>
            <a:pPr algn="just"/>
            <a:endParaRPr lang="pt-BR" sz="2200" i="1" dirty="0">
              <a:latin typeface="Arial" panose="020B0604020202020204" pitchFamily="34" charset="0"/>
              <a:cs typeface="Arial" panose="020B0604020202020204" pitchFamily="34" charset="0"/>
            </a:endParaRPr>
          </a:p>
          <a:p>
            <a:pPr algn="just"/>
            <a:r>
              <a:rPr lang="pt-BR" sz="2200" i="1" dirty="0">
                <a:solidFill>
                  <a:schemeClr val="tx1"/>
                </a:solidFill>
                <a:latin typeface="Arial" panose="020B0604020202020204" pitchFamily="34" charset="0"/>
                <a:cs typeface="Arial" panose="020B0604020202020204" pitchFamily="34" charset="0"/>
              </a:rPr>
              <a:t>Não fala do Portal Nacional de Contratações Públicas (art. 174), mas há doutrina afirmando que o sítio eletrônico oficial é o PNCP com base no art. 175, caput.</a:t>
            </a:r>
          </a:p>
          <a:p>
            <a:pPr algn="just"/>
            <a:endParaRPr lang="pt-BR" sz="2200" i="1" dirty="0">
              <a:solidFill>
                <a:schemeClr val="tx1"/>
              </a:solidFill>
              <a:latin typeface="Arial" panose="020B0604020202020204" pitchFamily="34" charset="0"/>
              <a:cs typeface="Arial" panose="020B0604020202020204" pitchFamily="34" charset="0"/>
            </a:endParaRPr>
          </a:p>
          <a:p>
            <a:pPr algn="just"/>
            <a:r>
              <a:rPr lang="pt-BR" sz="2200" i="1" dirty="0">
                <a:solidFill>
                  <a:schemeClr val="tx1"/>
                </a:solidFill>
                <a:latin typeface="Arial" panose="020B0604020202020204" pitchFamily="34" charset="0"/>
                <a:cs typeface="Arial" panose="020B0604020202020204" pitchFamily="34" charset="0"/>
              </a:rPr>
              <a:t>(*) IN nº 67/2021 da SEGES/ME: disciplina a dispensa de licitação na forma eletrônica e institui o Sistema de Dispensa Eletrônica. </a:t>
            </a:r>
          </a:p>
          <a:p>
            <a:pPr algn="just"/>
            <a:endParaRPr lang="pt-BR" sz="22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682387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3022210-C0E2-4501-9681-886420A8E353}"/>
              </a:ext>
            </a:extLst>
          </p:cNvPr>
          <p:cNvSpPr>
            <a:spLocks noGrp="1"/>
          </p:cNvSpPr>
          <p:nvPr>
            <p:ph type="title"/>
          </p:nvPr>
        </p:nvSpPr>
        <p:spPr/>
        <p:txBody>
          <a:bodyPr>
            <a:normAutofit/>
          </a:bodyPr>
          <a:lstStyle/>
          <a:p>
            <a:pPr algn="just"/>
            <a:r>
              <a:rPr lang="pt-BR" sz="3200" dirty="0">
                <a:latin typeface="Arial Black" panose="020B0A04020102020204" pitchFamily="34" charset="0"/>
              </a:rPr>
              <a:t>Publicidade das contratações diretas:</a:t>
            </a:r>
            <a:endParaRPr lang="pt-BR" sz="3200" dirty="0"/>
          </a:p>
        </p:txBody>
      </p:sp>
      <p:sp>
        <p:nvSpPr>
          <p:cNvPr id="3" name="Espaço Reservado para Conteúdo 2">
            <a:extLst>
              <a:ext uri="{FF2B5EF4-FFF2-40B4-BE49-F238E27FC236}">
                <a16:creationId xmlns:a16="http://schemas.microsoft.com/office/drawing/2014/main" xmlns="" id="{C9844761-2EA7-41F5-A6D2-3D5B93111507}"/>
              </a:ext>
            </a:extLst>
          </p:cNvPr>
          <p:cNvSpPr>
            <a:spLocks noGrp="1"/>
          </p:cNvSpPr>
          <p:nvPr>
            <p:ph idx="1"/>
          </p:nvPr>
        </p:nvSpPr>
        <p:spPr/>
        <p:txBody>
          <a:bodyPr/>
          <a:lstStyle/>
          <a:p>
            <a:pPr algn="just"/>
            <a:endParaRPr lang="pt-BR" sz="2400" b="1" dirty="0">
              <a:latin typeface="Arial" panose="020B0604020202020204" pitchFamily="34" charset="0"/>
              <a:cs typeface="Arial" panose="020B0604020202020204" pitchFamily="34" charset="0"/>
            </a:endParaRPr>
          </a:p>
          <a:p>
            <a:pPr algn="just"/>
            <a:r>
              <a:rPr lang="pt-BR" sz="2400" b="1" dirty="0">
                <a:latin typeface="Arial" panose="020B0604020202020204" pitchFamily="34" charset="0"/>
                <a:cs typeface="Arial" panose="020B0604020202020204" pitchFamily="34" charset="0"/>
              </a:rPr>
              <a:t>Art. 175. </a:t>
            </a:r>
            <a:r>
              <a:rPr lang="pt-BR" sz="2400" dirty="0">
                <a:latin typeface="Arial" panose="020B0604020202020204" pitchFamily="34" charset="0"/>
                <a:cs typeface="Arial" panose="020B0604020202020204" pitchFamily="34" charset="0"/>
              </a:rPr>
              <a:t>Sem prejuízo do disposto no art. 174 desta Lei, os entes federativos poderão instituir sítio eletrônico oficial para </a:t>
            </a:r>
            <a:r>
              <a:rPr lang="pt-BR" sz="2400" b="1" u="sng" dirty="0">
                <a:latin typeface="Arial" panose="020B0604020202020204" pitchFamily="34" charset="0"/>
                <a:cs typeface="Arial" panose="020B0604020202020204" pitchFamily="34" charset="0"/>
              </a:rPr>
              <a:t>divulgação complementar</a:t>
            </a:r>
            <a:r>
              <a:rPr lang="pt-BR" sz="2400" dirty="0">
                <a:latin typeface="Arial" panose="020B0604020202020204" pitchFamily="34" charset="0"/>
                <a:cs typeface="Arial" panose="020B0604020202020204" pitchFamily="34" charset="0"/>
              </a:rPr>
              <a:t> e realização das respectivas contratações.</a:t>
            </a:r>
          </a:p>
          <a:p>
            <a:endParaRPr lang="pt-BR" dirty="0"/>
          </a:p>
        </p:txBody>
      </p:sp>
    </p:spTree>
    <p:extLst>
      <p:ext uri="{BB962C8B-B14F-4D97-AF65-F5344CB8AC3E}">
        <p14:creationId xmlns:p14="http://schemas.microsoft.com/office/powerpoint/2010/main" val="16223047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D5981D4-8B9F-4959-B36C-A948F07FD21C}"/>
              </a:ext>
            </a:extLst>
          </p:cNvPr>
          <p:cNvSpPr>
            <a:spLocks noGrp="1"/>
          </p:cNvSpPr>
          <p:nvPr>
            <p:ph type="title"/>
          </p:nvPr>
        </p:nvSpPr>
        <p:spPr/>
        <p:txBody>
          <a:bodyPr/>
          <a:lstStyle/>
          <a:p>
            <a:pPr algn="just"/>
            <a:r>
              <a:rPr lang="pt-BR" dirty="0">
                <a:latin typeface="Arial Black" panose="020B0A04020102020204" pitchFamily="34" charset="0"/>
              </a:rPr>
              <a:t>Portal nacional de contratações públicas (art. 94):</a:t>
            </a:r>
          </a:p>
        </p:txBody>
      </p:sp>
      <p:sp>
        <p:nvSpPr>
          <p:cNvPr id="3" name="Espaço Reservado para Conteúdo 2">
            <a:extLst>
              <a:ext uri="{FF2B5EF4-FFF2-40B4-BE49-F238E27FC236}">
                <a16:creationId xmlns:a16="http://schemas.microsoft.com/office/drawing/2014/main" xmlns="" id="{B69BB0D7-AECE-4ACE-8164-48F5371D198A}"/>
              </a:ext>
            </a:extLst>
          </p:cNvPr>
          <p:cNvSpPr>
            <a:spLocks noGrp="1"/>
          </p:cNvSpPr>
          <p:nvPr>
            <p:ph idx="1"/>
          </p:nvPr>
        </p:nvSpPr>
        <p:spPr>
          <a:xfrm>
            <a:off x="2589212" y="2133599"/>
            <a:ext cx="8915400" cy="4373217"/>
          </a:xfrm>
        </p:spPr>
        <p:txBody>
          <a:bodyPr>
            <a:normAutofit/>
          </a:bodyPr>
          <a:lstStyle/>
          <a:p>
            <a:pPr algn="just"/>
            <a:endParaRPr lang="pt-BR" sz="2000" b="1" i="0" dirty="0">
              <a:solidFill>
                <a:srgbClr val="000000"/>
              </a:solidFill>
              <a:effectLst/>
              <a:latin typeface="Arial" panose="020B0604020202020204" pitchFamily="34" charset="0"/>
            </a:endParaRPr>
          </a:p>
          <a:p>
            <a:pPr algn="just"/>
            <a:r>
              <a:rPr lang="pt-BR" sz="2000" b="1" i="0" dirty="0">
                <a:solidFill>
                  <a:srgbClr val="000000"/>
                </a:solidFill>
                <a:effectLst/>
                <a:latin typeface="Arial" panose="020B0604020202020204" pitchFamily="34" charset="0"/>
              </a:rPr>
              <a:t>Art. 94</a:t>
            </a:r>
            <a:r>
              <a:rPr lang="pt-BR" sz="2000" b="0" i="0" dirty="0">
                <a:solidFill>
                  <a:srgbClr val="000000"/>
                </a:solidFill>
                <a:effectLst/>
                <a:latin typeface="Arial" panose="020B0604020202020204" pitchFamily="34" charset="0"/>
              </a:rPr>
              <a:t>. A divulgação no Portal Nacional de Contratações Públicas (PNCP) é </a:t>
            </a:r>
            <a:r>
              <a:rPr lang="pt-BR" sz="2000" b="1" i="0" u="sng" dirty="0">
                <a:solidFill>
                  <a:srgbClr val="000000"/>
                </a:solidFill>
                <a:effectLst/>
                <a:latin typeface="Arial" panose="020B0604020202020204" pitchFamily="34" charset="0"/>
              </a:rPr>
              <a:t>condição indispensável para a eficácia do contrato e de seus aditamentos</a:t>
            </a:r>
            <a:r>
              <a:rPr lang="pt-BR" sz="2000" b="1" i="0" dirty="0">
                <a:solidFill>
                  <a:srgbClr val="000000"/>
                </a:solidFill>
                <a:effectLst/>
                <a:latin typeface="Arial" panose="020B0604020202020204" pitchFamily="34" charset="0"/>
              </a:rPr>
              <a:t> </a:t>
            </a:r>
            <a:r>
              <a:rPr lang="pt-BR" sz="2000" b="0" i="0" dirty="0">
                <a:solidFill>
                  <a:srgbClr val="000000"/>
                </a:solidFill>
                <a:effectLst/>
                <a:latin typeface="Arial" panose="020B0604020202020204" pitchFamily="34" charset="0"/>
              </a:rPr>
              <a:t>e deverá ocorrer nos seguintes prazos, contados da data de sua assinatura:</a:t>
            </a:r>
            <a:endParaRPr lang="pt-BR" sz="2000" b="0" i="0" dirty="0">
              <a:solidFill>
                <a:srgbClr val="000000"/>
              </a:solidFill>
              <a:effectLst/>
              <a:latin typeface="Times New Roman" panose="02020603050405020304" pitchFamily="18" charset="0"/>
            </a:endParaRPr>
          </a:p>
          <a:p>
            <a:pPr algn="just"/>
            <a:r>
              <a:rPr lang="pt-BR" sz="2000" b="0" i="0" dirty="0">
                <a:solidFill>
                  <a:srgbClr val="000000"/>
                </a:solidFill>
                <a:effectLst/>
                <a:latin typeface="Arial" panose="020B0604020202020204" pitchFamily="34" charset="0"/>
              </a:rPr>
              <a:t>I - 20 (vinte) dias úteis, no caso de licitação;</a:t>
            </a:r>
            <a:endParaRPr lang="pt-BR" sz="2000" b="0" i="0" dirty="0">
              <a:solidFill>
                <a:srgbClr val="000000"/>
              </a:solidFill>
              <a:effectLst/>
              <a:latin typeface="Times New Roman" panose="02020603050405020304" pitchFamily="18" charset="0"/>
            </a:endParaRPr>
          </a:p>
          <a:p>
            <a:pPr algn="just"/>
            <a:r>
              <a:rPr lang="pt-BR" sz="2000" b="1" i="0" dirty="0">
                <a:solidFill>
                  <a:srgbClr val="000000"/>
                </a:solidFill>
                <a:effectLst/>
                <a:latin typeface="Arial" panose="020B0604020202020204" pitchFamily="34" charset="0"/>
              </a:rPr>
              <a:t>II - 10 (dez) dias úteis, no caso de </a:t>
            </a:r>
            <a:r>
              <a:rPr lang="pt-BR" sz="2000" b="1" i="0" u="sng" dirty="0">
                <a:solidFill>
                  <a:srgbClr val="FF0000"/>
                </a:solidFill>
                <a:effectLst/>
                <a:latin typeface="Arial" panose="020B0604020202020204" pitchFamily="34" charset="0"/>
              </a:rPr>
              <a:t>contratação direta</a:t>
            </a:r>
            <a:r>
              <a:rPr lang="pt-BR" sz="2000" b="1" i="0" dirty="0">
                <a:solidFill>
                  <a:srgbClr val="000000"/>
                </a:solidFill>
                <a:effectLst/>
                <a:latin typeface="Arial" panose="020B0604020202020204" pitchFamily="34" charset="0"/>
              </a:rPr>
              <a:t>.</a:t>
            </a:r>
          </a:p>
          <a:p>
            <a:pPr algn="just"/>
            <a:endParaRPr lang="pt-BR" sz="2000" b="1" i="0" dirty="0">
              <a:solidFill>
                <a:srgbClr val="000000"/>
              </a:solidFill>
              <a:effectLst/>
              <a:latin typeface="Times New Roman" panose="02020603050405020304" pitchFamily="18" charset="0"/>
            </a:endParaRPr>
          </a:p>
          <a:p>
            <a:pPr algn="just"/>
            <a:r>
              <a:rPr lang="pt-BR" sz="2000" b="1" i="0" dirty="0">
                <a:solidFill>
                  <a:srgbClr val="000000"/>
                </a:solidFill>
                <a:effectLst/>
                <a:latin typeface="Arial" panose="020B0604020202020204" pitchFamily="34" charset="0"/>
              </a:rPr>
              <a:t>§ 1º </a:t>
            </a:r>
            <a:r>
              <a:rPr lang="pt-BR" sz="2000" b="0" i="0" dirty="0">
                <a:solidFill>
                  <a:srgbClr val="000000"/>
                </a:solidFill>
                <a:effectLst/>
                <a:latin typeface="Arial" panose="020B0604020202020204" pitchFamily="34" charset="0"/>
              </a:rPr>
              <a:t>Os contratos celebrados em caso de </a:t>
            </a:r>
            <a:r>
              <a:rPr lang="pt-BR" sz="2000" b="1" i="0" dirty="0">
                <a:solidFill>
                  <a:srgbClr val="FF0000"/>
                </a:solidFill>
                <a:effectLst/>
                <a:latin typeface="Arial" panose="020B0604020202020204" pitchFamily="34" charset="0"/>
              </a:rPr>
              <a:t>urgência</a:t>
            </a:r>
            <a:r>
              <a:rPr lang="pt-BR" sz="2000" b="0" i="0" dirty="0">
                <a:solidFill>
                  <a:srgbClr val="000000"/>
                </a:solidFill>
                <a:effectLst/>
                <a:latin typeface="Arial" panose="020B0604020202020204" pitchFamily="34" charset="0"/>
              </a:rPr>
              <a:t> terão eficácia a partir de sua assinatura e deverão ser publicados nos prazos previstos nos incisos I e II do </a:t>
            </a:r>
            <a:r>
              <a:rPr lang="pt-BR" sz="2000" i="1" dirty="0">
                <a:solidFill>
                  <a:srgbClr val="000000"/>
                </a:solidFill>
                <a:effectLst/>
                <a:latin typeface="Arial" panose="020B0604020202020204" pitchFamily="34" charset="0"/>
              </a:rPr>
              <a:t>caput</a:t>
            </a:r>
            <a:r>
              <a:rPr lang="pt-BR" sz="2000" b="0" i="0" dirty="0">
                <a:solidFill>
                  <a:srgbClr val="000000"/>
                </a:solidFill>
                <a:effectLst/>
                <a:latin typeface="Arial" panose="020B0604020202020204" pitchFamily="34" charset="0"/>
              </a:rPr>
              <a:t> deste artigo, sob pena de nulidade.</a:t>
            </a:r>
            <a:endParaRPr lang="pt-BR" sz="2000" b="0" i="0" dirty="0">
              <a:solidFill>
                <a:srgbClr val="000000"/>
              </a:solidFill>
              <a:effectLst/>
              <a:latin typeface="Times New Roman" panose="02020603050405020304" pitchFamily="18" charset="0"/>
            </a:endParaRPr>
          </a:p>
          <a:p>
            <a:pPr marL="0" indent="0">
              <a:buNone/>
            </a:pPr>
            <a:endParaRPr lang="pt-BR" dirty="0"/>
          </a:p>
        </p:txBody>
      </p:sp>
    </p:spTree>
    <p:extLst>
      <p:ext uri="{BB962C8B-B14F-4D97-AF65-F5344CB8AC3E}">
        <p14:creationId xmlns:p14="http://schemas.microsoft.com/office/powerpoint/2010/main" val="2011457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FFE00734-FB5E-425C-8F55-5F31F865AA37}"/>
              </a:ext>
            </a:extLst>
          </p:cNvPr>
          <p:cNvSpPr>
            <a:spLocks noGrp="1"/>
          </p:cNvSpPr>
          <p:nvPr>
            <p:ph type="title"/>
          </p:nvPr>
        </p:nvSpPr>
        <p:spPr/>
        <p:txBody>
          <a:bodyPr/>
          <a:lstStyle/>
          <a:p>
            <a:pPr algn="just"/>
            <a:r>
              <a:rPr lang="pt-BR" dirty="0">
                <a:latin typeface="Arial Black" panose="020B0A04020102020204" pitchFamily="34" charset="0"/>
              </a:rPr>
              <a:t>Portal nacional de contratações públicas (art. 94):</a:t>
            </a:r>
            <a:endParaRPr lang="pt-BR" dirty="0"/>
          </a:p>
        </p:txBody>
      </p:sp>
      <p:sp>
        <p:nvSpPr>
          <p:cNvPr id="3" name="Espaço Reservado para Conteúdo 2">
            <a:extLst>
              <a:ext uri="{FF2B5EF4-FFF2-40B4-BE49-F238E27FC236}">
                <a16:creationId xmlns:a16="http://schemas.microsoft.com/office/drawing/2014/main" xmlns="" id="{0DAF1A69-3746-4F91-AFB8-BC5A43D77F9F}"/>
              </a:ext>
            </a:extLst>
          </p:cNvPr>
          <p:cNvSpPr>
            <a:spLocks noGrp="1"/>
          </p:cNvSpPr>
          <p:nvPr>
            <p:ph idx="1"/>
          </p:nvPr>
        </p:nvSpPr>
        <p:spPr>
          <a:xfrm>
            <a:off x="2589212" y="2133600"/>
            <a:ext cx="8915400" cy="4100290"/>
          </a:xfrm>
        </p:spPr>
        <p:txBody>
          <a:bodyPr>
            <a:normAutofit lnSpcReduction="10000"/>
          </a:bodyPr>
          <a:lstStyle/>
          <a:p>
            <a:pPr algn="just"/>
            <a:endParaRPr lang="pt-BR" sz="2000" dirty="0">
              <a:solidFill>
                <a:srgbClr val="000000"/>
              </a:solidFill>
              <a:latin typeface="Arial" panose="020B0604020202020204" pitchFamily="34" charset="0"/>
            </a:endParaRPr>
          </a:p>
          <a:p>
            <a:pPr algn="just"/>
            <a:r>
              <a:rPr lang="pt-BR" sz="2000" b="1" dirty="0">
                <a:solidFill>
                  <a:srgbClr val="000000"/>
                </a:solidFill>
                <a:latin typeface="Arial" panose="020B0604020202020204" pitchFamily="34" charset="0"/>
              </a:rPr>
              <a:t>§ 2º </a:t>
            </a:r>
            <a:r>
              <a:rPr lang="pt-BR" sz="2000" dirty="0">
                <a:solidFill>
                  <a:srgbClr val="000000"/>
                </a:solidFill>
                <a:latin typeface="Arial" panose="020B0604020202020204" pitchFamily="34" charset="0"/>
              </a:rPr>
              <a:t>A divulgação de que trata o </a:t>
            </a:r>
            <a:r>
              <a:rPr lang="pt-BR" sz="2000" i="1" dirty="0">
                <a:solidFill>
                  <a:srgbClr val="000000"/>
                </a:solidFill>
                <a:latin typeface="Arial" panose="020B0604020202020204" pitchFamily="34" charset="0"/>
              </a:rPr>
              <a:t>caput</a:t>
            </a:r>
            <a:r>
              <a:rPr lang="pt-BR" sz="2000" dirty="0">
                <a:solidFill>
                  <a:srgbClr val="000000"/>
                </a:solidFill>
                <a:latin typeface="Arial" panose="020B0604020202020204" pitchFamily="34" charset="0"/>
              </a:rPr>
              <a:t> deste artigo, quando referente à </a:t>
            </a:r>
            <a:r>
              <a:rPr lang="pt-BR" sz="2000" b="1" dirty="0">
                <a:solidFill>
                  <a:srgbClr val="FF0000"/>
                </a:solidFill>
                <a:latin typeface="Arial" panose="020B0604020202020204" pitchFamily="34" charset="0"/>
              </a:rPr>
              <a:t>contratação de profissional do setor artístico por inexigibilidade</a:t>
            </a:r>
            <a:r>
              <a:rPr lang="pt-BR" sz="2000" dirty="0">
                <a:solidFill>
                  <a:srgbClr val="000000"/>
                </a:solidFill>
                <a:latin typeface="Arial" panose="020B0604020202020204" pitchFamily="34" charset="0"/>
              </a:rPr>
              <a:t>, deverá identificar os custos do cachê do artista, dos músicos ou da banda, quando houver, do transporte, da hospedagem, da infraestrutura, da logística do evento e das demais despesas específicas.</a:t>
            </a:r>
            <a:endParaRPr lang="pt-BR" sz="2000" dirty="0">
              <a:solidFill>
                <a:srgbClr val="000000"/>
              </a:solidFill>
              <a:latin typeface="Times New Roman" panose="02020603050405020304" pitchFamily="18" charset="0"/>
            </a:endParaRPr>
          </a:p>
          <a:p>
            <a:endParaRPr lang="pt-BR" sz="2000" dirty="0">
              <a:solidFill>
                <a:srgbClr val="000000"/>
              </a:solidFill>
              <a:latin typeface="Arial" panose="020B0604020202020204" pitchFamily="34" charset="0"/>
            </a:endParaRPr>
          </a:p>
          <a:p>
            <a:pPr algn="just"/>
            <a:r>
              <a:rPr lang="pt-BR" sz="2000" b="1" dirty="0">
                <a:solidFill>
                  <a:srgbClr val="000000"/>
                </a:solidFill>
                <a:latin typeface="Arial" panose="020B0604020202020204" pitchFamily="34" charset="0"/>
              </a:rPr>
              <a:t>§ 3º </a:t>
            </a:r>
            <a:r>
              <a:rPr lang="pt-BR" sz="2000" dirty="0">
                <a:solidFill>
                  <a:srgbClr val="000000"/>
                </a:solidFill>
                <a:latin typeface="Arial" panose="020B0604020202020204" pitchFamily="34" charset="0"/>
              </a:rPr>
              <a:t>No caso de </a:t>
            </a:r>
            <a:r>
              <a:rPr lang="pt-BR" sz="2000" b="1" dirty="0">
                <a:solidFill>
                  <a:srgbClr val="000000"/>
                </a:solidFill>
                <a:latin typeface="Arial" panose="020B0604020202020204" pitchFamily="34" charset="0"/>
              </a:rPr>
              <a:t>obras</a:t>
            </a:r>
            <a:r>
              <a:rPr lang="pt-BR" sz="2000" dirty="0">
                <a:solidFill>
                  <a:srgbClr val="000000"/>
                </a:solidFill>
                <a:latin typeface="Arial" panose="020B0604020202020204" pitchFamily="34" charset="0"/>
              </a:rPr>
              <a:t>, a Administração divulgará em sítio eletrônico oficial, em até 25 (vinte e cinco) dias úteis após a assinatura do contrato, os quantitativos e os preços unitários e totais que contratar e, em até 45 (quarenta e cinco) dias úteis após a conclusão do contrato, os quantitativos executados e os preços praticados</a:t>
            </a:r>
            <a:r>
              <a:rPr lang="pt-BR" dirty="0">
                <a:solidFill>
                  <a:srgbClr val="000000"/>
                </a:solidFill>
                <a:latin typeface="Arial" panose="020B0604020202020204" pitchFamily="34" charset="0"/>
              </a:rPr>
              <a:t>.</a:t>
            </a:r>
            <a:endParaRPr lang="pt-BR" dirty="0">
              <a:solidFill>
                <a:srgbClr val="000000"/>
              </a:solidFill>
              <a:latin typeface="Times New Roman" panose="02020603050405020304" pitchFamily="18" charset="0"/>
            </a:endParaRPr>
          </a:p>
          <a:p>
            <a:endParaRPr lang="pt-BR" sz="1800" b="0" i="0" dirty="0">
              <a:solidFill>
                <a:srgbClr val="000000"/>
              </a:solidFill>
              <a:effectLst/>
              <a:latin typeface="Arial" panose="020B0604020202020204" pitchFamily="34" charset="0"/>
            </a:endParaRPr>
          </a:p>
          <a:p>
            <a:endParaRPr lang="pt-BR" dirty="0"/>
          </a:p>
        </p:txBody>
      </p:sp>
    </p:spTree>
    <p:extLst>
      <p:ext uri="{BB962C8B-B14F-4D97-AF65-F5344CB8AC3E}">
        <p14:creationId xmlns:p14="http://schemas.microsoft.com/office/powerpoint/2010/main" val="12674625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5AE935A-7D1C-42D8-80A3-4483577D9538}"/>
              </a:ext>
            </a:extLst>
          </p:cNvPr>
          <p:cNvSpPr>
            <a:spLocks noGrp="1"/>
          </p:cNvSpPr>
          <p:nvPr>
            <p:ph type="title"/>
          </p:nvPr>
        </p:nvSpPr>
        <p:spPr/>
        <p:txBody>
          <a:bodyPr>
            <a:normAutofit/>
          </a:bodyPr>
          <a:lstStyle/>
          <a:p>
            <a:pPr algn="just"/>
            <a:r>
              <a:rPr lang="pt-BR" sz="3200" dirty="0">
                <a:latin typeface="Arial Black" panose="020B0A04020102020204" pitchFamily="34" charset="0"/>
              </a:rPr>
              <a:t>Instrução do processo na Lei 8.666/93 (art. 26):</a:t>
            </a:r>
          </a:p>
        </p:txBody>
      </p:sp>
      <p:sp>
        <p:nvSpPr>
          <p:cNvPr id="3" name="Espaço Reservado para Conteúdo 2">
            <a:extLst>
              <a:ext uri="{FF2B5EF4-FFF2-40B4-BE49-F238E27FC236}">
                <a16:creationId xmlns:a16="http://schemas.microsoft.com/office/drawing/2014/main" xmlns="" id="{D159256A-C065-438D-8C0B-E0417BBD6D4F}"/>
              </a:ext>
            </a:extLst>
          </p:cNvPr>
          <p:cNvSpPr>
            <a:spLocks noGrp="1"/>
          </p:cNvSpPr>
          <p:nvPr>
            <p:ph idx="1"/>
          </p:nvPr>
        </p:nvSpPr>
        <p:spPr/>
        <p:txBody>
          <a:bodyPr>
            <a:normAutofit/>
          </a:bodyPr>
          <a:lstStyle/>
          <a:p>
            <a:pPr algn="just"/>
            <a:r>
              <a:rPr lang="pt-BR" sz="2400" dirty="0">
                <a:solidFill>
                  <a:schemeClr val="tx1"/>
                </a:solidFill>
                <a:latin typeface="Arial" panose="020B0604020202020204" pitchFamily="34" charset="0"/>
                <a:cs typeface="Arial" panose="020B0604020202020204" pitchFamily="34" charset="0"/>
              </a:rPr>
              <a:t>1) justificativa para a contratação direta (</a:t>
            </a:r>
            <a:r>
              <a:rPr lang="pt-BR" sz="2400" i="1" dirty="0">
                <a:solidFill>
                  <a:schemeClr val="tx1"/>
                </a:solidFill>
                <a:latin typeface="Arial" panose="020B0604020202020204" pitchFamily="34" charset="0"/>
                <a:cs typeface="Arial" panose="020B0604020202020204" pitchFamily="34" charset="0"/>
              </a:rPr>
              <a:t>caput</a:t>
            </a:r>
            <a:r>
              <a:rPr lang="pt-BR" sz="2400" dirty="0">
                <a:solidFill>
                  <a:schemeClr val="tx1"/>
                </a:solidFill>
                <a:latin typeface="Arial" panose="020B0604020202020204" pitchFamily="34" charset="0"/>
                <a:cs typeface="Arial" panose="020B0604020202020204" pitchFamily="34" charset="0"/>
              </a:rPr>
              <a:t>);</a:t>
            </a:r>
          </a:p>
          <a:p>
            <a:pPr algn="just"/>
            <a:r>
              <a:rPr lang="pt-BR" sz="2400" dirty="0">
                <a:solidFill>
                  <a:schemeClr val="tx1"/>
                </a:solidFill>
                <a:latin typeface="Arial" panose="020B0604020202020204" pitchFamily="34" charset="0"/>
                <a:cs typeface="Arial" panose="020B0604020202020204" pitchFamily="34" charset="0"/>
              </a:rPr>
              <a:t>2) c</a:t>
            </a:r>
            <a:r>
              <a:rPr lang="pt-BR" sz="2400" b="0" i="0" dirty="0">
                <a:solidFill>
                  <a:schemeClr val="tx1"/>
                </a:solidFill>
                <a:effectLst/>
                <a:latin typeface="Arial" panose="020B0604020202020204" pitchFamily="34" charset="0"/>
              </a:rPr>
              <a:t>aracterização da situação emergencial, calamitosa ou de grave e iminente risco à segurança pública que justifique a dispensa, quando for o caso;</a:t>
            </a:r>
            <a:endParaRPr lang="pt-BR" sz="2400" dirty="0">
              <a:solidFill>
                <a:schemeClr val="tx1"/>
              </a:solidFill>
              <a:latin typeface="Arial" panose="020B0604020202020204" pitchFamily="34" charset="0"/>
              <a:cs typeface="Arial" panose="020B0604020202020204" pitchFamily="34" charset="0"/>
            </a:endParaRPr>
          </a:p>
          <a:p>
            <a:pPr algn="just"/>
            <a:r>
              <a:rPr lang="pt-BR" sz="2400" dirty="0">
                <a:solidFill>
                  <a:schemeClr val="tx1"/>
                </a:solidFill>
                <a:latin typeface="Arial" panose="020B0604020202020204" pitchFamily="34" charset="0"/>
                <a:cs typeface="Arial" panose="020B0604020202020204" pitchFamily="34" charset="0"/>
              </a:rPr>
              <a:t>3) razão da escolha do fornecedor ou executante;</a:t>
            </a:r>
          </a:p>
          <a:p>
            <a:pPr algn="just"/>
            <a:r>
              <a:rPr lang="pt-BR" sz="2400" dirty="0">
                <a:solidFill>
                  <a:schemeClr val="tx1"/>
                </a:solidFill>
                <a:latin typeface="Arial" panose="020B0604020202020204" pitchFamily="34" charset="0"/>
                <a:cs typeface="Arial" panose="020B0604020202020204" pitchFamily="34" charset="0"/>
              </a:rPr>
              <a:t>4) justificativa do preço;</a:t>
            </a:r>
          </a:p>
          <a:p>
            <a:pPr algn="just"/>
            <a:r>
              <a:rPr lang="pt-BR" sz="2400" dirty="0">
                <a:solidFill>
                  <a:schemeClr val="tx1"/>
                </a:solidFill>
                <a:latin typeface="Arial" panose="020B0604020202020204" pitchFamily="34" charset="0"/>
                <a:cs typeface="Arial" panose="020B0604020202020204" pitchFamily="34" charset="0"/>
              </a:rPr>
              <a:t>5) documento de aprovação dos projetos de pesquisa aos quais os bens serão alocados.</a:t>
            </a:r>
          </a:p>
        </p:txBody>
      </p:sp>
    </p:spTree>
    <p:extLst>
      <p:ext uri="{BB962C8B-B14F-4D97-AF65-F5344CB8AC3E}">
        <p14:creationId xmlns:p14="http://schemas.microsoft.com/office/powerpoint/2010/main" val="7626468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9FFDC67-7CB9-4CB2-85B3-57B74FE68F25}"/>
              </a:ext>
            </a:extLst>
          </p:cNvPr>
          <p:cNvSpPr>
            <a:spLocks noGrp="1"/>
          </p:cNvSpPr>
          <p:nvPr>
            <p:ph type="title"/>
          </p:nvPr>
        </p:nvSpPr>
        <p:spPr/>
        <p:txBody>
          <a:bodyPr>
            <a:normAutofit fontScale="90000"/>
          </a:bodyPr>
          <a:lstStyle/>
          <a:p>
            <a:r>
              <a:rPr lang="pt-BR" dirty="0">
                <a:latin typeface="Arial Black" panose="020B0A04020102020204" pitchFamily="34" charset="0"/>
              </a:rPr>
              <a:t>Responsabilidade solidária em caso de contratação direta indevida.</a:t>
            </a:r>
          </a:p>
        </p:txBody>
      </p:sp>
      <p:sp>
        <p:nvSpPr>
          <p:cNvPr id="3" name="Espaço Reservado para Conteúdo 2">
            <a:extLst>
              <a:ext uri="{FF2B5EF4-FFF2-40B4-BE49-F238E27FC236}">
                <a16:creationId xmlns:a16="http://schemas.microsoft.com/office/drawing/2014/main" xmlns="" id="{E70C20A4-7C62-4378-BA84-0D6D65011C5F}"/>
              </a:ext>
            </a:extLst>
          </p:cNvPr>
          <p:cNvSpPr>
            <a:spLocks noGrp="1"/>
          </p:cNvSpPr>
          <p:nvPr>
            <p:ph idx="1"/>
          </p:nvPr>
        </p:nvSpPr>
        <p:spPr>
          <a:xfrm>
            <a:off x="2589212" y="2133600"/>
            <a:ext cx="8915400" cy="4267200"/>
          </a:xfrm>
        </p:spPr>
        <p:txBody>
          <a:bodyPr>
            <a:normAutofit/>
          </a:bodyPr>
          <a:lstStyle/>
          <a:p>
            <a:pPr algn="just"/>
            <a:r>
              <a:rPr lang="pt-BR" sz="2400" b="1" i="0" dirty="0">
                <a:solidFill>
                  <a:srgbClr val="000000"/>
                </a:solidFill>
                <a:effectLst/>
                <a:latin typeface="Arial" panose="020B0604020202020204" pitchFamily="34" charset="0"/>
              </a:rPr>
              <a:t>Art. 73. </a:t>
            </a:r>
            <a:r>
              <a:rPr lang="pt-BR" sz="2400" b="0" i="0" dirty="0">
                <a:solidFill>
                  <a:srgbClr val="000000"/>
                </a:solidFill>
                <a:effectLst/>
                <a:latin typeface="Arial" panose="020B0604020202020204" pitchFamily="34" charset="0"/>
              </a:rPr>
              <a:t>Na hipótese de contratação direta indevida ocorrida com </a:t>
            </a:r>
            <a:r>
              <a:rPr lang="pt-BR" sz="2400" b="1" i="0" dirty="0">
                <a:solidFill>
                  <a:srgbClr val="000000"/>
                </a:solidFill>
                <a:effectLst/>
                <a:latin typeface="Arial" panose="020B0604020202020204" pitchFamily="34" charset="0"/>
              </a:rPr>
              <a:t>dolo, fraude ou erro grosseiro</a:t>
            </a:r>
            <a:r>
              <a:rPr lang="pt-BR" sz="2400" b="0" i="0" dirty="0">
                <a:solidFill>
                  <a:srgbClr val="000000"/>
                </a:solidFill>
                <a:effectLst/>
                <a:latin typeface="Arial" panose="020B0604020202020204" pitchFamily="34" charset="0"/>
              </a:rPr>
              <a:t>, o contratado e o agente público responsável responderão solidariamente pelo dano causado ao erário, sem prejuízo de outras sanções legais cabíveis.</a:t>
            </a:r>
          </a:p>
          <a:p>
            <a:pPr algn="just"/>
            <a:endParaRPr lang="pt-BR" sz="2400" b="0" i="0" dirty="0">
              <a:solidFill>
                <a:srgbClr val="000000"/>
              </a:solidFill>
              <a:effectLst/>
              <a:latin typeface="Arial" panose="020B0604020202020204" pitchFamily="34" charset="0"/>
            </a:endParaRPr>
          </a:p>
          <a:p>
            <a:pPr algn="just"/>
            <a:r>
              <a:rPr lang="pt-BR" sz="2200" i="1" dirty="0">
                <a:solidFill>
                  <a:srgbClr val="000000"/>
                </a:solidFill>
                <a:latin typeface="Arial" panose="020B0604020202020204" pitchFamily="34" charset="0"/>
              </a:rPr>
              <a:t>(*) Importância do princípio da segregação de funções (art. 5º e art. 7º, §§1º e 2º).</a:t>
            </a:r>
          </a:p>
          <a:p>
            <a:pPr algn="just"/>
            <a:r>
              <a:rPr lang="pt-BR" sz="2200" i="1" dirty="0">
                <a:solidFill>
                  <a:srgbClr val="000000"/>
                </a:solidFill>
                <a:latin typeface="Arial" panose="020B0604020202020204" pitchFamily="34" charset="0"/>
              </a:rPr>
              <a:t>(**) Fraude é uma forma específica de dolo.</a:t>
            </a:r>
          </a:p>
          <a:p>
            <a:pPr algn="just"/>
            <a:r>
              <a:rPr lang="pt-BR" sz="2200" i="1" dirty="0">
                <a:solidFill>
                  <a:srgbClr val="000000"/>
                </a:solidFill>
                <a:latin typeface="Arial" panose="020B0604020202020204" pitchFamily="34" charset="0"/>
              </a:rPr>
              <a:t>(***) Erro grosseiro, para o TCU, é culpa grave.</a:t>
            </a:r>
          </a:p>
          <a:p>
            <a:pPr algn="just"/>
            <a:endParaRPr lang="pt-BR" sz="2200" i="1" dirty="0">
              <a:solidFill>
                <a:srgbClr val="000000"/>
              </a:solidFill>
              <a:latin typeface="Arial" panose="020B0604020202020204" pitchFamily="34" charset="0"/>
            </a:endParaRPr>
          </a:p>
          <a:p>
            <a:pPr algn="just"/>
            <a:endParaRPr lang="pt-BR" sz="2400" dirty="0"/>
          </a:p>
        </p:txBody>
      </p:sp>
    </p:spTree>
    <p:extLst>
      <p:ext uri="{BB962C8B-B14F-4D97-AF65-F5344CB8AC3E}">
        <p14:creationId xmlns:p14="http://schemas.microsoft.com/office/powerpoint/2010/main" val="17249207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30FEB03-29F0-4D61-ACBF-1B957772FE31}"/>
              </a:ext>
            </a:extLst>
          </p:cNvPr>
          <p:cNvSpPr>
            <a:spLocks noGrp="1"/>
          </p:cNvSpPr>
          <p:nvPr>
            <p:ph type="title"/>
          </p:nvPr>
        </p:nvSpPr>
        <p:spPr/>
        <p:txBody>
          <a:bodyPr/>
          <a:lstStyle/>
          <a:p>
            <a:pPr algn="ctr"/>
            <a:r>
              <a:rPr lang="pt-BR" dirty="0">
                <a:latin typeface="Arial Black" panose="020B0A04020102020204" pitchFamily="34" charset="0"/>
              </a:rPr>
              <a:t/>
            </a:r>
            <a:br>
              <a:rPr lang="pt-BR" dirty="0">
                <a:latin typeface="Arial Black" panose="020B0A04020102020204" pitchFamily="34" charset="0"/>
              </a:rPr>
            </a:br>
            <a:r>
              <a:rPr lang="pt-BR" dirty="0">
                <a:latin typeface="Arial Black" panose="020B0A04020102020204" pitchFamily="34" charset="0"/>
              </a:rPr>
              <a:t>Hipóteses de</a:t>
            </a:r>
            <a:br>
              <a:rPr lang="pt-BR" dirty="0">
                <a:latin typeface="Arial Black" panose="020B0A04020102020204" pitchFamily="34" charset="0"/>
              </a:rPr>
            </a:br>
            <a:r>
              <a:rPr lang="pt-BR" dirty="0">
                <a:latin typeface="Arial Black" panose="020B0A04020102020204" pitchFamily="34" charset="0"/>
              </a:rPr>
              <a:t/>
            </a:r>
            <a:br>
              <a:rPr lang="pt-BR" dirty="0">
                <a:latin typeface="Arial Black" panose="020B0A04020102020204" pitchFamily="34" charset="0"/>
              </a:rPr>
            </a:br>
            <a:r>
              <a:rPr lang="pt-BR" dirty="0">
                <a:latin typeface="Arial Black" panose="020B0A04020102020204" pitchFamily="34" charset="0"/>
              </a:rPr>
              <a:t> Inexigibilidade</a:t>
            </a:r>
          </a:p>
        </p:txBody>
      </p:sp>
      <p:sp>
        <p:nvSpPr>
          <p:cNvPr id="3" name="Espaço Reservado para Texto 2">
            <a:extLst>
              <a:ext uri="{FF2B5EF4-FFF2-40B4-BE49-F238E27FC236}">
                <a16:creationId xmlns:a16="http://schemas.microsoft.com/office/drawing/2014/main" xmlns="" id="{B38DD555-6FE7-45BB-9D3F-950A67777B01}"/>
              </a:ext>
            </a:extLst>
          </p:cNvPr>
          <p:cNvSpPr>
            <a:spLocks noGrp="1"/>
          </p:cNvSpPr>
          <p:nvPr>
            <p:ph type="body" idx="1"/>
          </p:nvPr>
        </p:nvSpPr>
        <p:spPr/>
        <p:txBody>
          <a:bodyPr/>
          <a:lstStyle/>
          <a:p>
            <a:endParaRPr lang="pt-BR" dirty="0"/>
          </a:p>
        </p:txBody>
      </p:sp>
    </p:spTree>
    <p:extLst>
      <p:ext uri="{BB962C8B-B14F-4D97-AF65-F5344CB8AC3E}">
        <p14:creationId xmlns:p14="http://schemas.microsoft.com/office/powerpoint/2010/main" val="412172891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AFF99FC7-428E-4135-B82F-06E76C93EAED}"/>
              </a:ext>
            </a:extLst>
          </p:cNvPr>
          <p:cNvSpPr>
            <a:spLocks noGrp="1"/>
          </p:cNvSpPr>
          <p:nvPr>
            <p:ph type="title"/>
          </p:nvPr>
        </p:nvSpPr>
        <p:spPr/>
        <p:txBody>
          <a:bodyPr>
            <a:normAutofit/>
          </a:bodyPr>
          <a:lstStyle/>
          <a:p>
            <a:pPr algn="ctr"/>
            <a:r>
              <a:rPr lang="pt-BR" sz="3200" dirty="0">
                <a:latin typeface="Arial Black" panose="020B0A04020102020204" pitchFamily="34" charset="0"/>
              </a:rPr>
              <a:t>Fornecedor exclusivo:</a:t>
            </a:r>
          </a:p>
        </p:txBody>
      </p:sp>
      <p:sp>
        <p:nvSpPr>
          <p:cNvPr id="3" name="Espaço Reservado para Texto 2">
            <a:extLst>
              <a:ext uri="{FF2B5EF4-FFF2-40B4-BE49-F238E27FC236}">
                <a16:creationId xmlns:a16="http://schemas.microsoft.com/office/drawing/2014/main" xmlns="" id="{C9F17270-9134-42EE-9CB1-22FC304A126C}"/>
              </a:ext>
            </a:extLst>
          </p:cNvPr>
          <p:cNvSpPr>
            <a:spLocks noGrp="1"/>
          </p:cNvSpPr>
          <p:nvPr>
            <p:ph type="body" idx="1"/>
          </p:nvPr>
        </p:nvSpPr>
        <p:spPr/>
        <p:txBody>
          <a:bodyPr/>
          <a:lstStyle/>
          <a:p>
            <a:pPr algn="ctr"/>
            <a:r>
              <a:rPr lang="pt-BR" dirty="0">
                <a:latin typeface="Arial Black" panose="020B0A04020102020204" pitchFamily="34" charset="0"/>
              </a:rPr>
              <a:t>Lei 8.666/93	</a:t>
            </a:r>
          </a:p>
        </p:txBody>
      </p:sp>
      <p:sp>
        <p:nvSpPr>
          <p:cNvPr id="4" name="Espaço Reservado para Conteúdo 3">
            <a:extLst>
              <a:ext uri="{FF2B5EF4-FFF2-40B4-BE49-F238E27FC236}">
                <a16:creationId xmlns:a16="http://schemas.microsoft.com/office/drawing/2014/main" xmlns="" id="{A4BBC9B6-00A1-4D26-AA07-9C25C840D740}"/>
              </a:ext>
            </a:extLst>
          </p:cNvPr>
          <p:cNvSpPr>
            <a:spLocks noGrp="1"/>
          </p:cNvSpPr>
          <p:nvPr>
            <p:ph sz="quarter" idx="2"/>
          </p:nvPr>
        </p:nvSpPr>
        <p:spPr/>
        <p:txBody>
          <a:bodyPr>
            <a:normAutofit/>
          </a:bodyPr>
          <a:lstStyle/>
          <a:p>
            <a:pPr algn="just"/>
            <a:r>
              <a:rPr lang="pt-BR" sz="2400" b="0" i="0" dirty="0">
                <a:solidFill>
                  <a:srgbClr val="000000"/>
                </a:solidFill>
                <a:effectLst/>
                <a:latin typeface="Arial" panose="020B0604020202020204" pitchFamily="34" charset="0"/>
              </a:rPr>
              <a:t>I - para aquisição de materiais, equipamentos, ou gêneros que só possam ser fornecidos por produtor, empresa ou representante comercial exclusivo, </a:t>
            </a:r>
            <a:r>
              <a:rPr lang="pt-BR" sz="2400" b="1" i="0" dirty="0">
                <a:solidFill>
                  <a:srgbClr val="000000"/>
                </a:solidFill>
                <a:effectLst/>
                <a:latin typeface="Arial" panose="020B0604020202020204" pitchFamily="34" charset="0"/>
              </a:rPr>
              <a:t>vedada a preferência de marca</a:t>
            </a:r>
            <a:r>
              <a:rPr lang="pt-BR" sz="2400" b="0" i="0" dirty="0">
                <a:solidFill>
                  <a:srgbClr val="000000"/>
                </a:solidFill>
                <a:effectLst/>
                <a:latin typeface="Arial" panose="020B0604020202020204" pitchFamily="34" charset="0"/>
              </a:rPr>
              <a:t>, (...);</a:t>
            </a:r>
            <a:endParaRPr lang="pt-BR" sz="2400" dirty="0"/>
          </a:p>
        </p:txBody>
      </p:sp>
      <p:sp>
        <p:nvSpPr>
          <p:cNvPr id="5" name="Espaço Reservado para Texto 4">
            <a:extLst>
              <a:ext uri="{FF2B5EF4-FFF2-40B4-BE49-F238E27FC236}">
                <a16:creationId xmlns:a16="http://schemas.microsoft.com/office/drawing/2014/main" xmlns="" id="{3D582152-6E91-4C2B-BFCD-2BAB990B6286}"/>
              </a:ext>
            </a:extLst>
          </p:cNvPr>
          <p:cNvSpPr>
            <a:spLocks noGrp="1"/>
          </p:cNvSpPr>
          <p:nvPr>
            <p:ph type="body" sz="quarter" idx="3"/>
          </p:nvPr>
        </p:nvSpPr>
        <p:spPr/>
        <p:txBody>
          <a:bodyPr/>
          <a:lstStyle/>
          <a:p>
            <a:pPr algn="ctr"/>
            <a:r>
              <a:rPr lang="pt-BR" b="1" dirty="0">
                <a:latin typeface="Arial Black" panose="020B0A04020102020204" pitchFamily="34" charset="0"/>
              </a:rPr>
              <a:t>Lei 14.133/21</a:t>
            </a:r>
            <a:r>
              <a:rPr lang="pt-BR" dirty="0"/>
              <a:t>	</a:t>
            </a:r>
          </a:p>
        </p:txBody>
      </p:sp>
      <p:sp>
        <p:nvSpPr>
          <p:cNvPr id="6" name="Espaço Reservado para Conteúdo 5">
            <a:extLst>
              <a:ext uri="{FF2B5EF4-FFF2-40B4-BE49-F238E27FC236}">
                <a16:creationId xmlns:a16="http://schemas.microsoft.com/office/drawing/2014/main" xmlns="" id="{9F0D96A0-5D23-4CD6-9419-46E383FDF161}"/>
              </a:ext>
            </a:extLst>
          </p:cNvPr>
          <p:cNvSpPr>
            <a:spLocks noGrp="1"/>
          </p:cNvSpPr>
          <p:nvPr>
            <p:ph sz="half" idx="4"/>
          </p:nvPr>
        </p:nvSpPr>
        <p:spPr/>
        <p:txBody>
          <a:bodyPr>
            <a:normAutofit/>
          </a:bodyPr>
          <a:lstStyle/>
          <a:p>
            <a:pPr algn="l"/>
            <a:endParaRPr lang="pt-BR" sz="1800" b="0" i="0" u="none" strike="noStrike" baseline="0" dirty="0">
              <a:solidFill>
                <a:srgbClr val="000000"/>
              </a:solidFill>
              <a:latin typeface="Arial" panose="020B0604020202020204" pitchFamily="34" charset="0"/>
            </a:endParaRPr>
          </a:p>
          <a:p>
            <a:pPr algn="just"/>
            <a:r>
              <a:rPr lang="pt-BR" sz="2400" b="0" i="0" u="none" strike="noStrike" baseline="0" dirty="0">
                <a:solidFill>
                  <a:schemeClr val="tx1"/>
                </a:solidFill>
                <a:latin typeface="Arial" panose="020B0604020202020204" pitchFamily="34" charset="0"/>
              </a:rPr>
              <a:t>I - aquisição de materiais, de equipamentos ou de gêneros </a:t>
            </a:r>
            <a:r>
              <a:rPr lang="pt-BR" sz="2400" b="1" i="0" u="none" strike="noStrike" baseline="0" dirty="0">
                <a:solidFill>
                  <a:schemeClr val="tx1"/>
                </a:solidFill>
                <a:latin typeface="Arial" panose="020B0604020202020204" pitchFamily="34" charset="0"/>
              </a:rPr>
              <a:t>ou contratação de serviços</a:t>
            </a:r>
            <a:r>
              <a:rPr lang="pt-BR" sz="2400" b="0" i="0" u="none" strike="noStrike" baseline="0" dirty="0">
                <a:solidFill>
                  <a:schemeClr val="tx1"/>
                </a:solidFill>
                <a:latin typeface="Arial" panose="020B0604020202020204" pitchFamily="34" charset="0"/>
              </a:rPr>
              <a:t> que só possam ser fornecidos por produtor, empresa ou representante comercial exclusivos;</a:t>
            </a:r>
            <a:endParaRPr lang="pt-BR" sz="2400" dirty="0">
              <a:solidFill>
                <a:schemeClr val="tx1"/>
              </a:solidFill>
            </a:endParaRPr>
          </a:p>
        </p:txBody>
      </p:sp>
    </p:spTree>
    <p:extLst>
      <p:ext uri="{BB962C8B-B14F-4D97-AF65-F5344CB8AC3E}">
        <p14:creationId xmlns:p14="http://schemas.microsoft.com/office/powerpoint/2010/main" val="42556793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ítulo 7">
            <a:extLst>
              <a:ext uri="{FF2B5EF4-FFF2-40B4-BE49-F238E27FC236}">
                <a16:creationId xmlns:a16="http://schemas.microsoft.com/office/drawing/2014/main" xmlns="" id="{F677C06A-BCFB-4E75-A355-9E6850EC3D8F}"/>
              </a:ext>
            </a:extLst>
          </p:cNvPr>
          <p:cNvSpPr>
            <a:spLocks noGrp="1"/>
          </p:cNvSpPr>
          <p:nvPr>
            <p:ph type="title"/>
          </p:nvPr>
        </p:nvSpPr>
        <p:spPr/>
        <p:txBody>
          <a:bodyPr>
            <a:normAutofit/>
          </a:bodyPr>
          <a:lstStyle/>
          <a:p>
            <a:pPr algn="ctr"/>
            <a:r>
              <a:rPr lang="pt-BR" sz="3200" dirty="0">
                <a:latin typeface="Arial Black" panose="020B0A04020102020204" pitchFamily="34" charset="0"/>
              </a:rPr>
              <a:t>Comprovação da exclusividade:</a:t>
            </a:r>
          </a:p>
        </p:txBody>
      </p:sp>
      <p:sp>
        <p:nvSpPr>
          <p:cNvPr id="9" name="Espaço Reservado para Texto 8">
            <a:extLst>
              <a:ext uri="{FF2B5EF4-FFF2-40B4-BE49-F238E27FC236}">
                <a16:creationId xmlns:a16="http://schemas.microsoft.com/office/drawing/2014/main" xmlns="" id="{681CEF9E-9DD1-4F29-AAE0-552B57AFFF0C}"/>
              </a:ext>
            </a:extLst>
          </p:cNvPr>
          <p:cNvSpPr>
            <a:spLocks noGrp="1"/>
          </p:cNvSpPr>
          <p:nvPr>
            <p:ph type="body" idx="1"/>
          </p:nvPr>
        </p:nvSpPr>
        <p:spPr/>
        <p:txBody>
          <a:bodyPr/>
          <a:lstStyle/>
          <a:p>
            <a:pPr algn="ctr"/>
            <a:r>
              <a:rPr lang="pt-BR" dirty="0">
                <a:latin typeface="Arial Black" panose="020B0A04020102020204" pitchFamily="34" charset="0"/>
              </a:rPr>
              <a:t>Lei 8.666/93</a:t>
            </a:r>
          </a:p>
        </p:txBody>
      </p:sp>
      <p:sp>
        <p:nvSpPr>
          <p:cNvPr id="10" name="Espaço Reservado para Conteúdo 9">
            <a:extLst>
              <a:ext uri="{FF2B5EF4-FFF2-40B4-BE49-F238E27FC236}">
                <a16:creationId xmlns:a16="http://schemas.microsoft.com/office/drawing/2014/main" xmlns="" id="{4A8C65DA-BEA8-42BE-834C-38527698FCD0}"/>
              </a:ext>
            </a:extLst>
          </p:cNvPr>
          <p:cNvSpPr>
            <a:spLocks noGrp="1"/>
          </p:cNvSpPr>
          <p:nvPr>
            <p:ph sz="half" idx="2"/>
          </p:nvPr>
        </p:nvSpPr>
        <p:spPr>
          <a:xfrm>
            <a:off x="2589212" y="2548966"/>
            <a:ext cx="4342893" cy="3684924"/>
          </a:xfrm>
        </p:spPr>
        <p:txBody>
          <a:bodyPr>
            <a:noAutofit/>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I -  (...) devendo a comprovação de exclusividade ser feita através de atestado fornecido pelo órgão de registro do comércio do local em que se realizaria a licitação ou a obra ou o serviço, pelo Sindicato, Federação ou Confederação Patronal, ou, ainda, pelas entidades equivalentes;</a:t>
            </a:r>
            <a:endParaRPr lang="pt-BR" sz="2000" dirty="0"/>
          </a:p>
        </p:txBody>
      </p:sp>
      <p:sp>
        <p:nvSpPr>
          <p:cNvPr id="11" name="Espaço Reservado para Texto 10">
            <a:extLst>
              <a:ext uri="{FF2B5EF4-FFF2-40B4-BE49-F238E27FC236}">
                <a16:creationId xmlns:a16="http://schemas.microsoft.com/office/drawing/2014/main" xmlns="" id="{001247C8-6587-4CCC-908D-9D20B6979147}"/>
              </a:ext>
            </a:extLst>
          </p:cNvPr>
          <p:cNvSpPr>
            <a:spLocks noGrp="1"/>
          </p:cNvSpPr>
          <p:nvPr>
            <p:ph type="body" sz="quarter" idx="3"/>
          </p:nvPr>
        </p:nvSpPr>
        <p:spPr/>
        <p:txBody>
          <a:bodyPr/>
          <a:lstStyle/>
          <a:p>
            <a:pPr algn="ctr"/>
            <a:r>
              <a:rPr lang="pt-BR" b="1" dirty="0">
                <a:latin typeface="Arial Black" panose="020B0A04020102020204" pitchFamily="34" charset="0"/>
              </a:rPr>
              <a:t>Lei 14.133/21</a:t>
            </a:r>
            <a:endParaRPr lang="pt-BR" dirty="0"/>
          </a:p>
        </p:txBody>
      </p:sp>
      <p:sp>
        <p:nvSpPr>
          <p:cNvPr id="12" name="Espaço Reservado para Conteúdo 11">
            <a:extLst>
              <a:ext uri="{FF2B5EF4-FFF2-40B4-BE49-F238E27FC236}">
                <a16:creationId xmlns:a16="http://schemas.microsoft.com/office/drawing/2014/main" xmlns="" id="{6F63C2C7-86FF-46C3-A641-AE1D05F34370}"/>
              </a:ext>
            </a:extLst>
          </p:cNvPr>
          <p:cNvSpPr>
            <a:spLocks noGrp="1"/>
          </p:cNvSpPr>
          <p:nvPr>
            <p:ph sz="quarter" idx="4"/>
          </p:nvPr>
        </p:nvSpPr>
        <p:spPr>
          <a:xfrm>
            <a:off x="7166957" y="2545737"/>
            <a:ext cx="4338674" cy="4312263"/>
          </a:xfrm>
        </p:spPr>
        <p:txBody>
          <a:bodyPr>
            <a:normAutofit lnSpcReduction="10000"/>
          </a:bodyPr>
          <a:lstStyle/>
          <a:p>
            <a:pPr algn="just"/>
            <a:endParaRPr lang="pt-BR" sz="1900" b="0" i="0" u="none" strike="noStrike" baseline="0" dirty="0">
              <a:latin typeface="Arial" panose="020B0604020202020204" pitchFamily="34" charset="0"/>
            </a:endParaRPr>
          </a:p>
          <a:p>
            <a:pPr algn="just"/>
            <a:r>
              <a:rPr lang="pt-BR" sz="1900" b="0" i="0" u="none" strike="noStrike" baseline="0" dirty="0">
                <a:solidFill>
                  <a:schemeClr val="tx1"/>
                </a:solidFill>
                <a:latin typeface="Arial" panose="020B0604020202020204" pitchFamily="34" charset="0"/>
              </a:rPr>
              <a:t>§ 1º Para fins do disposto no inciso I do </a:t>
            </a:r>
            <a:r>
              <a:rPr lang="pt-BR" sz="1900" i="1" u="none" strike="noStrike" baseline="0" dirty="0">
                <a:solidFill>
                  <a:schemeClr val="tx1"/>
                </a:solidFill>
                <a:latin typeface="Arial" panose="020B0604020202020204" pitchFamily="34" charset="0"/>
              </a:rPr>
              <a:t>caput</a:t>
            </a:r>
            <a:r>
              <a:rPr lang="pt-BR" sz="1900" b="1" i="0" u="none" strike="noStrike" baseline="0" dirty="0">
                <a:solidFill>
                  <a:schemeClr val="tx1"/>
                </a:solidFill>
                <a:latin typeface="Arial" panose="020B0604020202020204" pitchFamily="34" charset="0"/>
              </a:rPr>
              <a:t> </a:t>
            </a:r>
            <a:r>
              <a:rPr lang="pt-BR" sz="1900" b="0" i="0" u="none" strike="noStrike" baseline="0" dirty="0">
                <a:solidFill>
                  <a:schemeClr val="tx1"/>
                </a:solidFill>
                <a:latin typeface="Arial" panose="020B0604020202020204" pitchFamily="34" charset="0"/>
              </a:rPr>
              <a:t>deste artigo, a Administração deverá demonstrar a inviabilidade de competição mediante </a:t>
            </a:r>
            <a:r>
              <a:rPr lang="pt-BR" sz="1900" b="1" i="0" u="none" strike="noStrike" baseline="0" dirty="0">
                <a:solidFill>
                  <a:schemeClr val="tx1"/>
                </a:solidFill>
                <a:latin typeface="Arial" panose="020B0604020202020204" pitchFamily="34" charset="0"/>
              </a:rPr>
              <a:t>atestado de exclusividade, contrato de exclusividade, declaração do fabricante ou outro documento idôneo </a:t>
            </a:r>
            <a:r>
              <a:rPr lang="pt-BR" sz="1900" b="0" i="0" u="none" strike="noStrike" baseline="0" dirty="0">
                <a:solidFill>
                  <a:schemeClr val="tx1"/>
                </a:solidFill>
                <a:latin typeface="Arial" panose="020B0604020202020204" pitchFamily="34" charset="0"/>
              </a:rPr>
              <a:t>capaz de comprovar que o objeto é fornecido ou prestado por produtor, empresa ou representante comercial exclusivos, </a:t>
            </a:r>
            <a:r>
              <a:rPr lang="pt-BR" sz="1900" b="1" i="0" u="none" strike="noStrike" baseline="0" dirty="0">
                <a:solidFill>
                  <a:schemeClr val="tx1"/>
                </a:solidFill>
                <a:latin typeface="Arial" panose="020B0604020202020204" pitchFamily="34" charset="0"/>
              </a:rPr>
              <a:t>vedada a preferência por marca específica</a:t>
            </a:r>
            <a:r>
              <a:rPr lang="pt-BR" sz="1900" b="0" i="0" u="none" strike="noStrike" baseline="0" dirty="0">
                <a:solidFill>
                  <a:schemeClr val="tx1"/>
                </a:solidFill>
                <a:latin typeface="Arial" panose="020B0604020202020204" pitchFamily="34" charset="0"/>
              </a:rPr>
              <a:t>.</a:t>
            </a:r>
            <a:endParaRPr lang="pt-BR" sz="1900" dirty="0">
              <a:solidFill>
                <a:schemeClr val="tx1"/>
              </a:solidFill>
            </a:endParaRPr>
          </a:p>
        </p:txBody>
      </p:sp>
    </p:spTree>
    <p:extLst>
      <p:ext uri="{BB962C8B-B14F-4D97-AF65-F5344CB8AC3E}">
        <p14:creationId xmlns:p14="http://schemas.microsoft.com/office/powerpoint/2010/main" val="34090547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F40BFEA-54AD-4AC8-8048-303B4A2EF447}"/>
              </a:ext>
            </a:extLst>
          </p:cNvPr>
          <p:cNvSpPr>
            <a:spLocks noGrp="1"/>
          </p:cNvSpPr>
          <p:nvPr>
            <p:ph type="title"/>
          </p:nvPr>
        </p:nvSpPr>
        <p:spPr/>
        <p:txBody>
          <a:bodyPr>
            <a:normAutofit/>
          </a:bodyPr>
          <a:lstStyle/>
          <a:p>
            <a:pPr algn="ctr"/>
            <a:r>
              <a:rPr lang="pt-BR" sz="3200" dirty="0">
                <a:latin typeface="Arial Black" panose="020B0A04020102020204" pitchFamily="34" charset="0"/>
              </a:rPr>
              <a:t>Serviços técnicos especializados:</a:t>
            </a:r>
            <a:endParaRPr lang="pt-BR" sz="3200" dirty="0"/>
          </a:p>
        </p:txBody>
      </p:sp>
      <p:sp>
        <p:nvSpPr>
          <p:cNvPr id="3" name="Espaço Reservado para Texto 2">
            <a:extLst>
              <a:ext uri="{FF2B5EF4-FFF2-40B4-BE49-F238E27FC236}">
                <a16:creationId xmlns:a16="http://schemas.microsoft.com/office/drawing/2014/main" xmlns="" id="{6F1CBB98-9710-4E56-9F13-D1D0134D4666}"/>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ECB81A27-1F05-4F3D-8260-BB3E8ACF5285}"/>
              </a:ext>
            </a:extLst>
          </p:cNvPr>
          <p:cNvSpPr>
            <a:spLocks noGrp="1"/>
          </p:cNvSpPr>
          <p:nvPr>
            <p:ph sz="half" idx="2"/>
          </p:nvPr>
        </p:nvSpPr>
        <p:spPr/>
        <p:txBody>
          <a:bodyPr>
            <a:noAutofit/>
          </a:bodyPr>
          <a:lstStyle/>
          <a:p>
            <a:pPr algn="just"/>
            <a:r>
              <a:rPr lang="pt-BR" sz="2200" b="0" i="0" dirty="0">
                <a:solidFill>
                  <a:srgbClr val="000000"/>
                </a:solidFill>
                <a:effectLst/>
                <a:latin typeface="Arial" panose="020B0604020202020204" pitchFamily="34" charset="0"/>
              </a:rPr>
              <a:t>II - para a contratação de serviços técnicos enumerados no art. 13 desta Lei, </a:t>
            </a:r>
            <a:r>
              <a:rPr lang="pt-BR" sz="2200" b="1" i="0" dirty="0">
                <a:solidFill>
                  <a:srgbClr val="000000"/>
                </a:solidFill>
                <a:effectLst/>
                <a:latin typeface="Arial" panose="020B0604020202020204" pitchFamily="34" charset="0"/>
              </a:rPr>
              <a:t>de natureza singular</a:t>
            </a:r>
            <a:r>
              <a:rPr lang="pt-BR" sz="2200" b="0" i="0" dirty="0">
                <a:solidFill>
                  <a:srgbClr val="000000"/>
                </a:solidFill>
                <a:effectLst/>
                <a:latin typeface="Arial" panose="020B0604020202020204" pitchFamily="34" charset="0"/>
              </a:rPr>
              <a:t>, com profissionais ou empresas de notória especialização, vedada a inexigibilidade para serviços de publicidade e divulgação;</a:t>
            </a:r>
            <a:endParaRPr lang="pt-BR" sz="2200" dirty="0"/>
          </a:p>
        </p:txBody>
      </p:sp>
      <p:sp>
        <p:nvSpPr>
          <p:cNvPr id="5" name="Espaço Reservado para Texto 4">
            <a:extLst>
              <a:ext uri="{FF2B5EF4-FFF2-40B4-BE49-F238E27FC236}">
                <a16:creationId xmlns:a16="http://schemas.microsoft.com/office/drawing/2014/main" xmlns="" id="{0890F6AA-914B-4814-B578-380C1AE7CCBB}"/>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677024B3-1202-44E8-86C6-B5FE78E66DF9}"/>
              </a:ext>
            </a:extLst>
          </p:cNvPr>
          <p:cNvSpPr>
            <a:spLocks noGrp="1"/>
          </p:cNvSpPr>
          <p:nvPr>
            <p:ph sz="quarter" idx="4"/>
          </p:nvPr>
        </p:nvSpPr>
        <p:spPr>
          <a:xfrm>
            <a:off x="7166957" y="2545738"/>
            <a:ext cx="4338674" cy="3688152"/>
          </a:xfrm>
        </p:spPr>
        <p:txBody>
          <a:bodyPr>
            <a:normAutofit fontScale="85000" lnSpcReduction="20000"/>
          </a:bodyPr>
          <a:lstStyle/>
          <a:p>
            <a:pPr algn="l"/>
            <a:endParaRPr lang="pt-BR" sz="1800" b="0" i="0" u="none" strike="noStrike" baseline="0" dirty="0">
              <a:solidFill>
                <a:srgbClr val="000000"/>
              </a:solidFill>
              <a:latin typeface="Arial" panose="020B0604020202020204" pitchFamily="34" charset="0"/>
            </a:endParaRPr>
          </a:p>
          <a:p>
            <a:pPr algn="just"/>
            <a:r>
              <a:rPr lang="pt-BR" sz="2400" b="0" i="0" u="none" strike="noStrike" baseline="0" dirty="0">
                <a:solidFill>
                  <a:schemeClr val="tx1"/>
                </a:solidFill>
                <a:latin typeface="Arial" panose="020B0604020202020204" pitchFamily="34" charset="0"/>
              </a:rPr>
              <a:t>III - contratação dos seguintes serviços técnicos </a:t>
            </a:r>
            <a:r>
              <a:rPr lang="pt-BR" sz="2400" b="1" i="0" u="none" strike="noStrike" baseline="0" dirty="0">
                <a:solidFill>
                  <a:schemeClr val="tx1"/>
                </a:solidFill>
                <a:latin typeface="Arial" panose="020B0604020202020204" pitchFamily="34" charset="0"/>
              </a:rPr>
              <a:t>especializados</a:t>
            </a:r>
            <a:r>
              <a:rPr lang="pt-BR" sz="2400" b="0" i="0" u="none" strike="noStrike" baseline="0" dirty="0">
                <a:solidFill>
                  <a:schemeClr val="tx1"/>
                </a:solidFill>
                <a:latin typeface="Arial" panose="020B0604020202020204" pitchFamily="34" charset="0"/>
              </a:rPr>
              <a:t> </a:t>
            </a:r>
            <a:r>
              <a:rPr lang="pt-BR" sz="2400" b="1" i="0" u="none" strike="noStrike" baseline="0" dirty="0">
                <a:solidFill>
                  <a:schemeClr val="tx1"/>
                </a:solidFill>
                <a:latin typeface="Arial" panose="020B0604020202020204" pitchFamily="34" charset="0"/>
              </a:rPr>
              <a:t>de natureza predominantemente intelectual</a:t>
            </a:r>
            <a:r>
              <a:rPr lang="pt-BR" sz="2400" b="0" i="0" u="none" strike="noStrike" baseline="0" dirty="0">
                <a:solidFill>
                  <a:schemeClr val="tx1"/>
                </a:solidFill>
                <a:latin typeface="Arial" panose="020B0604020202020204" pitchFamily="34" charset="0"/>
              </a:rPr>
              <a:t> com profissionais ou empresas de notória especialização, vedada a inexigibilidade para serviços de publicidade e divulgação: (...)</a:t>
            </a:r>
          </a:p>
          <a:p>
            <a:pPr algn="just"/>
            <a:endParaRPr lang="pt-BR" sz="2400" b="0" i="0" u="none" strike="noStrike" baseline="0" dirty="0">
              <a:solidFill>
                <a:schemeClr val="tx1"/>
              </a:solidFill>
              <a:latin typeface="Arial" panose="020B0604020202020204" pitchFamily="34" charset="0"/>
            </a:endParaRPr>
          </a:p>
          <a:p>
            <a:pPr algn="just"/>
            <a:r>
              <a:rPr lang="pt-BR" sz="2400" dirty="0">
                <a:solidFill>
                  <a:schemeClr val="tx1"/>
                </a:solidFill>
                <a:latin typeface="Arial" panose="020B0604020202020204" pitchFamily="34" charset="0"/>
              </a:rPr>
              <a:t>A singularidade dos serviços técnicos continua sendo exigida?</a:t>
            </a:r>
            <a:endParaRPr lang="pt-BR" sz="2400" dirty="0">
              <a:solidFill>
                <a:schemeClr val="tx1"/>
              </a:solidFill>
            </a:endParaRPr>
          </a:p>
        </p:txBody>
      </p:sp>
    </p:spTree>
    <p:extLst>
      <p:ext uri="{BB962C8B-B14F-4D97-AF65-F5344CB8AC3E}">
        <p14:creationId xmlns:p14="http://schemas.microsoft.com/office/powerpoint/2010/main" val="24101862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2EFEF96-989C-4CBA-875F-F4DCAC16EEC9}"/>
              </a:ext>
            </a:extLst>
          </p:cNvPr>
          <p:cNvSpPr>
            <a:spLocks noGrp="1"/>
          </p:cNvSpPr>
          <p:nvPr>
            <p:ph type="title"/>
          </p:nvPr>
        </p:nvSpPr>
        <p:spPr/>
        <p:txBody>
          <a:bodyPr>
            <a:normAutofit/>
          </a:bodyPr>
          <a:lstStyle/>
          <a:p>
            <a:pPr algn="ctr"/>
            <a:r>
              <a:rPr lang="pt-BR" sz="3200" dirty="0">
                <a:latin typeface="Arial Black" panose="020B0A04020102020204" pitchFamily="34" charset="0"/>
              </a:rPr>
              <a:t>Notória especialização:</a:t>
            </a:r>
            <a:endParaRPr lang="pt-BR" sz="3200" dirty="0"/>
          </a:p>
        </p:txBody>
      </p:sp>
      <p:sp>
        <p:nvSpPr>
          <p:cNvPr id="3" name="Espaço Reservado para Texto 2">
            <a:extLst>
              <a:ext uri="{FF2B5EF4-FFF2-40B4-BE49-F238E27FC236}">
                <a16:creationId xmlns:a16="http://schemas.microsoft.com/office/drawing/2014/main" xmlns="" id="{74EE6DCB-A8B8-4CB4-9677-B07861511B85}"/>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E7184E62-8D3D-494B-A47F-92558BD2A195}"/>
              </a:ext>
            </a:extLst>
          </p:cNvPr>
          <p:cNvSpPr>
            <a:spLocks noGrp="1"/>
          </p:cNvSpPr>
          <p:nvPr>
            <p:ph sz="half" idx="2"/>
          </p:nvPr>
        </p:nvSpPr>
        <p:spPr>
          <a:xfrm>
            <a:off x="2589212" y="2548966"/>
            <a:ext cx="4342893" cy="3467520"/>
          </a:xfrm>
        </p:spPr>
        <p:txBody>
          <a:bodyPr>
            <a:noAutofit/>
          </a:bodyPr>
          <a:lstStyle/>
          <a:p>
            <a:pPr algn="just"/>
            <a:r>
              <a:rPr lang="pt-BR" sz="1700" b="0" i="0" dirty="0">
                <a:solidFill>
                  <a:srgbClr val="000000"/>
                </a:solidFill>
                <a:effectLst/>
                <a:latin typeface="Arial" panose="020B0604020202020204" pitchFamily="34" charset="0"/>
              </a:rPr>
              <a:t>§ 1</a:t>
            </a:r>
            <a:r>
              <a:rPr lang="pt-BR" sz="1700" b="0" i="0" u="sng" baseline="30000" dirty="0">
                <a:solidFill>
                  <a:srgbClr val="000000"/>
                </a:solidFill>
                <a:effectLst/>
                <a:latin typeface="Arial" panose="020B0604020202020204" pitchFamily="34" charset="0"/>
              </a:rPr>
              <a:t>o</a:t>
            </a:r>
            <a:r>
              <a:rPr lang="pt-BR" sz="1700" b="0" i="0" dirty="0">
                <a:solidFill>
                  <a:srgbClr val="000000"/>
                </a:solidFill>
                <a:effectLst/>
                <a:latin typeface="Arial" panose="020B0604020202020204" pitchFamily="34" charset="0"/>
              </a:rPr>
              <a:t>  Considera-se de notória especialização o profissional ou empresa cujo conceito no campo de sua especialidade, decorrente de desempenho anterior, estudos, experiências, publicações, organização, aparelhamento, equipe técnica, ou de outros requisitos relacionados com suas atividades, permita inferir que o seu trabalho é essencial e </a:t>
            </a:r>
            <a:r>
              <a:rPr lang="pt-BR" sz="1700" b="1" i="0" dirty="0">
                <a:solidFill>
                  <a:srgbClr val="000000"/>
                </a:solidFill>
                <a:effectLst/>
                <a:latin typeface="Arial" panose="020B0604020202020204" pitchFamily="34" charset="0"/>
              </a:rPr>
              <a:t>indiscutivelmente o mais adequado</a:t>
            </a:r>
            <a:r>
              <a:rPr lang="pt-BR" sz="1700" b="0" i="0" dirty="0">
                <a:solidFill>
                  <a:srgbClr val="000000"/>
                </a:solidFill>
                <a:effectLst/>
                <a:latin typeface="Arial" panose="020B0604020202020204" pitchFamily="34" charset="0"/>
              </a:rPr>
              <a:t> à plena satisfação do objeto do contrato.</a:t>
            </a:r>
            <a:endParaRPr lang="pt-BR" sz="1700" dirty="0"/>
          </a:p>
        </p:txBody>
      </p:sp>
      <p:sp>
        <p:nvSpPr>
          <p:cNvPr id="5" name="Espaço Reservado para Texto 4">
            <a:extLst>
              <a:ext uri="{FF2B5EF4-FFF2-40B4-BE49-F238E27FC236}">
                <a16:creationId xmlns:a16="http://schemas.microsoft.com/office/drawing/2014/main" xmlns="" id="{F2434DB1-4FCA-4A63-B167-048BA3681EE2}"/>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15A9B148-2606-499F-A643-30ECD48A9316}"/>
              </a:ext>
            </a:extLst>
          </p:cNvPr>
          <p:cNvSpPr>
            <a:spLocks noGrp="1"/>
          </p:cNvSpPr>
          <p:nvPr>
            <p:ph sz="quarter" idx="4"/>
          </p:nvPr>
        </p:nvSpPr>
        <p:spPr>
          <a:xfrm>
            <a:off x="7166957" y="2545737"/>
            <a:ext cx="4338674" cy="3688153"/>
          </a:xfrm>
        </p:spPr>
        <p:txBody>
          <a:bodyPr>
            <a:noAutofit/>
          </a:bodyPr>
          <a:lstStyle/>
          <a:p>
            <a:pPr algn="just"/>
            <a:r>
              <a:rPr lang="pt-BR" sz="1700" b="0" i="0" u="none" strike="noStrike" baseline="0" dirty="0">
                <a:solidFill>
                  <a:schemeClr val="tx1"/>
                </a:solidFill>
                <a:latin typeface="Arial" panose="020B0604020202020204" pitchFamily="34" charset="0"/>
              </a:rPr>
              <a:t>§ 3º Para fins do disposto no inciso III do </a:t>
            </a:r>
            <a:r>
              <a:rPr lang="pt-BR" sz="1700" i="1" u="none" strike="noStrike" baseline="0" dirty="0">
                <a:solidFill>
                  <a:schemeClr val="tx1"/>
                </a:solidFill>
                <a:latin typeface="Arial" panose="020B0604020202020204" pitchFamily="34" charset="0"/>
              </a:rPr>
              <a:t>caput</a:t>
            </a:r>
            <a:r>
              <a:rPr lang="pt-BR" sz="1700" b="1" i="0" u="none" strike="noStrike" baseline="0" dirty="0">
                <a:solidFill>
                  <a:schemeClr val="tx1"/>
                </a:solidFill>
                <a:latin typeface="Arial" panose="020B0604020202020204" pitchFamily="34" charset="0"/>
              </a:rPr>
              <a:t> </a:t>
            </a:r>
            <a:r>
              <a:rPr lang="pt-BR" sz="1700" b="0" i="0" u="none" strike="noStrike" baseline="0" dirty="0">
                <a:solidFill>
                  <a:schemeClr val="tx1"/>
                </a:solidFill>
                <a:latin typeface="Arial" panose="020B0604020202020204" pitchFamily="34" charset="0"/>
              </a:rPr>
              <a:t>deste artigo, considera-se de notória especialização o profissional ou a empresa cujo conceito no campo de sua especialidade, decorrente de desempenho anterior, estudos, experiência, publicações, organização, aparelhamento, equipe técnica ou outros requisitos relacionados com suas atividades, permita inferir que o seu trabalho é essencial e </a:t>
            </a:r>
            <a:r>
              <a:rPr lang="pt-BR" sz="1700" b="1" i="0" u="none" strike="noStrike" baseline="0" dirty="0">
                <a:solidFill>
                  <a:schemeClr val="tx1"/>
                </a:solidFill>
                <a:latin typeface="Arial" panose="020B0604020202020204" pitchFamily="34" charset="0"/>
              </a:rPr>
              <a:t>reconhecidamente adequado </a:t>
            </a:r>
            <a:r>
              <a:rPr lang="pt-BR" sz="1700" b="0" i="0" u="none" strike="noStrike" baseline="0" dirty="0">
                <a:solidFill>
                  <a:schemeClr val="tx1"/>
                </a:solidFill>
                <a:latin typeface="Arial" panose="020B0604020202020204" pitchFamily="34" charset="0"/>
              </a:rPr>
              <a:t>à plena satisfação do objeto do contrato.</a:t>
            </a:r>
            <a:endParaRPr lang="pt-BR" sz="1700" dirty="0">
              <a:solidFill>
                <a:schemeClr val="tx1"/>
              </a:solidFill>
            </a:endParaRPr>
          </a:p>
        </p:txBody>
      </p:sp>
    </p:spTree>
    <p:extLst>
      <p:ext uri="{BB962C8B-B14F-4D97-AF65-F5344CB8AC3E}">
        <p14:creationId xmlns:p14="http://schemas.microsoft.com/office/powerpoint/2010/main" val="37326406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000AC8B3-1FFE-4BF1-A733-C5B2B95BA2A5}"/>
              </a:ext>
            </a:extLst>
          </p:cNvPr>
          <p:cNvSpPr>
            <a:spLocks noGrp="1"/>
          </p:cNvSpPr>
          <p:nvPr>
            <p:ph type="title"/>
          </p:nvPr>
        </p:nvSpPr>
        <p:spPr/>
        <p:txBody>
          <a:bodyPr>
            <a:normAutofit/>
          </a:bodyPr>
          <a:lstStyle/>
          <a:p>
            <a:pPr algn="ctr"/>
            <a:r>
              <a:rPr lang="pt-BR" sz="3200" dirty="0">
                <a:latin typeface="Arial Black" panose="020B0A04020102020204" pitchFamily="34" charset="0"/>
              </a:rPr>
              <a:t>Notória especialização: vedação à subcontratação.</a:t>
            </a:r>
            <a:endParaRPr lang="pt-BR" sz="3200" dirty="0"/>
          </a:p>
        </p:txBody>
      </p:sp>
      <p:sp>
        <p:nvSpPr>
          <p:cNvPr id="3" name="Espaço Reservado para Texto 2">
            <a:extLst>
              <a:ext uri="{FF2B5EF4-FFF2-40B4-BE49-F238E27FC236}">
                <a16:creationId xmlns:a16="http://schemas.microsoft.com/office/drawing/2014/main" xmlns="" id="{8BF4982B-B2B3-4B6C-BA0A-21CF6E31397B}"/>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F16F4B6D-CF90-4474-855D-990638FC5476}"/>
              </a:ext>
            </a:extLst>
          </p:cNvPr>
          <p:cNvSpPr>
            <a:spLocks noGrp="1"/>
          </p:cNvSpPr>
          <p:nvPr>
            <p:ph sz="half" idx="2"/>
          </p:nvPr>
        </p:nvSpPr>
        <p:spPr/>
        <p:txBody>
          <a:bodyPr>
            <a:normAutofit/>
          </a:bodyPr>
          <a:lstStyle/>
          <a:p>
            <a:pPr algn="just"/>
            <a:endParaRPr lang="pt-BR" sz="2400" dirty="0">
              <a:latin typeface="Arial" panose="020B0604020202020204" pitchFamily="34" charset="0"/>
              <a:cs typeface="Arial" panose="020B0604020202020204" pitchFamily="34" charset="0"/>
            </a:endParaRPr>
          </a:p>
          <a:p>
            <a:pPr algn="just"/>
            <a:r>
              <a:rPr lang="pt-BR" sz="2400" dirty="0">
                <a:latin typeface="Arial" panose="020B0604020202020204" pitchFamily="34" charset="0"/>
                <a:cs typeface="Arial" panose="020B0604020202020204" pitchFamily="34" charset="0"/>
              </a:rPr>
              <a:t>Não tem essa previsão.</a:t>
            </a:r>
          </a:p>
        </p:txBody>
      </p:sp>
      <p:sp>
        <p:nvSpPr>
          <p:cNvPr id="5" name="Espaço Reservado para Texto 4">
            <a:extLst>
              <a:ext uri="{FF2B5EF4-FFF2-40B4-BE49-F238E27FC236}">
                <a16:creationId xmlns:a16="http://schemas.microsoft.com/office/drawing/2014/main" xmlns="" id="{81C36165-ACAE-4C6D-A602-E39F8C171357}"/>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F12C8A17-8341-41E0-8D30-ADA025816B0C}"/>
              </a:ext>
            </a:extLst>
          </p:cNvPr>
          <p:cNvSpPr>
            <a:spLocks noGrp="1"/>
          </p:cNvSpPr>
          <p:nvPr>
            <p:ph sz="quarter" idx="4"/>
          </p:nvPr>
        </p:nvSpPr>
        <p:spPr>
          <a:xfrm>
            <a:off x="7166957" y="2545738"/>
            <a:ext cx="4338674" cy="3688152"/>
          </a:xfrm>
        </p:spPr>
        <p:txBody>
          <a:bodyPr>
            <a:normAutofit/>
          </a:bodyPr>
          <a:lstStyle/>
          <a:p>
            <a:pPr algn="just"/>
            <a:endParaRPr lang="pt-BR" sz="2200" b="0" i="0" u="none" strike="noStrike" baseline="0" dirty="0">
              <a:latin typeface="Arial" panose="020B0604020202020204" pitchFamily="34" charset="0"/>
            </a:endParaRPr>
          </a:p>
          <a:p>
            <a:pPr algn="just"/>
            <a:r>
              <a:rPr lang="pt-BR" sz="2200" b="0" i="0" u="none" strike="noStrike" baseline="0" dirty="0">
                <a:solidFill>
                  <a:schemeClr val="tx1"/>
                </a:solidFill>
                <a:latin typeface="Arial" panose="020B0604020202020204" pitchFamily="34" charset="0"/>
              </a:rPr>
              <a:t>§ 4º Nas contratações com fundamento no inciso III do </a:t>
            </a:r>
            <a:r>
              <a:rPr lang="pt-BR" sz="2200" i="1" u="none" strike="noStrike" baseline="0" dirty="0">
                <a:solidFill>
                  <a:schemeClr val="tx1"/>
                </a:solidFill>
                <a:latin typeface="Arial" panose="020B0604020202020204" pitchFamily="34" charset="0"/>
              </a:rPr>
              <a:t>caput</a:t>
            </a:r>
            <a:r>
              <a:rPr lang="pt-BR" sz="2200" b="1" i="0" u="none" strike="noStrike" baseline="0" dirty="0">
                <a:solidFill>
                  <a:schemeClr val="tx1"/>
                </a:solidFill>
                <a:latin typeface="Arial" panose="020B0604020202020204" pitchFamily="34" charset="0"/>
              </a:rPr>
              <a:t> </a:t>
            </a:r>
            <a:r>
              <a:rPr lang="pt-BR" sz="2200" b="0" i="0" u="none" strike="noStrike" baseline="0" dirty="0">
                <a:solidFill>
                  <a:schemeClr val="tx1"/>
                </a:solidFill>
                <a:latin typeface="Arial" panose="020B0604020202020204" pitchFamily="34" charset="0"/>
              </a:rPr>
              <a:t>deste artigo, </a:t>
            </a:r>
            <a:r>
              <a:rPr lang="pt-BR" sz="2200" b="1" i="0" u="none" strike="noStrike" baseline="0" dirty="0">
                <a:solidFill>
                  <a:schemeClr val="tx1"/>
                </a:solidFill>
                <a:latin typeface="Arial" panose="020B0604020202020204" pitchFamily="34" charset="0"/>
              </a:rPr>
              <a:t>é vedada a subcontratação de empresas ou a atuação de profissionais distintos daqueles que tenham justificado a inexigibilidade</a:t>
            </a:r>
            <a:r>
              <a:rPr lang="pt-BR" sz="2200" b="0" i="0" u="none" strike="noStrike" baseline="0" dirty="0">
                <a:solidFill>
                  <a:schemeClr val="tx1"/>
                </a:solidFill>
                <a:latin typeface="Arial" panose="020B0604020202020204" pitchFamily="34" charset="0"/>
              </a:rPr>
              <a:t>.</a:t>
            </a:r>
            <a:endParaRPr lang="pt-BR" sz="2200" dirty="0">
              <a:solidFill>
                <a:schemeClr val="tx1"/>
              </a:solidFill>
            </a:endParaRPr>
          </a:p>
        </p:txBody>
      </p:sp>
    </p:spTree>
    <p:extLst>
      <p:ext uri="{BB962C8B-B14F-4D97-AF65-F5344CB8AC3E}">
        <p14:creationId xmlns:p14="http://schemas.microsoft.com/office/powerpoint/2010/main" val="21298578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F5D31B8-63FE-4805-841E-FABFACF682B9}"/>
              </a:ext>
            </a:extLst>
          </p:cNvPr>
          <p:cNvSpPr>
            <a:spLocks noGrp="1"/>
          </p:cNvSpPr>
          <p:nvPr>
            <p:ph type="title"/>
          </p:nvPr>
        </p:nvSpPr>
        <p:spPr/>
        <p:txBody>
          <a:bodyPr>
            <a:normAutofit/>
          </a:bodyPr>
          <a:lstStyle/>
          <a:p>
            <a:pPr algn="ctr"/>
            <a:r>
              <a:rPr lang="pt-BR" sz="3200" dirty="0">
                <a:latin typeface="Arial Black" panose="020B0A04020102020204" pitchFamily="34" charset="0"/>
              </a:rPr>
              <a:t>Profissional do setor artístico</a:t>
            </a:r>
          </a:p>
        </p:txBody>
      </p:sp>
      <p:sp>
        <p:nvSpPr>
          <p:cNvPr id="3" name="Espaço Reservado para Texto 2">
            <a:extLst>
              <a:ext uri="{FF2B5EF4-FFF2-40B4-BE49-F238E27FC236}">
                <a16:creationId xmlns:a16="http://schemas.microsoft.com/office/drawing/2014/main" xmlns="" id="{7C4DB6B1-406D-4B13-9B0A-BB26CB443FFC}"/>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AC013751-63C9-430A-A3D6-A263D2382DF5}"/>
              </a:ext>
            </a:extLst>
          </p:cNvPr>
          <p:cNvSpPr>
            <a:spLocks noGrp="1"/>
          </p:cNvSpPr>
          <p:nvPr>
            <p:ph sz="half" idx="2"/>
          </p:nvPr>
        </p:nvSpPr>
        <p:spPr/>
        <p:txBody>
          <a:bodyPr>
            <a:normAutofit/>
          </a:bodyPr>
          <a:lstStyle/>
          <a:p>
            <a:pPr algn="just"/>
            <a:r>
              <a:rPr lang="pt-BR" sz="2400" b="0" i="0" dirty="0">
                <a:solidFill>
                  <a:srgbClr val="000000"/>
                </a:solidFill>
                <a:effectLst/>
                <a:latin typeface="Arial" panose="020B0604020202020204" pitchFamily="34" charset="0"/>
              </a:rPr>
              <a:t>III - para contratação de profissional de qualquer setor artístico, diretamente ou através de empresário exclusivo, desde que consagrado pela crítica especializada ou pela opinião pública.</a:t>
            </a:r>
            <a:endParaRPr lang="pt-BR" sz="2400" dirty="0"/>
          </a:p>
        </p:txBody>
      </p:sp>
      <p:sp>
        <p:nvSpPr>
          <p:cNvPr id="5" name="Espaço Reservado para Texto 4">
            <a:extLst>
              <a:ext uri="{FF2B5EF4-FFF2-40B4-BE49-F238E27FC236}">
                <a16:creationId xmlns:a16="http://schemas.microsoft.com/office/drawing/2014/main" xmlns="" id="{0E9670CC-3174-4884-9810-65DB17F7B9AA}"/>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232FA0FC-9172-471B-B26F-9CBE46E5BDFA}"/>
              </a:ext>
            </a:extLst>
          </p:cNvPr>
          <p:cNvSpPr>
            <a:spLocks noGrp="1"/>
          </p:cNvSpPr>
          <p:nvPr>
            <p:ph sz="quarter" idx="4"/>
          </p:nvPr>
        </p:nvSpPr>
        <p:spPr/>
        <p:txBody>
          <a:bodyPr>
            <a:normAutofit/>
          </a:bodyPr>
          <a:lstStyle/>
          <a:p>
            <a:pPr algn="just"/>
            <a:r>
              <a:rPr lang="pt-BR" sz="2400" b="0" i="0" u="none" strike="noStrike" baseline="0" dirty="0">
                <a:solidFill>
                  <a:schemeClr val="tx1"/>
                </a:solidFill>
                <a:latin typeface="Arial" panose="020B0604020202020204" pitchFamily="34" charset="0"/>
              </a:rPr>
              <a:t>II - contratação de profissional do setor artístico, </a:t>
            </a:r>
            <a:r>
              <a:rPr lang="pt-BR" sz="2400" i="0" u="none" strike="noStrike" baseline="0" dirty="0">
                <a:solidFill>
                  <a:schemeClr val="tx1"/>
                </a:solidFill>
                <a:latin typeface="Arial" panose="020B0604020202020204" pitchFamily="34" charset="0"/>
              </a:rPr>
              <a:t>diretamente ou por meio de empresário exclusivo</a:t>
            </a:r>
            <a:r>
              <a:rPr lang="pt-BR" sz="2400" b="0" i="0" u="none" strike="noStrike" baseline="0" dirty="0">
                <a:solidFill>
                  <a:schemeClr val="tx1"/>
                </a:solidFill>
                <a:latin typeface="Arial" panose="020B0604020202020204" pitchFamily="34" charset="0"/>
              </a:rPr>
              <a:t>, desde que consagrado pela crítica especializada ou pela opinião pública;</a:t>
            </a:r>
            <a:endParaRPr lang="pt-BR" sz="2400" dirty="0">
              <a:solidFill>
                <a:schemeClr val="tx1"/>
              </a:solidFill>
            </a:endParaRPr>
          </a:p>
        </p:txBody>
      </p:sp>
    </p:spTree>
    <p:extLst>
      <p:ext uri="{BB962C8B-B14F-4D97-AF65-F5344CB8AC3E}">
        <p14:creationId xmlns:p14="http://schemas.microsoft.com/office/powerpoint/2010/main" val="39268750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ítulo 10">
            <a:extLst>
              <a:ext uri="{FF2B5EF4-FFF2-40B4-BE49-F238E27FC236}">
                <a16:creationId xmlns:a16="http://schemas.microsoft.com/office/drawing/2014/main" xmlns="" id="{A6FB2BBB-3350-43E3-8DBF-8186DC2FB035}"/>
              </a:ext>
            </a:extLst>
          </p:cNvPr>
          <p:cNvSpPr>
            <a:spLocks noGrp="1"/>
          </p:cNvSpPr>
          <p:nvPr>
            <p:ph type="title"/>
          </p:nvPr>
        </p:nvSpPr>
        <p:spPr/>
        <p:txBody>
          <a:bodyPr>
            <a:normAutofit/>
          </a:bodyPr>
          <a:lstStyle/>
          <a:p>
            <a:pPr algn="ctr"/>
            <a:r>
              <a:rPr lang="pt-BR" sz="3200" dirty="0">
                <a:latin typeface="Arial Black" panose="020B0A04020102020204" pitchFamily="34" charset="0"/>
              </a:rPr>
              <a:t>Empresário exclusivo</a:t>
            </a:r>
          </a:p>
        </p:txBody>
      </p:sp>
      <p:sp>
        <p:nvSpPr>
          <p:cNvPr id="12" name="Espaço Reservado para Conteúdo 11">
            <a:extLst>
              <a:ext uri="{FF2B5EF4-FFF2-40B4-BE49-F238E27FC236}">
                <a16:creationId xmlns:a16="http://schemas.microsoft.com/office/drawing/2014/main" xmlns="" id="{65A2BBB1-A8E9-4FBB-A59C-D6C7631BDC8B}"/>
              </a:ext>
            </a:extLst>
          </p:cNvPr>
          <p:cNvSpPr>
            <a:spLocks noGrp="1"/>
          </p:cNvSpPr>
          <p:nvPr>
            <p:ph idx="1"/>
          </p:nvPr>
        </p:nvSpPr>
        <p:spPr/>
        <p:txBody>
          <a:bodyPr>
            <a:normAutofit lnSpcReduction="10000"/>
          </a:bodyPr>
          <a:lstStyle/>
          <a:p>
            <a:pPr algn="just"/>
            <a:r>
              <a:rPr lang="pt-BR" sz="2400" b="0" i="0" dirty="0">
                <a:solidFill>
                  <a:srgbClr val="000000"/>
                </a:solidFill>
                <a:effectLst/>
                <a:latin typeface="Arial" panose="020B0604020202020204" pitchFamily="34" charset="0"/>
              </a:rPr>
              <a:t>Art. 74. (...)</a:t>
            </a:r>
          </a:p>
          <a:p>
            <a:pPr algn="just"/>
            <a:r>
              <a:rPr lang="pt-BR" sz="2400" b="0" i="0" dirty="0">
                <a:solidFill>
                  <a:srgbClr val="000000"/>
                </a:solidFill>
                <a:effectLst/>
                <a:latin typeface="Arial" panose="020B0604020202020204" pitchFamily="34" charset="0"/>
              </a:rPr>
              <a:t>§ 2º Para fins do disposto no inciso II do </a:t>
            </a:r>
            <a:r>
              <a:rPr lang="pt-BR" sz="2400" i="1" dirty="0">
                <a:solidFill>
                  <a:srgbClr val="000000"/>
                </a:solidFill>
                <a:effectLst/>
                <a:latin typeface="Arial" panose="020B0604020202020204" pitchFamily="34" charset="0"/>
              </a:rPr>
              <a:t>caput</a:t>
            </a:r>
            <a:r>
              <a:rPr lang="pt-BR" sz="2400" b="0" i="0" dirty="0">
                <a:solidFill>
                  <a:srgbClr val="000000"/>
                </a:solidFill>
                <a:effectLst/>
                <a:latin typeface="Arial" panose="020B0604020202020204" pitchFamily="34" charset="0"/>
              </a:rPr>
              <a:t> deste artigo, considera-se </a:t>
            </a:r>
            <a:r>
              <a:rPr lang="pt-BR" sz="2400" b="1" i="0" dirty="0">
                <a:solidFill>
                  <a:srgbClr val="000000"/>
                </a:solidFill>
                <a:effectLst/>
                <a:latin typeface="Arial" panose="020B0604020202020204" pitchFamily="34" charset="0"/>
              </a:rPr>
              <a:t>empresário exclusivo </a:t>
            </a:r>
            <a:r>
              <a:rPr lang="pt-BR" sz="2400" b="0" i="0" dirty="0">
                <a:solidFill>
                  <a:srgbClr val="000000"/>
                </a:solidFill>
                <a:effectLst/>
                <a:latin typeface="Arial" panose="020B0604020202020204" pitchFamily="34" charset="0"/>
              </a:rPr>
              <a:t>a pessoa física ou jurídica que possua contrato, declaração, carta ou outro documento que ateste a exclusividade permanente e contínua de representação, no País ou em Estado específico, do profissional do setor artístico, </a:t>
            </a:r>
            <a:r>
              <a:rPr lang="pt-BR" sz="2400" b="1" i="0" dirty="0">
                <a:solidFill>
                  <a:srgbClr val="000000"/>
                </a:solidFill>
                <a:effectLst/>
                <a:latin typeface="Arial" panose="020B0604020202020204" pitchFamily="34" charset="0"/>
              </a:rPr>
              <a:t>afastada a possibilidade de contratação direta por inexigibilidade por meio de empresário com representação restrita a evento ou local específico</a:t>
            </a:r>
            <a:r>
              <a:rPr lang="pt-BR" sz="2400" b="0" i="0" dirty="0">
                <a:solidFill>
                  <a:srgbClr val="000000"/>
                </a:solidFill>
                <a:effectLst/>
                <a:latin typeface="Arial" panose="020B0604020202020204" pitchFamily="34" charset="0"/>
              </a:rPr>
              <a:t>.</a:t>
            </a:r>
            <a:endParaRPr lang="pt-BR" sz="2400" dirty="0"/>
          </a:p>
        </p:txBody>
      </p:sp>
    </p:spTree>
    <p:extLst>
      <p:ext uri="{BB962C8B-B14F-4D97-AF65-F5344CB8AC3E}">
        <p14:creationId xmlns:p14="http://schemas.microsoft.com/office/powerpoint/2010/main" val="16801777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31DB2A7-6F37-42B0-8719-C0B747157E38}"/>
              </a:ext>
            </a:extLst>
          </p:cNvPr>
          <p:cNvSpPr>
            <a:spLocks noGrp="1"/>
          </p:cNvSpPr>
          <p:nvPr>
            <p:ph type="title"/>
          </p:nvPr>
        </p:nvSpPr>
        <p:spPr/>
        <p:txBody>
          <a:bodyPr>
            <a:normAutofit/>
          </a:bodyPr>
          <a:lstStyle/>
          <a:p>
            <a:pPr algn="ctr"/>
            <a:r>
              <a:rPr lang="pt-BR" sz="3200" dirty="0">
                <a:latin typeface="Arial Black" panose="020B0A04020102020204" pitchFamily="34" charset="0"/>
              </a:rPr>
              <a:t>Novidades:</a:t>
            </a:r>
          </a:p>
        </p:txBody>
      </p:sp>
      <p:sp>
        <p:nvSpPr>
          <p:cNvPr id="3" name="Espaço Reservado para Conteúdo 2">
            <a:extLst>
              <a:ext uri="{FF2B5EF4-FFF2-40B4-BE49-F238E27FC236}">
                <a16:creationId xmlns:a16="http://schemas.microsoft.com/office/drawing/2014/main" xmlns="" id="{2CD40736-F3DF-4087-A15B-E73BE2F3F3A6}"/>
              </a:ext>
            </a:extLst>
          </p:cNvPr>
          <p:cNvSpPr>
            <a:spLocks noGrp="1"/>
          </p:cNvSpPr>
          <p:nvPr>
            <p:ph idx="1"/>
          </p:nvPr>
        </p:nvSpPr>
        <p:spPr/>
        <p:txBody>
          <a:bodyPr/>
          <a:lstStyle/>
          <a:p>
            <a:pPr algn="l"/>
            <a:endParaRPr lang="pt-BR" sz="1800" b="0" i="0" u="none" strike="noStrike" baseline="0" dirty="0">
              <a:solidFill>
                <a:srgbClr val="000000"/>
              </a:solidFill>
              <a:latin typeface="Arial" panose="020B0604020202020204" pitchFamily="34" charset="0"/>
            </a:endParaRPr>
          </a:p>
          <a:p>
            <a:pPr algn="just"/>
            <a:r>
              <a:rPr lang="pt-BR" sz="2800" b="0" i="0" u="none" strike="noStrike" baseline="0" dirty="0">
                <a:solidFill>
                  <a:schemeClr val="tx1"/>
                </a:solidFill>
                <a:latin typeface="Arial" panose="020B0604020202020204" pitchFamily="34" charset="0"/>
              </a:rPr>
              <a:t>IV - objetos que devam ou possam ser contratados por meio de credenciamento </a:t>
            </a:r>
            <a:r>
              <a:rPr lang="pt-BR" sz="2800" b="0" i="0" u="none" strike="noStrike" baseline="0" dirty="0">
                <a:solidFill>
                  <a:srgbClr val="FF0000"/>
                </a:solidFill>
                <a:latin typeface="Arial" panose="020B0604020202020204" pitchFamily="34" charset="0"/>
              </a:rPr>
              <a:t>(instrumento auxiliar das licitações e contratações previsto no art. 79)</a:t>
            </a:r>
            <a:r>
              <a:rPr lang="pt-BR" sz="2800" b="0" i="0" u="none" strike="noStrike" baseline="0" dirty="0">
                <a:solidFill>
                  <a:schemeClr val="tx1"/>
                </a:solidFill>
                <a:latin typeface="Arial" panose="020B0604020202020204" pitchFamily="34" charset="0"/>
              </a:rPr>
              <a:t>;</a:t>
            </a:r>
          </a:p>
          <a:p>
            <a:pPr algn="just"/>
            <a:endParaRPr lang="pt-BR" sz="2800" b="0" i="0" u="none" strike="noStrike" baseline="0" dirty="0">
              <a:latin typeface="Arial" panose="020B0604020202020204" pitchFamily="34" charset="0"/>
            </a:endParaRPr>
          </a:p>
          <a:p>
            <a:pPr algn="just"/>
            <a:r>
              <a:rPr lang="pt-BR" sz="2800" b="0" i="0" u="none" strike="noStrike" baseline="0" dirty="0">
                <a:solidFill>
                  <a:schemeClr val="tx1"/>
                </a:solidFill>
                <a:latin typeface="Arial" panose="020B0604020202020204" pitchFamily="34" charset="0"/>
              </a:rPr>
              <a:t>V - aquisição ou locação de imóvel cujas características de instalações e de localização tornem necessária sua escolha.</a:t>
            </a:r>
            <a:endParaRPr lang="pt-BR" sz="2800" dirty="0">
              <a:solidFill>
                <a:schemeClr val="tx1"/>
              </a:solidFill>
            </a:endParaRPr>
          </a:p>
        </p:txBody>
      </p:sp>
    </p:spTree>
    <p:extLst>
      <p:ext uri="{BB962C8B-B14F-4D97-AF65-F5344CB8AC3E}">
        <p14:creationId xmlns:p14="http://schemas.microsoft.com/office/powerpoint/2010/main" val="2274848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4F0072B-42D9-4576-87AE-2DBB9DEEBD4E}"/>
              </a:ext>
            </a:extLst>
          </p:cNvPr>
          <p:cNvSpPr>
            <a:spLocks noGrp="1"/>
          </p:cNvSpPr>
          <p:nvPr>
            <p:ph type="title"/>
          </p:nvPr>
        </p:nvSpPr>
        <p:spPr/>
        <p:txBody>
          <a:bodyPr>
            <a:normAutofit/>
          </a:bodyPr>
          <a:lstStyle/>
          <a:p>
            <a:pPr algn="just"/>
            <a:r>
              <a:rPr kumimoji="0" lang="pt-BR" sz="3200" b="0" i="0" u="none" strike="noStrike" kern="1200" cap="none" spc="0" normalizeH="0" baseline="0" noProof="0" dirty="0">
                <a:ln>
                  <a:noFill/>
                </a:ln>
                <a:solidFill>
                  <a:prstClr val="black">
                    <a:lumMod val="85000"/>
                    <a:lumOff val="15000"/>
                  </a:prstClr>
                </a:solidFill>
                <a:effectLst/>
                <a:uLnTx/>
                <a:uFillTx/>
                <a:latin typeface="Arial Black" panose="020B0A04020102020204" pitchFamily="34" charset="0"/>
              </a:rPr>
              <a:t>Instrução do processo de contratação direta na Lei 14.133/21 (art. 72):</a:t>
            </a:r>
            <a:endParaRPr lang="pt-BR" sz="3200" dirty="0"/>
          </a:p>
        </p:txBody>
      </p:sp>
      <p:sp>
        <p:nvSpPr>
          <p:cNvPr id="3" name="Espaço Reservado para Conteúdo 2">
            <a:extLst>
              <a:ext uri="{FF2B5EF4-FFF2-40B4-BE49-F238E27FC236}">
                <a16:creationId xmlns:a16="http://schemas.microsoft.com/office/drawing/2014/main" xmlns="" id="{054539E9-3235-479B-84A1-111227E0451A}"/>
              </a:ext>
            </a:extLst>
          </p:cNvPr>
          <p:cNvSpPr>
            <a:spLocks noGrp="1"/>
          </p:cNvSpPr>
          <p:nvPr>
            <p:ph idx="1"/>
          </p:nvPr>
        </p:nvSpPr>
        <p:spPr>
          <a:xfrm>
            <a:off x="2589212" y="2133599"/>
            <a:ext cx="8915400" cy="4625010"/>
          </a:xfrm>
        </p:spPr>
        <p:txBody>
          <a:bodyPr>
            <a:normAutofit lnSpcReduction="10000"/>
          </a:bodyPr>
          <a:lstStyle/>
          <a:p>
            <a:pPr algn="just">
              <a:spcAft>
                <a:spcPts val="600"/>
              </a:spcAft>
            </a:pPr>
            <a:r>
              <a:rPr lang="pt-BR" sz="2600" b="1" i="0" u="none" strike="noStrike" baseline="0" dirty="0">
                <a:solidFill>
                  <a:srgbClr val="FF33CC"/>
                </a:solidFill>
                <a:latin typeface="Arial" panose="020B0604020202020204" pitchFamily="34" charset="0"/>
              </a:rPr>
              <a:t>I - documento de formalização de demanda e, </a:t>
            </a:r>
            <a:r>
              <a:rPr lang="pt-BR" sz="2600" b="1" i="0" u="sng" strike="noStrike" baseline="0" dirty="0">
                <a:solidFill>
                  <a:srgbClr val="FF33CC"/>
                </a:solidFill>
                <a:latin typeface="Arial" panose="020B0604020202020204" pitchFamily="34" charset="0"/>
              </a:rPr>
              <a:t>se for o caso</a:t>
            </a:r>
            <a:r>
              <a:rPr lang="pt-BR" sz="2600" b="1" i="0" u="none" strike="noStrike" baseline="0" dirty="0">
                <a:solidFill>
                  <a:srgbClr val="FF33CC"/>
                </a:solidFill>
                <a:latin typeface="Arial" panose="020B0604020202020204" pitchFamily="34" charset="0"/>
              </a:rPr>
              <a:t>, estudo técnico preliminar, análise de riscos, termo de referência, projeto básico ou projeto executivo;</a:t>
            </a:r>
            <a:r>
              <a:rPr lang="pt-BR" sz="2400" b="1" i="0" u="none" strike="noStrike" baseline="0" dirty="0">
                <a:solidFill>
                  <a:srgbClr val="FF33CC"/>
                </a:solidFill>
                <a:latin typeface="Arial" panose="020B0604020202020204" pitchFamily="34" charset="0"/>
              </a:rPr>
              <a:t> </a:t>
            </a:r>
            <a:endParaRPr lang="pt-BR" sz="2400" b="0" i="0" u="none" strike="noStrike" baseline="0" dirty="0">
              <a:solidFill>
                <a:srgbClr val="FF33CC"/>
              </a:solidFill>
              <a:latin typeface="Arial" panose="020B0604020202020204" pitchFamily="34" charset="0"/>
            </a:endParaRPr>
          </a:p>
          <a:p>
            <a:pPr algn="just">
              <a:spcAft>
                <a:spcPts val="600"/>
              </a:spcAft>
            </a:pPr>
            <a:endParaRPr lang="pt-BR" sz="2400" b="0" i="0" u="none" strike="noStrike" baseline="0" dirty="0">
              <a:solidFill>
                <a:srgbClr val="FF0000"/>
              </a:solidFill>
              <a:latin typeface="Arial" panose="020B0604020202020204" pitchFamily="34" charset="0"/>
            </a:endParaRPr>
          </a:p>
          <a:p>
            <a:pPr algn="just">
              <a:spcAft>
                <a:spcPts val="600"/>
              </a:spcAft>
            </a:pPr>
            <a:r>
              <a:rPr lang="pt-BR" sz="2200" b="0" i="0" dirty="0">
                <a:solidFill>
                  <a:srgbClr val="000000"/>
                </a:solidFill>
                <a:effectLst/>
                <a:latin typeface="Arial" panose="020B0604020202020204" pitchFamily="34" charset="0"/>
              </a:rPr>
              <a:t>Definição do </a:t>
            </a:r>
            <a:r>
              <a:rPr lang="pt-BR" sz="2200" b="1" i="0" dirty="0">
                <a:solidFill>
                  <a:srgbClr val="000000"/>
                </a:solidFill>
                <a:effectLst/>
                <a:latin typeface="Arial" panose="020B0604020202020204" pitchFamily="34" charset="0"/>
              </a:rPr>
              <a:t>Estudo Técnico Preliminar</a:t>
            </a:r>
            <a:r>
              <a:rPr lang="pt-BR" sz="2200" b="0" i="0" dirty="0">
                <a:solidFill>
                  <a:srgbClr val="000000"/>
                </a:solidFill>
                <a:effectLst/>
                <a:latin typeface="Arial" panose="020B0604020202020204" pitchFamily="34" charset="0"/>
              </a:rPr>
              <a:t>: art. 6º, inciso XX</a:t>
            </a:r>
            <a:r>
              <a:rPr lang="pt-BR" sz="2400" b="0" i="0" dirty="0">
                <a:solidFill>
                  <a:srgbClr val="000000"/>
                </a:solidFill>
                <a:effectLst/>
                <a:latin typeface="Arial" panose="020B0604020202020204" pitchFamily="34" charset="0"/>
              </a:rPr>
              <a:t>.</a:t>
            </a:r>
          </a:p>
          <a:p>
            <a:pPr algn="just"/>
            <a:r>
              <a:rPr lang="pt-BR" sz="2200" b="0" i="0" u="none" strike="noStrike" baseline="0" dirty="0">
                <a:solidFill>
                  <a:schemeClr val="tx1"/>
                </a:solidFill>
                <a:latin typeface="Arial" panose="020B0604020202020204" pitchFamily="34" charset="0"/>
              </a:rPr>
              <a:t>XX - estudo técnico preliminar: documento constitutivo da primeira etapa do planejamento de uma contratação que </a:t>
            </a:r>
            <a:r>
              <a:rPr lang="pt-BR" sz="2200" b="0" i="0" u="none" strike="noStrike" baseline="0" dirty="0">
                <a:solidFill>
                  <a:srgbClr val="FF0000"/>
                </a:solidFill>
                <a:latin typeface="Arial" panose="020B0604020202020204" pitchFamily="34" charset="0"/>
              </a:rPr>
              <a:t>caracteriza o interesse público envolvido e a sua melhor solução </a:t>
            </a:r>
            <a:r>
              <a:rPr lang="pt-BR" sz="2200" b="0" i="0" u="none" strike="noStrike" baseline="0" dirty="0">
                <a:solidFill>
                  <a:schemeClr val="tx1"/>
                </a:solidFill>
                <a:latin typeface="Arial" panose="020B0604020202020204" pitchFamily="34" charset="0"/>
              </a:rPr>
              <a:t>e dá base ao anteprojeto, ao termo de referência ou ao projeto básico a serem elaborados </a:t>
            </a:r>
            <a:r>
              <a:rPr lang="pt-BR" sz="2200" b="0" i="0" u="none" strike="noStrike" baseline="0" dirty="0">
                <a:solidFill>
                  <a:srgbClr val="FF0000"/>
                </a:solidFill>
                <a:latin typeface="Arial" panose="020B0604020202020204" pitchFamily="34" charset="0"/>
              </a:rPr>
              <a:t>caso se conclua pela viabilidade da contratação</a:t>
            </a:r>
            <a:r>
              <a:rPr lang="pt-BR" sz="2200" b="0" i="0" u="none" strike="noStrike" baseline="0" dirty="0">
                <a:solidFill>
                  <a:schemeClr val="tx1"/>
                </a:solidFill>
                <a:latin typeface="Arial" panose="020B0604020202020204" pitchFamily="34" charset="0"/>
              </a:rPr>
              <a:t>;</a:t>
            </a:r>
          </a:p>
        </p:txBody>
      </p:sp>
    </p:spTree>
    <p:extLst>
      <p:ext uri="{BB962C8B-B14F-4D97-AF65-F5344CB8AC3E}">
        <p14:creationId xmlns:p14="http://schemas.microsoft.com/office/powerpoint/2010/main" val="260286110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33C1255-866E-4619-BCFF-2761E10C4E65}"/>
              </a:ext>
            </a:extLst>
          </p:cNvPr>
          <p:cNvSpPr>
            <a:spLocks noGrp="1"/>
          </p:cNvSpPr>
          <p:nvPr>
            <p:ph type="title"/>
          </p:nvPr>
        </p:nvSpPr>
        <p:spPr/>
        <p:txBody>
          <a:bodyPr>
            <a:normAutofit/>
          </a:bodyPr>
          <a:lstStyle/>
          <a:p>
            <a:pPr algn="ctr"/>
            <a:r>
              <a:rPr lang="pt-BR" sz="3000" dirty="0">
                <a:latin typeface="Arial Black" panose="020B0A04020102020204" pitchFamily="34" charset="0"/>
              </a:rPr>
              <a:t>Aquisição ou locação de imóvel (art. 74, §5):</a:t>
            </a:r>
          </a:p>
        </p:txBody>
      </p:sp>
      <p:sp>
        <p:nvSpPr>
          <p:cNvPr id="3" name="Espaço Reservado para Conteúdo 2">
            <a:extLst>
              <a:ext uri="{FF2B5EF4-FFF2-40B4-BE49-F238E27FC236}">
                <a16:creationId xmlns:a16="http://schemas.microsoft.com/office/drawing/2014/main" xmlns="" id="{C90F58E9-6491-4BEF-A79B-CFE206C64B45}"/>
              </a:ext>
            </a:extLst>
          </p:cNvPr>
          <p:cNvSpPr>
            <a:spLocks noGrp="1"/>
          </p:cNvSpPr>
          <p:nvPr>
            <p:ph idx="1"/>
          </p:nvPr>
        </p:nvSpPr>
        <p:spPr>
          <a:xfrm>
            <a:off x="2589212" y="1616765"/>
            <a:ext cx="8915400" cy="4956313"/>
          </a:xfrm>
        </p:spPr>
        <p:txBody>
          <a:bodyPr>
            <a:normAutofit lnSpcReduction="10000"/>
          </a:bodyPr>
          <a:lstStyle/>
          <a:p>
            <a:pPr algn="just"/>
            <a:r>
              <a:rPr lang="pt-BR" sz="2600" b="0" i="0" u="none" strike="noStrike" baseline="0" dirty="0">
                <a:solidFill>
                  <a:schemeClr val="tx1"/>
                </a:solidFill>
                <a:latin typeface="Arial" panose="020B0604020202020204" pitchFamily="34" charset="0"/>
              </a:rPr>
              <a:t>§ 5º Nas contratações com fundamento no inciso V do </a:t>
            </a:r>
            <a:r>
              <a:rPr lang="pt-BR" sz="2600" i="1" u="none" strike="noStrike" baseline="0" dirty="0">
                <a:solidFill>
                  <a:schemeClr val="tx1"/>
                </a:solidFill>
                <a:latin typeface="Arial" panose="020B0604020202020204" pitchFamily="34" charset="0"/>
              </a:rPr>
              <a:t>caput</a:t>
            </a:r>
            <a:r>
              <a:rPr lang="pt-BR" sz="2600" b="1" i="0" u="none" strike="noStrike" baseline="0" dirty="0">
                <a:solidFill>
                  <a:schemeClr val="tx1"/>
                </a:solidFill>
                <a:latin typeface="Arial" panose="020B0604020202020204" pitchFamily="34" charset="0"/>
              </a:rPr>
              <a:t> </a:t>
            </a:r>
            <a:r>
              <a:rPr lang="pt-BR" sz="2600" b="0" i="0" u="none" strike="noStrike" baseline="0" dirty="0">
                <a:solidFill>
                  <a:schemeClr val="tx1"/>
                </a:solidFill>
                <a:latin typeface="Arial" panose="020B0604020202020204" pitchFamily="34" charset="0"/>
              </a:rPr>
              <a:t>deste artigo, devem ser observados os seguintes requisitos:</a:t>
            </a:r>
          </a:p>
          <a:p>
            <a:pPr algn="just"/>
            <a:r>
              <a:rPr lang="pt-BR" sz="2600" b="0" i="0" u="none" strike="noStrike" baseline="0" dirty="0">
                <a:solidFill>
                  <a:schemeClr val="tx1"/>
                </a:solidFill>
                <a:latin typeface="Arial" panose="020B0604020202020204" pitchFamily="34" charset="0"/>
              </a:rPr>
              <a:t>I - avaliação prévia do bem, do seu estado de conservação, dos custos de adaptações, quando imprescindíveis às necessidades de utilização, e do prazo de amortização dos investimentos;</a:t>
            </a:r>
          </a:p>
          <a:p>
            <a:pPr algn="just"/>
            <a:r>
              <a:rPr lang="pt-BR" sz="2600" b="0" i="0" u="none" strike="noStrike" baseline="0" dirty="0">
                <a:solidFill>
                  <a:schemeClr val="tx1"/>
                </a:solidFill>
                <a:latin typeface="Arial" panose="020B0604020202020204" pitchFamily="34" charset="0"/>
              </a:rPr>
              <a:t>II - certificação da inexistência de imóveis públicos vagos e disponíveis que atendam ao objeto;</a:t>
            </a:r>
          </a:p>
          <a:p>
            <a:pPr algn="just"/>
            <a:r>
              <a:rPr lang="pt-BR" sz="2600" b="0" i="0" u="none" strike="noStrike" baseline="0" dirty="0">
                <a:solidFill>
                  <a:schemeClr val="tx1"/>
                </a:solidFill>
                <a:latin typeface="Arial" panose="020B0604020202020204" pitchFamily="34" charset="0"/>
              </a:rPr>
              <a:t>III - justificativas que demonstrem a singularidade do imóvel a ser comprado ou locado pela Administração e que evidenciem vantagem para ela.</a:t>
            </a:r>
            <a:endParaRPr lang="pt-BR" sz="2600" dirty="0">
              <a:solidFill>
                <a:schemeClr val="tx1"/>
              </a:solidFill>
            </a:endParaRPr>
          </a:p>
        </p:txBody>
      </p:sp>
    </p:spTree>
    <p:extLst>
      <p:ext uri="{BB962C8B-B14F-4D97-AF65-F5344CB8AC3E}">
        <p14:creationId xmlns:p14="http://schemas.microsoft.com/office/powerpoint/2010/main" val="10856146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xmlns="" id="{D21F1146-FB73-4C1F-B96F-BB2BF3278FA3}"/>
              </a:ext>
            </a:extLst>
          </p:cNvPr>
          <p:cNvSpPr>
            <a:spLocks noGrp="1"/>
          </p:cNvSpPr>
          <p:nvPr>
            <p:ph type="title"/>
          </p:nvPr>
        </p:nvSpPr>
        <p:spPr/>
        <p:txBody>
          <a:bodyPr>
            <a:normAutofit/>
          </a:bodyPr>
          <a:lstStyle/>
          <a:p>
            <a:pPr algn="ctr"/>
            <a:r>
              <a:rPr lang="pt-BR" sz="6000" dirty="0">
                <a:latin typeface="Arial Black" panose="020B0A04020102020204" pitchFamily="34" charset="0"/>
              </a:rPr>
              <a:t>Hipóteses de</a:t>
            </a:r>
            <a:br>
              <a:rPr lang="pt-BR" sz="6000" dirty="0">
                <a:latin typeface="Arial Black" panose="020B0A04020102020204" pitchFamily="34" charset="0"/>
              </a:rPr>
            </a:br>
            <a:r>
              <a:rPr lang="pt-BR" sz="6000" dirty="0">
                <a:latin typeface="Arial Black" panose="020B0A04020102020204" pitchFamily="34" charset="0"/>
              </a:rPr>
              <a:t>Dispensa</a:t>
            </a:r>
          </a:p>
        </p:txBody>
      </p:sp>
      <p:sp>
        <p:nvSpPr>
          <p:cNvPr id="5" name="Espaço Reservado para Texto 4">
            <a:extLst>
              <a:ext uri="{FF2B5EF4-FFF2-40B4-BE49-F238E27FC236}">
                <a16:creationId xmlns:a16="http://schemas.microsoft.com/office/drawing/2014/main" xmlns="" id="{079133EB-EF55-4F95-9D45-DC4CDA96E726}"/>
              </a:ext>
            </a:extLst>
          </p:cNvPr>
          <p:cNvSpPr>
            <a:spLocks noGrp="1"/>
          </p:cNvSpPr>
          <p:nvPr>
            <p:ph type="body" idx="1"/>
          </p:nvPr>
        </p:nvSpPr>
        <p:spPr>
          <a:xfrm>
            <a:off x="2589212" y="3551583"/>
            <a:ext cx="8915399" cy="2875721"/>
          </a:xfrm>
        </p:spPr>
        <p:style>
          <a:lnRef idx="1">
            <a:schemeClr val="accent6"/>
          </a:lnRef>
          <a:fillRef idx="2">
            <a:schemeClr val="accent6"/>
          </a:fillRef>
          <a:effectRef idx="1">
            <a:schemeClr val="accent6"/>
          </a:effectRef>
          <a:fontRef idx="minor">
            <a:schemeClr val="dk1"/>
          </a:fontRef>
        </p:style>
        <p:txBody>
          <a:bodyPr>
            <a:normAutofit/>
          </a:bodyPr>
          <a:lstStyle/>
          <a:p>
            <a:pPr algn="ctr"/>
            <a:r>
              <a:rPr lang="pt-BR" sz="2400" dirty="0">
                <a:solidFill>
                  <a:schemeClr val="tx1"/>
                </a:solidFill>
                <a:latin typeface="Arial" panose="020B0604020202020204" pitchFamily="34" charset="0"/>
                <a:cs typeface="Arial" panose="020B0604020202020204" pitchFamily="34" charset="0"/>
              </a:rPr>
              <a:t>Licitação dispensável (art. 75) x licitação dispensada (art. 76, II)</a:t>
            </a:r>
          </a:p>
          <a:p>
            <a:pPr algn="ctr"/>
            <a:endParaRPr lang="pt-BR" sz="2400" dirty="0">
              <a:solidFill>
                <a:schemeClr val="tx1"/>
              </a:solidFill>
              <a:latin typeface="Arial" panose="020B0604020202020204" pitchFamily="34" charset="0"/>
              <a:cs typeface="Arial" panose="020B0604020202020204" pitchFamily="34" charset="0"/>
            </a:endParaRPr>
          </a:p>
          <a:p>
            <a:pPr algn="ctr"/>
            <a:endParaRPr lang="pt-BR" dirty="0">
              <a:solidFill>
                <a:schemeClr val="tx1"/>
              </a:solidFill>
              <a:latin typeface="Arial" panose="020B0604020202020204" pitchFamily="34" charset="0"/>
              <a:cs typeface="Arial" panose="020B0604020202020204" pitchFamily="34" charset="0"/>
            </a:endParaRPr>
          </a:p>
          <a:p>
            <a:pPr algn="ctr">
              <a:spcBef>
                <a:spcPts val="0"/>
              </a:spcBef>
            </a:pPr>
            <a:endParaRPr lang="pt-BR" dirty="0">
              <a:solidFill>
                <a:schemeClr val="tx1"/>
              </a:solidFill>
              <a:latin typeface="Arial" panose="020B0604020202020204" pitchFamily="34" charset="0"/>
              <a:cs typeface="Arial" panose="020B0604020202020204" pitchFamily="34" charset="0"/>
            </a:endParaRPr>
          </a:p>
          <a:p>
            <a:pPr algn="ctr"/>
            <a:endParaRPr lang="pt-BR" dirty="0">
              <a:solidFill>
                <a:schemeClr val="tx1"/>
              </a:solidFill>
              <a:latin typeface="Arial" panose="020B0604020202020204" pitchFamily="34" charset="0"/>
              <a:cs typeface="Arial" panose="020B0604020202020204" pitchFamily="34" charset="0"/>
            </a:endParaRPr>
          </a:p>
          <a:p>
            <a:pPr algn="ctr"/>
            <a:r>
              <a:rPr lang="pt-BR" sz="2000" dirty="0">
                <a:solidFill>
                  <a:schemeClr val="tx1"/>
                </a:solidFill>
                <a:latin typeface="Arial" panose="020B0604020202020204" pitchFamily="34" charset="0"/>
                <a:cs typeface="Arial" panose="020B0604020202020204" pitchFamily="34" charset="0"/>
              </a:rPr>
              <a:t>Discricionariedade do gestor		       Obrigatoriedade da dispensa</a:t>
            </a:r>
          </a:p>
        </p:txBody>
      </p:sp>
      <p:sp>
        <p:nvSpPr>
          <p:cNvPr id="3" name="Seta: para Baixo 2">
            <a:extLst>
              <a:ext uri="{FF2B5EF4-FFF2-40B4-BE49-F238E27FC236}">
                <a16:creationId xmlns:a16="http://schemas.microsoft.com/office/drawing/2014/main" xmlns="" id="{F0FBF3E4-833C-4E91-8877-8A6986CF7B70}"/>
              </a:ext>
            </a:extLst>
          </p:cNvPr>
          <p:cNvSpPr/>
          <p:nvPr/>
        </p:nvSpPr>
        <p:spPr>
          <a:xfrm>
            <a:off x="8322366" y="4588564"/>
            <a:ext cx="304800" cy="8017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
        <p:nvSpPr>
          <p:cNvPr id="6" name="Seta: para Baixo 5">
            <a:extLst>
              <a:ext uri="{FF2B5EF4-FFF2-40B4-BE49-F238E27FC236}">
                <a16:creationId xmlns:a16="http://schemas.microsoft.com/office/drawing/2014/main" xmlns="" id="{9B09C0C0-3F99-4412-B7CC-6FEECE7CC696}"/>
              </a:ext>
            </a:extLst>
          </p:cNvPr>
          <p:cNvSpPr/>
          <p:nvPr/>
        </p:nvSpPr>
        <p:spPr>
          <a:xfrm>
            <a:off x="4598505" y="4588564"/>
            <a:ext cx="304800" cy="8017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a:p>
        </p:txBody>
      </p:sp>
    </p:spTree>
    <p:extLst>
      <p:ext uri="{BB962C8B-B14F-4D97-AF65-F5344CB8AC3E}">
        <p14:creationId xmlns:p14="http://schemas.microsoft.com/office/powerpoint/2010/main" val="10919988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xmlns="" id="{A22E3F16-967B-44CB-9F80-C602C1F98E98}"/>
              </a:ext>
            </a:extLst>
          </p:cNvPr>
          <p:cNvSpPr>
            <a:spLocks noGrp="1"/>
          </p:cNvSpPr>
          <p:nvPr>
            <p:ph type="title"/>
          </p:nvPr>
        </p:nvSpPr>
        <p:spPr/>
        <p:txBody>
          <a:bodyPr>
            <a:normAutofit fontScale="90000"/>
          </a:bodyPr>
          <a:lstStyle/>
          <a:p>
            <a:pPr algn="just"/>
            <a:r>
              <a:rPr lang="pt-BR" sz="3200" dirty="0">
                <a:latin typeface="Arial Black" panose="020B0A04020102020204" pitchFamily="34" charset="0"/>
              </a:rPr>
              <a:t>Baixo valor para obras e serviços de engenharia e inclusão de nova hipótese:</a:t>
            </a:r>
          </a:p>
        </p:txBody>
      </p:sp>
      <p:sp>
        <p:nvSpPr>
          <p:cNvPr id="5" name="Espaço Reservado para Texto 4">
            <a:extLst>
              <a:ext uri="{FF2B5EF4-FFF2-40B4-BE49-F238E27FC236}">
                <a16:creationId xmlns:a16="http://schemas.microsoft.com/office/drawing/2014/main" xmlns="" id="{9AD77FE1-370A-4D5C-96DC-902870E2E37C}"/>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6" name="Espaço Reservado para Conteúdo 5">
            <a:extLst>
              <a:ext uri="{FF2B5EF4-FFF2-40B4-BE49-F238E27FC236}">
                <a16:creationId xmlns:a16="http://schemas.microsoft.com/office/drawing/2014/main" xmlns="" id="{D3B902D3-B3E8-475E-8B78-158AF7977930}"/>
              </a:ext>
            </a:extLst>
          </p:cNvPr>
          <p:cNvSpPr>
            <a:spLocks noGrp="1"/>
          </p:cNvSpPr>
          <p:nvPr>
            <p:ph sz="half" idx="2"/>
          </p:nvPr>
        </p:nvSpPr>
        <p:spPr/>
        <p:txBody>
          <a:bodyPr>
            <a:normAutofit lnSpcReduction="10000"/>
          </a:bodyPr>
          <a:lstStyle/>
          <a:p>
            <a:pPr algn="just"/>
            <a:r>
              <a:rPr lang="pt-BR" sz="2000" b="0" i="0" dirty="0">
                <a:solidFill>
                  <a:srgbClr val="000000"/>
                </a:solidFill>
                <a:effectLst/>
                <a:latin typeface="Arial" panose="020B0604020202020204" pitchFamily="34" charset="0"/>
              </a:rPr>
              <a:t>I - para obras e serviços de engenharia de valor até 10% (dez por cento) do limite previsto na alínea "a", do inciso I do artigo anterior, desde que não se refiram a parcelas de uma mesma obra ou serviço ou ainda para obras e serviços da mesma natureza e no mesmo local que possam ser realizadas conjunta e concomitantemente;</a:t>
            </a:r>
            <a:endParaRPr lang="pt-BR" sz="2000" dirty="0"/>
          </a:p>
        </p:txBody>
      </p:sp>
      <p:sp>
        <p:nvSpPr>
          <p:cNvPr id="7" name="Espaço Reservado para Texto 6">
            <a:extLst>
              <a:ext uri="{FF2B5EF4-FFF2-40B4-BE49-F238E27FC236}">
                <a16:creationId xmlns:a16="http://schemas.microsoft.com/office/drawing/2014/main" xmlns="" id="{06EF6025-E712-4901-86D0-E0564E2AC583}"/>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8" name="Espaço Reservado para Conteúdo 7">
            <a:extLst>
              <a:ext uri="{FF2B5EF4-FFF2-40B4-BE49-F238E27FC236}">
                <a16:creationId xmlns:a16="http://schemas.microsoft.com/office/drawing/2014/main" xmlns="" id="{B09FF34D-EFD1-49A3-8D8A-21F5D78DCFB2}"/>
              </a:ext>
            </a:extLst>
          </p:cNvPr>
          <p:cNvSpPr>
            <a:spLocks noGrp="1"/>
          </p:cNvSpPr>
          <p:nvPr>
            <p:ph sz="quarter" idx="4"/>
          </p:nvPr>
        </p:nvSpPr>
        <p:spPr/>
        <p:txBody>
          <a:bodyPr>
            <a:normAutofit lnSpcReduction="10000"/>
          </a:bodyPr>
          <a:lstStyle/>
          <a:p>
            <a:pPr algn="l"/>
            <a:r>
              <a:rPr lang="pt-BR" sz="1800" b="0" i="0" u="none" strike="noStrike" baseline="0" dirty="0">
                <a:solidFill>
                  <a:schemeClr val="tx1"/>
                </a:solidFill>
                <a:latin typeface="Arial" panose="020B0604020202020204" pitchFamily="34" charset="0"/>
              </a:rPr>
              <a:t>Art. 75. (...)</a:t>
            </a:r>
          </a:p>
          <a:p>
            <a:pPr algn="just"/>
            <a:r>
              <a:rPr lang="pt-BR" sz="2400" b="0" i="0" u="none" strike="noStrike" baseline="0" dirty="0">
                <a:solidFill>
                  <a:schemeClr val="tx1"/>
                </a:solidFill>
                <a:latin typeface="Arial" panose="020B0604020202020204" pitchFamily="34" charset="0"/>
              </a:rPr>
              <a:t>I - para contratação que envolva valores inferiores a </a:t>
            </a:r>
            <a:r>
              <a:rPr lang="pt-BR" sz="2400" b="1" i="0" u="none" strike="noStrike" baseline="0" dirty="0">
                <a:solidFill>
                  <a:schemeClr val="tx1"/>
                </a:solidFill>
                <a:latin typeface="Arial" panose="020B0604020202020204" pitchFamily="34" charset="0"/>
              </a:rPr>
              <a:t>R$ 100.000,00 </a:t>
            </a:r>
            <a:r>
              <a:rPr lang="pt-BR" sz="2400" b="0" i="0" u="none" strike="noStrike" baseline="0" dirty="0">
                <a:solidFill>
                  <a:schemeClr val="tx1"/>
                </a:solidFill>
                <a:latin typeface="Arial" panose="020B0604020202020204" pitchFamily="34" charset="0"/>
              </a:rPr>
              <a:t>(cem mil reais), no caso de obras e serviços de engenharia ou </a:t>
            </a:r>
            <a:r>
              <a:rPr lang="pt-BR" sz="2400" i="0" u="none" strike="noStrike" baseline="0" dirty="0">
                <a:solidFill>
                  <a:schemeClr val="tx1"/>
                </a:solidFill>
                <a:latin typeface="Arial" panose="020B0604020202020204" pitchFamily="34" charset="0"/>
              </a:rPr>
              <a:t>de</a:t>
            </a:r>
            <a:r>
              <a:rPr lang="pt-BR" sz="2400" b="1" i="0" u="none" strike="noStrike" baseline="0" dirty="0">
                <a:solidFill>
                  <a:schemeClr val="tx1"/>
                </a:solidFill>
                <a:latin typeface="Arial" panose="020B0604020202020204" pitchFamily="34" charset="0"/>
              </a:rPr>
              <a:t> </a:t>
            </a:r>
            <a:r>
              <a:rPr lang="pt-BR" sz="2400" b="1" i="0" strike="noStrike" baseline="0" dirty="0">
                <a:solidFill>
                  <a:srgbClr val="FF0000"/>
                </a:solidFill>
                <a:latin typeface="Arial" panose="020B0604020202020204" pitchFamily="34" charset="0"/>
              </a:rPr>
              <a:t>serviços de manutenção de veículos automotores</a:t>
            </a:r>
            <a:r>
              <a:rPr lang="pt-BR" sz="2400" b="0" i="0" u="none" strike="noStrike" baseline="0" dirty="0">
                <a:solidFill>
                  <a:schemeClr val="tx1"/>
                </a:solidFill>
                <a:latin typeface="Arial" panose="020B0604020202020204" pitchFamily="34" charset="0"/>
              </a:rPr>
              <a:t>;</a:t>
            </a:r>
            <a:endParaRPr lang="pt-BR" sz="2400" dirty="0">
              <a:solidFill>
                <a:schemeClr val="tx1"/>
              </a:solidFill>
            </a:endParaRPr>
          </a:p>
        </p:txBody>
      </p:sp>
    </p:spTree>
    <p:extLst>
      <p:ext uri="{BB962C8B-B14F-4D97-AF65-F5344CB8AC3E}">
        <p14:creationId xmlns:p14="http://schemas.microsoft.com/office/powerpoint/2010/main" val="8646631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just"/>
            <a:r>
              <a:rPr lang="pt-BR" sz="3200" dirty="0">
                <a:latin typeface="Arial Black" panose="020B0A04020102020204" pitchFamily="34" charset="0"/>
              </a:rPr>
              <a:t>Baixo valor para outros serviços e compras:</a:t>
            </a: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a:xfrm>
            <a:off x="2589212" y="2548966"/>
            <a:ext cx="4342893" cy="3684924"/>
          </a:xfrm>
        </p:spPr>
        <p:txBody>
          <a:bodyPr>
            <a:noAutofit/>
          </a:bodyPr>
          <a:lstStyle/>
          <a:p>
            <a:pPr algn="just"/>
            <a:r>
              <a:rPr lang="pt-BR" sz="2000" b="0" i="0" dirty="0">
                <a:solidFill>
                  <a:srgbClr val="000000"/>
                </a:solidFill>
                <a:effectLst/>
                <a:latin typeface="Arial" panose="020B0604020202020204" pitchFamily="34" charset="0"/>
              </a:rPr>
              <a:t>II - para outros serviços e compras de valor até 10% (dez por cento) do limite previsto na alínea "a", do inciso II do artigo anterior e </a:t>
            </a:r>
            <a:r>
              <a:rPr lang="pt-BR" sz="2000" b="1" i="0" dirty="0">
                <a:solidFill>
                  <a:srgbClr val="000000"/>
                </a:solidFill>
                <a:effectLst/>
                <a:latin typeface="Arial" panose="020B0604020202020204" pitchFamily="34" charset="0"/>
              </a:rPr>
              <a:t>para alienações, nos casos previstos nesta Lei</a:t>
            </a:r>
            <a:r>
              <a:rPr lang="pt-BR" sz="2000" b="0" i="0" dirty="0">
                <a:solidFill>
                  <a:srgbClr val="000000"/>
                </a:solidFill>
                <a:effectLst/>
                <a:latin typeface="Arial" panose="020B0604020202020204" pitchFamily="34" charset="0"/>
              </a:rPr>
              <a:t>, desde que não se refiram a parcelas de um mesmo serviço, compra ou alienação de maior vulto que possa ser realizada de uma só vez; </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lstStyle/>
          <a:p>
            <a:pPr algn="l"/>
            <a:endParaRPr lang="pt-BR" sz="1800" b="0" i="0" u="none" strike="noStrike" baseline="0" dirty="0">
              <a:solidFill>
                <a:srgbClr val="000000"/>
              </a:solidFill>
              <a:latin typeface="Arial" panose="020B0604020202020204" pitchFamily="34" charset="0"/>
            </a:endParaRPr>
          </a:p>
          <a:p>
            <a:pPr algn="just"/>
            <a:r>
              <a:rPr lang="pt-BR" sz="2400" b="0" i="0" u="none" strike="noStrike" baseline="0" dirty="0">
                <a:solidFill>
                  <a:schemeClr val="tx1"/>
                </a:solidFill>
                <a:latin typeface="Arial" panose="020B0604020202020204" pitchFamily="34" charset="0"/>
              </a:rPr>
              <a:t>II - para contratação que envolva valores inferiores a </a:t>
            </a:r>
            <a:r>
              <a:rPr lang="pt-BR" sz="2400" b="1" i="0" u="none" strike="noStrike" baseline="0" dirty="0">
                <a:solidFill>
                  <a:schemeClr val="tx1"/>
                </a:solidFill>
                <a:latin typeface="Arial" panose="020B0604020202020204" pitchFamily="34" charset="0"/>
              </a:rPr>
              <a:t>R$ 50.000,00 (cinquenta mil reais)</a:t>
            </a:r>
            <a:r>
              <a:rPr lang="pt-BR" sz="2400" b="0" i="0" u="none" strike="noStrike" baseline="0" dirty="0">
                <a:solidFill>
                  <a:schemeClr val="tx1"/>
                </a:solidFill>
                <a:latin typeface="Arial" panose="020B0604020202020204" pitchFamily="34" charset="0"/>
              </a:rPr>
              <a:t>, no caso de outros serviços e compras;</a:t>
            </a:r>
            <a:endParaRPr lang="pt-BR" sz="2400" dirty="0">
              <a:solidFill>
                <a:schemeClr val="tx1"/>
              </a:solidFill>
            </a:endParaRPr>
          </a:p>
        </p:txBody>
      </p:sp>
    </p:spTree>
    <p:extLst>
      <p:ext uri="{BB962C8B-B14F-4D97-AF65-F5344CB8AC3E}">
        <p14:creationId xmlns:p14="http://schemas.microsoft.com/office/powerpoint/2010/main" val="29954865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0D7AA276-8248-4B43-8945-F07B219CE1AC}"/>
              </a:ext>
            </a:extLst>
          </p:cNvPr>
          <p:cNvSpPr>
            <a:spLocks noGrp="1"/>
          </p:cNvSpPr>
          <p:nvPr>
            <p:ph type="title"/>
          </p:nvPr>
        </p:nvSpPr>
        <p:spPr/>
        <p:txBody>
          <a:bodyPr>
            <a:normAutofit/>
          </a:bodyPr>
          <a:lstStyle/>
          <a:p>
            <a:pPr algn="just"/>
            <a:r>
              <a:rPr lang="pt-BR" sz="3200" dirty="0">
                <a:latin typeface="Arial Black" panose="020B0A04020102020204" pitchFamily="34" charset="0"/>
              </a:rPr>
              <a:t>Baixo valor: vedação ao fracionamento.</a:t>
            </a:r>
          </a:p>
        </p:txBody>
      </p:sp>
      <p:sp>
        <p:nvSpPr>
          <p:cNvPr id="8" name="Espaço Reservado para Conteúdo 7">
            <a:extLst>
              <a:ext uri="{FF2B5EF4-FFF2-40B4-BE49-F238E27FC236}">
                <a16:creationId xmlns:a16="http://schemas.microsoft.com/office/drawing/2014/main" xmlns="" id="{9402B225-17AF-4FFC-95C2-18FC03506747}"/>
              </a:ext>
            </a:extLst>
          </p:cNvPr>
          <p:cNvSpPr>
            <a:spLocks noGrp="1"/>
          </p:cNvSpPr>
          <p:nvPr>
            <p:ph idx="1"/>
          </p:nvPr>
        </p:nvSpPr>
        <p:spPr>
          <a:xfrm>
            <a:off x="2589212" y="2133599"/>
            <a:ext cx="8915400" cy="4572001"/>
          </a:xfrm>
        </p:spPr>
        <p:txBody>
          <a:bodyPr>
            <a:normAutofit/>
          </a:bodyPr>
          <a:lstStyle/>
          <a:p>
            <a:pPr algn="just"/>
            <a:r>
              <a:rPr lang="pt-BR" sz="2200" b="0" i="0" u="none" strike="noStrike" baseline="0" dirty="0">
                <a:solidFill>
                  <a:schemeClr val="tx1"/>
                </a:solidFill>
                <a:latin typeface="Arial" panose="020B0604020202020204" pitchFamily="34" charset="0"/>
              </a:rPr>
              <a:t>Art. 75. (...)</a:t>
            </a:r>
          </a:p>
          <a:p>
            <a:pPr algn="just"/>
            <a:r>
              <a:rPr lang="pt-BR" sz="2200" b="0" i="0" u="none" strike="noStrike" baseline="0" dirty="0">
                <a:solidFill>
                  <a:schemeClr val="tx1"/>
                </a:solidFill>
                <a:latin typeface="Arial" panose="020B0604020202020204" pitchFamily="34" charset="0"/>
              </a:rPr>
              <a:t>§ 1º Para fins de aferição dos valores que atendam aos limites referidos nos incisos I e II do </a:t>
            </a:r>
            <a:r>
              <a:rPr lang="pt-BR" sz="2200" i="1" u="none" strike="noStrike" baseline="0" dirty="0">
                <a:solidFill>
                  <a:schemeClr val="tx1"/>
                </a:solidFill>
                <a:latin typeface="Arial" panose="020B0604020202020204" pitchFamily="34" charset="0"/>
              </a:rPr>
              <a:t>caput</a:t>
            </a:r>
            <a:r>
              <a:rPr lang="pt-BR" sz="2200" b="1" i="0" u="none" strike="noStrike" baseline="0" dirty="0">
                <a:solidFill>
                  <a:schemeClr val="tx1"/>
                </a:solidFill>
                <a:latin typeface="Arial" panose="020B0604020202020204" pitchFamily="34" charset="0"/>
              </a:rPr>
              <a:t> </a:t>
            </a:r>
            <a:r>
              <a:rPr lang="pt-BR" sz="2200" b="0" i="0" u="none" strike="noStrike" baseline="0" dirty="0">
                <a:solidFill>
                  <a:schemeClr val="tx1"/>
                </a:solidFill>
                <a:latin typeface="Arial" panose="020B0604020202020204" pitchFamily="34" charset="0"/>
              </a:rPr>
              <a:t>deste artigo, deverão ser observados:</a:t>
            </a:r>
          </a:p>
          <a:p>
            <a:pPr algn="just"/>
            <a:r>
              <a:rPr lang="pt-BR" sz="2200" b="0" i="0" u="none" strike="noStrike" baseline="0" dirty="0">
                <a:solidFill>
                  <a:schemeClr val="tx1"/>
                </a:solidFill>
                <a:latin typeface="Arial" panose="020B0604020202020204" pitchFamily="34" charset="0"/>
              </a:rPr>
              <a:t>I - o somatório do que for despendido no exercício financeiro pela respectiva unidade gestora; </a:t>
            </a:r>
            <a:r>
              <a:rPr lang="pt-BR" sz="2200" b="0" i="1" u="none" strike="noStrike" baseline="0" dirty="0">
                <a:solidFill>
                  <a:srgbClr val="FF0000"/>
                </a:solidFill>
                <a:latin typeface="Arial" panose="020B0604020202020204" pitchFamily="34" charset="0"/>
              </a:rPr>
              <a:t>(limite global do exercício financeiro)</a:t>
            </a:r>
          </a:p>
          <a:p>
            <a:pPr algn="just"/>
            <a:r>
              <a:rPr lang="pt-BR" sz="2000" i="1" dirty="0">
                <a:solidFill>
                  <a:schemeClr val="tx1"/>
                </a:solidFill>
                <a:latin typeface="Arial" panose="020B0604020202020204" pitchFamily="34" charset="0"/>
              </a:rPr>
              <a:t>Haverá problema se a gestão orçamentária for concentrada num único órgão.</a:t>
            </a:r>
          </a:p>
          <a:p>
            <a:pPr algn="just"/>
            <a:r>
              <a:rPr lang="pt-BR" sz="2200" b="0" i="0" u="none" strike="noStrike" baseline="0" dirty="0">
                <a:solidFill>
                  <a:schemeClr val="tx1"/>
                </a:solidFill>
                <a:latin typeface="Arial" panose="020B0604020202020204" pitchFamily="34" charset="0"/>
              </a:rPr>
              <a:t>II - o somatório da despesa realizada com objetos de mesma natureza, entendidos como tais aqueles relativos a contratações no </a:t>
            </a:r>
            <a:r>
              <a:rPr lang="pt-BR" sz="2200" b="0" i="0" u="sng" strike="noStrike" baseline="0" dirty="0">
                <a:solidFill>
                  <a:schemeClr val="tx1"/>
                </a:solidFill>
                <a:latin typeface="Arial" panose="020B0604020202020204" pitchFamily="34" charset="0"/>
              </a:rPr>
              <a:t>mesmo ramo de atividade</a:t>
            </a:r>
            <a:r>
              <a:rPr lang="pt-BR" sz="2200" b="0" i="0" u="none" strike="noStrike" baseline="0" dirty="0">
                <a:solidFill>
                  <a:schemeClr val="tx1"/>
                </a:solidFill>
                <a:latin typeface="Arial" panose="020B0604020202020204" pitchFamily="34" charset="0"/>
              </a:rPr>
              <a:t>. </a:t>
            </a:r>
            <a:r>
              <a:rPr lang="pt-BR" sz="2200" b="0" i="1" u="none" strike="noStrike" baseline="0" dirty="0">
                <a:solidFill>
                  <a:srgbClr val="FF0000"/>
                </a:solidFill>
                <a:latin typeface="Arial" panose="020B0604020202020204" pitchFamily="34" charset="0"/>
              </a:rPr>
              <a:t>(Sugestão: CNAE -  Classificação Nacional de Atividades Econômicas)</a:t>
            </a:r>
            <a:endParaRPr lang="pt-BR" sz="2200" i="1" dirty="0">
              <a:solidFill>
                <a:srgbClr val="FF0000"/>
              </a:solidFill>
            </a:endParaRPr>
          </a:p>
        </p:txBody>
      </p:sp>
    </p:spTree>
    <p:extLst>
      <p:ext uri="{BB962C8B-B14F-4D97-AF65-F5344CB8AC3E}">
        <p14:creationId xmlns:p14="http://schemas.microsoft.com/office/powerpoint/2010/main" val="372504808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BC207F8-A705-410C-9B98-32C4E21825C0}"/>
              </a:ext>
            </a:extLst>
          </p:cNvPr>
          <p:cNvSpPr>
            <a:spLocks noGrp="1"/>
          </p:cNvSpPr>
          <p:nvPr>
            <p:ph type="title"/>
          </p:nvPr>
        </p:nvSpPr>
        <p:spPr/>
        <p:txBody>
          <a:bodyPr>
            <a:normAutofit/>
          </a:bodyPr>
          <a:lstStyle/>
          <a:p>
            <a:r>
              <a:rPr lang="pt-BR" sz="3200" dirty="0">
                <a:latin typeface="Arial Black" panose="020B0A04020102020204" pitchFamily="34" charset="0"/>
              </a:rPr>
              <a:t>Exceção ao fracionamento.</a:t>
            </a:r>
          </a:p>
        </p:txBody>
      </p:sp>
      <p:sp>
        <p:nvSpPr>
          <p:cNvPr id="3" name="Espaço Reservado para Conteúdo 2">
            <a:extLst>
              <a:ext uri="{FF2B5EF4-FFF2-40B4-BE49-F238E27FC236}">
                <a16:creationId xmlns:a16="http://schemas.microsoft.com/office/drawing/2014/main" xmlns="" id="{044C3C41-EABD-4B90-905C-FA80B054CB60}"/>
              </a:ext>
            </a:extLst>
          </p:cNvPr>
          <p:cNvSpPr>
            <a:spLocks noGrp="1"/>
          </p:cNvSpPr>
          <p:nvPr>
            <p:ph idx="1"/>
          </p:nvPr>
        </p:nvSpPr>
        <p:spPr>
          <a:xfrm>
            <a:off x="2589212" y="2133600"/>
            <a:ext cx="8915400" cy="4412974"/>
          </a:xfrm>
        </p:spPr>
        <p:txBody>
          <a:bodyPr>
            <a:normAutofit/>
          </a:bodyPr>
          <a:lstStyle/>
          <a:p>
            <a:pPr algn="just"/>
            <a:r>
              <a:rPr lang="pt-BR" sz="2000" b="0" i="0" u="none" strike="noStrike" baseline="0" dirty="0">
                <a:solidFill>
                  <a:schemeClr val="tx1"/>
                </a:solidFill>
                <a:latin typeface="Arial" panose="020B0604020202020204" pitchFamily="34" charset="0"/>
              </a:rPr>
              <a:t>Art. 75. (...)</a:t>
            </a:r>
          </a:p>
          <a:p>
            <a:pPr algn="just"/>
            <a:endParaRPr lang="pt-BR" sz="2000" b="0" i="0" u="none" strike="noStrike" baseline="0" dirty="0">
              <a:solidFill>
                <a:schemeClr val="tx1"/>
              </a:solidFill>
              <a:latin typeface="Arial" panose="020B0604020202020204" pitchFamily="34" charset="0"/>
            </a:endParaRPr>
          </a:p>
          <a:p>
            <a:pPr algn="just"/>
            <a:r>
              <a:rPr lang="pt-BR" sz="2000" b="0" i="0" u="none" strike="noStrike" baseline="0" dirty="0">
                <a:solidFill>
                  <a:schemeClr val="tx1"/>
                </a:solidFill>
                <a:latin typeface="Arial" panose="020B0604020202020204" pitchFamily="34" charset="0"/>
              </a:rPr>
              <a:t>§ 7º Não se aplica o disposto no § 1º deste artigo às contratações de </a:t>
            </a:r>
            <a:r>
              <a:rPr lang="pt-BR" sz="2000" b="1" i="0" u="none" strike="noStrike" baseline="0" dirty="0">
                <a:solidFill>
                  <a:schemeClr val="tx1"/>
                </a:solidFill>
                <a:latin typeface="Arial" panose="020B0604020202020204" pitchFamily="34" charset="0"/>
              </a:rPr>
              <a:t>até R$ 8.000,00 (oito mil reais) </a:t>
            </a:r>
            <a:r>
              <a:rPr lang="pt-BR" sz="2000" b="0" i="0" u="none" strike="noStrike" baseline="0" dirty="0">
                <a:solidFill>
                  <a:schemeClr val="tx1"/>
                </a:solidFill>
                <a:latin typeface="Arial" panose="020B0604020202020204" pitchFamily="34" charset="0"/>
              </a:rPr>
              <a:t>de serviços de manutenção de veículos automotores de </a:t>
            </a:r>
            <a:r>
              <a:rPr lang="pt-BR" sz="2000" b="1" i="0" u="none" strike="noStrike" baseline="0" dirty="0">
                <a:solidFill>
                  <a:schemeClr val="tx1"/>
                </a:solidFill>
                <a:latin typeface="Arial" panose="020B0604020202020204" pitchFamily="34" charset="0"/>
              </a:rPr>
              <a:t>propriedade do órgão ou entidade contratante</a:t>
            </a:r>
            <a:r>
              <a:rPr lang="pt-BR" sz="2000" b="0" i="0" u="none" strike="noStrike" baseline="0" dirty="0">
                <a:solidFill>
                  <a:schemeClr val="tx1"/>
                </a:solidFill>
                <a:latin typeface="Arial" panose="020B0604020202020204" pitchFamily="34" charset="0"/>
              </a:rPr>
              <a:t>, incluído o fornecimento de peças.</a:t>
            </a:r>
          </a:p>
          <a:p>
            <a:pPr algn="just"/>
            <a:endParaRPr lang="pt-BR" sz="2000" dirty="0">
              <a:solidFill>
                <a:schemeClr val="tx1"/>
              </a:solidFill>
              <a:latin typeface="Arial" panose="020B0604020202020204" pitchFamily="34" charset="0"/>
            </a:endParaRPr>
          </a:p>
          <a:p>
            <a:pPr algn="just"/>
            <a:r>
              <a:rPr lang="pt-BR" sz="2000" i="1" dirty="0">
                <a:solidFill>
                  <a:schemeClr val="tx1"/>
                </a:solidFill>
                <a:latin typeface="Arial" panose="020B0604020202020204" pitchFamily="34" charset="0"/>
              </a:rPr>
              <a:t>As contratações para manutenção de veículos automotores próprios de até R$ 8.000,00 não se submetem ao limite global do exercício financeiro nem são consideradas na análise dos fracionamentos ilegais. (</a:t>
            </a:r>
            <a:r>
              <a:rPr lang="pt-BR" sz="2000" i="1" dirty="0">
                <a:solidFill>
                  <a:schemeClr val="tx1"/>
                </a:solidFill>
                <a:latin typeface="Arial" panose="020B0604020202020204" pitchFamily="34" charset="0"/>
                <a:cs typeface="Arial" panose="020B0604020202020204" pitchFamily="34" charset="0"/>
              </a:rPr>
              <a:t>(Tratado da Nova Lei de Licitações e Contratos Administrativos: Lei 14.133/21 comentada por advogados públicos, p. 945)</a:t>
            </a:r>
            <a:r>
              <a:rPr lang="pt-BR" sz="2400" i="1" dirty="0">
                <a:solidFill>
                  <a:schemeClr val="tx1"/>
                </a:solidFill>
                <a:latin typeface="Arial" panose="020B0604020202020204" pitchFamily="34" charset="0"/>
                <a:cs typeface="Arial" panose="020B0604020202020204" pitchFamily="34" charset="0"/>
              </a:rPr>
              <a:t>.</a:t>
            </a:r>
          </a:p>
          <a:p>
            <a:pPr algn="just"/>
            <a:endParaRPr lang="pt-BR" sz="2000" i="1" dirty="0">
              <a:solidFill>
                <a:schemeClr val="tx1"/>
              </a:solidFill>
            </a:endParaRPr>
          </a:p>
        </p:txBody>
      </p:sp>
    </p:spTree>
    <p:extLst>
      <p:ext uri="{BB962C8B-B14F-4D97-AF65-F5344CB8AC3E}">
        <p14:creationId xmlns:p14="http://schemas.microsoft.com/office/powerpoint/2010/main" val="324724807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2D2DA75-3A0E-432A-82E6-C74A00EE7801}"/>
              </a:ext>
            </a:extLst>
          </p:cNvPr>
          <p:cNvSpPr>
            <a:spLocks noGrp="1"/>
          </p:cNvSpPr>
          <p:nvPr>
            <p:ph type="title"/>
          </p:nvPr>
        </p:nvSpPr>
        <p:spPr>
          <a:xfrm>
            <a:off x="2592925" y="624110"/>
            <a:ext cx="8911687" cy="1642012"/>
          </a:xfrm>
        </p:spPr>
        <p:txBody>
          <a:bodyPr>
            <a:normAutofit fontScale="90000"/>
          </a:bodyPr>
          <a:lstStyle/>
          <a:p>
            <a:r>
              <a:rPr lang="pt-BR" sz="3200" dirty="0">
                <a:latin typeface="Arial Black" panose="020B0A04020102020204" pitchFamily="34" charset="0"/>
              </a:rPr>
              <a:t>Baixo valor para consórcios públicos e autarquias/fundações públicas qualificadas como agências executivas.</a:t>
            </a:r>
          </a:p>
        </p:txBody>
      </p:sp>
      <p:sp>
        <p:nvSpPr>
          <p:cNvPr id="3" name="Espaço Reservado para Conteúdo 2">
            <a:extLst>
              <a:ext uri="{FF2B5EF4-FFF2-40B4-BE49-F238E27FC236}">
                <a16:creationId xmlns:a16="http://schemas.microsoft.com/office/drawing/2014/main" xmlns="" id="{209351A9-F66A-476B-8A7B-207BF3458C9A}"/>
              </a:ext>
            </a:extLst>
          </p:cNvPr>
          <p:cNvSpPr>
            <a:spLocks noGrp="1"/>
          </p:cNvSpPr>
          <p:nvPr>
            <p:ph idx="1"/>
          </p:nvPr>
        </p:nvSpPr>
        <p:spPr>
          <a:xfrm>
            <a:off x="2589212" y="2531164"/>
            <a:ext cx="8915400" cy="3380057"/>
          </a:xfrm>
        </p:spPr>
        <p:txBody>
          <a:bodyPr>
            <a:normAutofit/>
          </a:bodyPr>
          <a:lstStyle/>
          <a:p>
            <a:pPr algn="just"/>
            <a:r>
              <a:rPr lang="pt-BR" sz="2400" dirty="0">
                <a:solidFill>
                  <a:schemeClr val="tx1"/>
                </a:solidFill>
                <a:latin typeface="Arial" panose="020B0604020202020204" pitchFamily="34" charset="0"/>
                <a:cs typeface="Arial" panose="020B0604020202020204" pitchFamily="34" charset="0"/>
              </a:rPr>
              <a:t>Art. 75. (...)</a:t>
            </a:r>
          </a:p>
          <a:p>
            <a:pPr algn="just"/>
            <a:endParaRPr lang="pt-BR" sz="2400" b="0" i="0" u="none" strike="noStrike" baseline="0" dirty="0">
              <a:solidFill>
                <a:schemeClr val="tx1"/>
              </a:solidFill>
              <a:latin typeface="Arial" panose="020B0604020202020204" pitchFamily="34" charset="0"/>
            </a:endParaRPr>
          </a:p>
          <a:p>
            <a:pPr algn="just"/>
            <a:r>
              <a:rPr lang="pt-BR" sz="2400" b="0" i="0" u="none" strike="noStrike" baseline="0" dirty="0">
                <a:solidFill>
                  <a:schemeClr val="tx1"/>
                </a:solidFill>
                <a:latin typeface="Arial" panose="020B0604020202020204" pitchFamily="34" charset="0"/>
              </a:rPr>
              <a:t>§ 2º Os valores referidos nos incisos I e II do </a:t>
            </a:r>
            <a:r>
              <a:rPr lang="pt-BR" sz="2400" b="1" i="0" u="none" strike="noStrike" baseline="0" dirty="0">
                <a:solidFill>
                  <a:schemeClr val="tx1"/>
                </a:solidFill>
                <a:latin typeface="Arial" panose="020B0604020202020204" pitchFamily="34" charset="0"/>
              </a:rPr>
              <a:t>caput </a:t>
            </a:r>
            <a:r>
              <a:rPr lang="pt-BR" sz="2400" b="0" i="0" u="none" strike="noStrike" baseline="0" dirty="0">
                <a:solidFill>
                  <a:schemeClr val="tx1"/>
                </a:solidFill>
                <a:latin typeface="Arial" panose="020B0604020202020204" pitchFamily="34" charset="0"/>
              </a:rPr>
              <a:t>deste artigo serão </a:t>
            </a:r>
            <a:r>
              <a:rPr lang="pt-BR" sz="2400" b="1" i="0" u="none" strike="noStrike" baseline="0" dirty="0">
                <a:solidFill>
                  <a:srgbClr val="FF0000"/>
                </a:solidFill>
                <a:latin typeface="Arial" panose="020B0604020202020204" pitchFamily="34" charset="0"/>
              </a:rPr>
              <a:t>duplicados</a:t>
            </a:r>
            <a:r>
              <a:rPr lang="pt-BR" sz="2400" b="0" i="0" u="none" strike="noStrike" baseline="0" dirty="0">
                <a:solidFill>
                  <a:schemeClr val="tx1"/>
                </a:solidFill>
                <a:latin typeface="Arial" panose="020B0604020202020204" pitchFamily="34" charset="0"/>
              </a:rPr>
              <a:t> para compras, obras e serviços contratados por </a:t>
            </a:r>
            <a:r>
              <a:rPr lang="pt-BR" sz="2400" b="1" i="0" u="none" strike="noStrike" baseline="0" dirty="0">
                <a:solidFill>
                  <a:schemeClr val="tx1"/>
                </a:solidFill>
                <a:latin typeface="Arial" panose="020B0604020202020204" pitchFamily="34" charset="0"/>
              </a:rPr>
              <a:t>consórcio público </a:t>
            </a:r>
            <a:r>
              <a:rPr lang="pt-BR" sz="2400" b="0" i="0" u="none" strike="noStrike" baseline="0" dirty="0">
                <a:solidFill>
                  <a:schemeClr val="tx1"/>
                </a:solidFill>
                <a:latin typeface="Arial" panose="020B0604020202020204" pitchFamily="34" charset="0"/>
              </a:rPr>
              <a:t>ou por </a:t>
            </a:r>
            <a:r>
              <a:rPr lang="pt-BR" sz="2400" b="1" i="0" u="none" strike="noStrike" baseline="0" dirty="0">
                <a:solidFill>
                  <a:schemeClr val="tx1"/>
                </a:solidFill>
                <a:latin typeface="Arial" panose="020B0604020202020204" pitchFamily="34" charset="0"/>
              </a:rPr>
              <a:t>autarquia</a:t>
            </a:r>
            <a:r>
              <a:rPr lang="pt-BR" sz="2400" b="0" i="0" u="none" strike="noStrike" baseline="0" dirty="0">
                <a:solidFill>
                  <a:schemeClr val="tx1"/>
                </a:solidFill>
                <a:latin typeface="Arial" panose="020B0604020202020204" pitchFamily="34" charset="0"/>
              </a:rPr>
              <a:t> ou </a:t>
            </a:r>
            <a:r>
              <a:rPr lang="pt-BR" sz="2400" b="1" i="0" u="none" strike="noStrike" baseline="0" dirty="0">
                <a:solidFill>
                  <a:schemeClr val="tx1"/>
                </a:solidFill>
                <a:latin typeface="Arial" panose="020B0604020202020204" pitchFamily="34" charset="0"/>
              </a:rPr>
              <a:t>fundação qualificadas como agências executivas </a:t>
            </a:r>
            <a:r>
              <a:rPr lang="pt-BR" sz="2400" b="0" i="0" u="none" strike="noStrike" baseline="0" dirty="0">
                <a:solidFill>
                  <a:schemeClr val="tx1"/>
                </a:solidFill>
                <a:latin typeface="Arial" panose="020B0604020202020204" pitchFamily="34" charset="0"/>
              </a:rPr>
              <a:t>na forma da lei.</a:t>
            </a:r>
            <a:endParaRPr lang="pt-BR" sz="2400" dirty="0">
              <a:solidFill>
                <a:schemeClr val="tx1"/>
              </a:solidFill>
            </a:endParaRPr>
          </a:p>
        </p:txBody>
      </p:sp>
    </p:spTree>
    <p:extLst>
      <p:ext uri="{BB962C8B-B14F-4D97-AF65-F5344CB8AC3E}">
        <p14:creationId xmlns:p14="http://schemas.microsoft.com/office/powerpoint/2010/main" val="35038327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2690A87-14DD-400C-8856-F7F86F0941E2}"/>
              </a:ext>
            </a:extLst>
          </p:cNvPr>
          <p:cNvSpPr>
            <a:spLocks noGrp="1"/>
          </p:cNvSpPr>
          <p:nvPr>
            <p:ph type="title"/>
          </p:nvPr>
        </p:nvSpPr>
        <p:spPr/>
        <p:txBody>
          <a:bodyPr>
            <a:normAutofit fontScale="90000"/>
          </a:bodyPr>
          <a:lstStyle/>
          <a:p>
            <a:pPr algn="just"/>
            <a:r>
              <a:rPr lang="pt-BR" sz="3200" dirty="0">
                <a:latin typeface="Arial Black" panose="020B0A04020102020204" pitchFamily="34" charset="0"/>
              </a:rPr>
              <a:t>Contratações de baixo valor: manifestação de interesse da Administração.</a:t>
            </a:r>
          </a:p>
        </p:txBody>
      </p:sp>
      <p:sp>
        <p:nvSpPr>
          <p:cNvPr id="3" name="Espaço Reservado para Conteúdo 2">
            <a:extLst>
              <a:ext uri="{FF2B5EF4-FFF2-40B4-BE49-F238E27FC236}">
                <a16:creationId xmlns:a16="http://schemas.microsoft.com/office/drawing/2014/main" xmlns="" id="{46117BE5-D38B-4F09-827A-80AFE4D8F4CF}"/>
              </a:ext>
            </a:extLst>
          </p:cNvPr>
          <p:cNvSpPr>
            <a:spLocks noGrp="1"/>
          </p:cNvSpPr>
          <p:nvPr>
            <p:ph idx="1"/>
          </p:nvPr>
        </p:nvSpPr>
        <p:spPr>
          <a:xfrm>
            <a:off x="2589212" y="2133600"/>
            <a:ext cx="8915400" cy="4267200"/>
          </a:xfrm>
        </p:spPr>
        <p:txBody>
          <a:bodyPr>
            <a:noAutofit/>
          </a:bodyPr>
          <a:lstStyle/>
          <a:p>
            <a:pPr algn="just"/>
            <a:r>
              <a:rPr lang="pt-BR" sz="2400" dirty="0">
                <a:solidFill>
                  <a:schemeClr val="tx1"/>
                </a:solidFill>
                <a:latin typeface="Arial" panose="020B0604020202020204" pitchFamily="34" charset="0"/>
                <a:cs typeface="Arial" panose="020B0604020202020204" pitchFamily="34" charset="0"/>
              </a:rPr>
              <a:t>Art. 75. (...)</a:t>
            </a:r>
          </a:p>
          <a:p>
            <a:pPr algn="just"/>
            <a:endParaRPr lang="pt-BR" sz="2400" b="0" i="0" u="none" strike="noStrike" baseline="0" dirty="0">
              <a:solidFill>
                <a:schemeClr val="tx1"/>
              </a:solidFill>
              <a:latin typeface="Arial" panose="020B0604020202020204" pitchFamily="34" charset="0"/>
              <a:cs typeface="Arial" panose="020B0604020202020204" pitchFamily="34" charset="0"/>
            </a:endParaRPr>
          </a:p>
          <a:p>
            <a:pPr algn="just"/>
            <a:r>
              <a:rPr lang="pt-BR" sz="2400" b="0" i="0" u="none" strike="noStrike" baseline="0" dirty="0">
                <a:solidFill>
                  <a:schemeClr val="tx1"/>
                </a:solidFill>
                <a:latin typeface="Arial" panose="020B0604020202020204" pitchFamily="34" charset="0"/>
                <a:cs typeface="Arial" panose="020B0604020202020204" pitchFamily="34" charset="0"/>
              </a:rPr>
              <a:t>§ 3º As contratações de que tratam os incisos I e II do </a:t>
            </a:r>
            <a:r>
              <a:rPr lang="pt-BR" sz="2400" i="1" u="none" strike="noStrike" baseline="0" dirty="0">
                <a:solidFill>
                  <a:schemeClr val="tx1"/>
                </a:solidFill>
                <a:latin typeface="Arial" panose="020B0604020202020204" pitchFamily="34" charset="0"/>
                <a:cs typeface="Arial" panose="020B0604020202020204" pitchFamily="34" charset="0"/>
              </a:rPr>
              <a:t>caput</a:t>
            </a:r>
            <a:r>
              <a:rPr lang="pt-BR" sz="2400" b="1" i="0" u="none" strike="noStrike" baseline="0" dirty="0">
                <a:solidFill>
                  <a:schemeClr val="tx1"/>
                </a:solidFill>
                <a:latin typeface="Arial" panose="020B0604020202020204" pitchFamily="34" charset="0"/>
                <a:cs typeface="Arial" panose="020B0604020202020204" pitchFamily="34" charset="0"/>
              </a:rPr>
              <a:t> </a:t>
            </a:r>
            <a:r>
              <a:rPr lang="pt-BR" sz="2400" b="0" i="0" u="none" strike="noStrike" baseline="0" dirty="0">
                <a:solidFill>
                  <a:schemeClr val="tx1"/>
                </a:solidFill>
                <a:latin typeface="Arial" panose="020B0604020202020204" pitchFamily="34" charset="0"/>
                <a:cs typeface="Arial" panose="020B0604020202020204" pitchFamily="34" charset="0"/>
              </a:rPr>
              <a:t>deste artigo serão </a:t>
            </a:r>
            <a:r>
              <a:rPr lang="pt-BR" sz="2400" b="1" i="0" u="none" strike="noStrike" baseline="0" dirty="0">
                <a:solidFill>
                  <a:schemeClr val="tx1"/>
                </a:solidFill>
                <a:latin typeface="Arial" panose="020B0604020202020204" pitchFamily="34" charset="0"/>
                <a:cs typeface="Arial" panose="020B0604020202020204" pitchFamily="34" charset="0"/>
              </a:rPr>
              <a:t>preferencialmente</a:t>
            </a:r>
            <a:r>
              <a:rPr lang="pt-BR" sz="2400" b="0" i="0" u="none" strike="noStrike" baseline="0" dirty="0">
                <a:solidFill>
                  <a:schemeClr val="tx1"/>
                </a:solidFill>
                <a:latin typeface="Arial" panose="020B0604020202020204" pitchFamily="34" charset="0"/>
                <a:cs typeface="Arial" panose="020B0604020202020204" pitchFamily="34" charset="0"/>
              </a:rPr>
              <a:t> precedidas de </a:t>
            </a:r>
            <a:r>
              <a:rPr lang="pt-BR" sz="2400" b="1" i="0" u="none" strike="noStrike" baseline="0" dirty="0">
                <a:solidFill>
                  <a:srgbClr val="FF0000"/>
                </a:solidFill>
                <a:latin typeface="Arial" panose="020B0604020202020204" pitchFamily="34" charset="0"/>
                <a:cs typeface="Arial" panose="020B0604020202020204" pitchFamily="34" charset="0"/>
              </a:rPr>
              <a:t>divulgação de aviso em sítio eletrônico oficial</a:t>
            </a:r>
            <a:r>
              <a:rPr lang="pt-BR" sz="2400" b="0" i="0" u="none" strike="noStrike" baseline="0" dirty="0">
                <a:solidFill>
                  <a:schemeClr val="tx1"/>
                </a:solidFill>
                <a:latin typeface="Arial" panose="020B0604020202020204" pitchFamily="34" charset="0"/>
                <a:cs typeface="Arial" panose="020B0604020202020204" pitchFamily="34" charset="0"/>
              </a:rPr>
              <a:t>, pelo prazo mínimo de 3 (três) dias úteis, com a especificação do objeto pretendido e com a manifestação de interesse da Administração em obter propostas adicionais de eventuais interessados, devendo ser selecionada a proposta mais vantajosa. </a:t>
            </a:r>
            <a:r>
              <a:rPr lang="pt-BR" sz="2400" b="0" i="0" u="none" strike="noStrike" baseline="0" dirty="0">
                <a:solidFill>
                  <a:srgbClr val="FF0000"/>
                </a:solidFill>
                <a:latin typeface="Arial" panose="020B0604020202020204" pitchFamily="34" charset="0"/>
                <a:cs typeface="Arial" panose="020B0604020202020204" pitchFamily="34" charset="0"/>
              </a:rPr>
              <a:t>(Não fala do Portal Nacional)</a:t>
            </a:r>
            <a:endParaRPr lang="pt-BR" sz="24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0431208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97914B7-3603-422F-A462-156FA8C2DDFF}"/>
              </a:ext>
            </a:extLst>
          </p:cNvPr>
          <p:cNvSpPr>
            <a:spLocks noGrp="1"/>
          </p:cNvSpPr>
          <p:nvPr>
            <p:ph type="title"/>
          </p:nvPr>
        </p:nvSpPr>
        <p:spPr/>
        <p:txBody>
          <a:bodyPr/>
          <a:lstStyle/>
          <a:p>
            <a:endParaRPr lang="pt-BR"/>
          </a:p>
        </p:txBody>
      </p:sp>
      <p:sp>
        <p:nvSpPr>
          <p:cNvPr id="3" name="Espaço Reservado para Conteúdo 2">
            <a:extLst>
              <a:ext uri="{FF2B5EF4-FFF2-40B4-BE49-F238E27FC236}">
                <a16:creationId xmlns:a16="http://schemas.microsoft.com/office/drawing/2014/main" xmlns="" id="{F6F96C1F-9D71-4444-8861-795028F32C28}"/>
              </a:ext>
            </a:extLst>
          </p:cNvPr>
          <p:cNvSpPr>
            <a:spLocks noGrp="1"/>
          </p:cNvSpPr>
          <p:nvPr>
            <p:ph idx="1"/>
          </p:nvPr>
        </p:nvSpPr>
        <p:spPr/>
        <p:txBody>
          <a:bodyPr>
            <a:normAutofit/>
          </a:bodyPr>
          <a:lstStyle/>
          <a:p>
            <a:pPr algn="just"/>
            <a:r>
              <a:rPr lang="pt-BR" sz="2400" b="0" i="0" u="none" strike="noStrike" baseline="0" dirty="0">
                <a:solidFill>
                  <a:schemeClr val="tx1"/>
                </a:solidFill>
                <a:latin typeface="Arial" panose="020B0604020202020204" pitchFamily="34" charset="0"/>
              </a:rPr>
              <a:t>Art. 75. </a:t>
            </a:r>
          </a:p>
          <a:p>
            <a:pPr algn="just"/>
            <a:endParaRPr lang="pt-BR" sz="2400" b="0" i="0" u="none" strike="noStrike" baseline="0" dirty="0">
              <a:solidFill>
                <a:schemeClr val="tx1"/>
              </a:solidFill>
              <a:latin typeface="Arial" panose="020B0604020202020204" pitchFamily="34" charset="0"/>
            </a:endParaRPr>
          </a:p>
          <a:p>
            <a:pPr algn="just"/>
            <a:r>
              <a:rPr lang="pt-BR" sz="2400" b="0" i="0" u="none" strike="noStrike" baseline="0" dirty="0">
                <a:solidFill>
                  <a:schemeClr val="tx1"/>
                </a:solidFill>
                <a:latin typeface="Arial" panose="020B0604020202020204" pitchFamily="34" charset="0"/>
              </a:rPr>
              <a:t>§ 4º As contratações de que tratam os incisos I e II do </a:t>
            </a:r>
            <a:r>
              <a:rPr lang="pt-BR" sz="2400" i="1" u="none" strike="noStrike" baseline="0" dirty="0">
                <a:solidFill>
                  <a:schemeClr val="tx1"/>
                </a:solidFill>
                <a:latin typeface="Arial" panose="020B0604020202020204" pitchFamily="34" charset="0"/>
              </a:rPr>
              <a:t>caput</a:t>
            </a:r>
            <a:r>
              <a:rPr lang="pt-BR" sz="2400" b="1" i="0" u="none" strike="noStrike" baseline="0" dirty="0">
                <a:solidFill>
                  <a:schemeClr val="tx1"/>
                </a:solidFill>
                <a:latin typeface="Arial" panose="020B0604020202020204" pitchFamily="34" charset="0"/>
              </a:rPr>
              <a:t> </a:t>
            </a:r>
            <a:r>
              <a:rPr lang="pt-BR" sz="2400" b="0" i="0" u="none" strike="noStrike" baseline="0" dirty="0">
                <a:solidFill>
                  <a:schemeClr val="tx1"/>
                </a:solidFill>
                <a:latin typeface="Arial" panose="020B0604020202020204" pitchFamily="34" charset="0"/>
              </a:rPr>
              <a:t>deste artigo serão </a:t>
            </a:r>
            <a:r>
              <a:rPr lang="pt-BR" sz="2400" b="1" i="0" strike="noStrike" baseline="0" dirty="0">
                <a:solidFill>
                  <a:schemeClr val="tx1"/>
                </a:solidFill>
                <a:latin typeface="Arial" panose="020B0604020202020204" pitchFamily="34" charset="0"/>
              </a:rPr>
              <a:t>preferencialmente</a:t>
            </a:r>
            <a:r>
              <a:rPr lang="pt-BR" sz="2400" b="0" i="0" u="none" strike="noStrike" baseline="0" dirty="0">
                <a:solidFill>
                  <a:schemeClr val="tx1"/>
                </a:solidFill>
                <a:latin typeface="Arial" panose="020B0604020202020204" pitchFamily="34" charset="0"/>
              </a:rPr>
              <a:t> pagas por meio de cartão de pagamento, </a:t>
            </a:r>
            <a:r>
              <a:rPr lang="pt-BR" sz="2400" b="1" i="0" u="none" strike="noStrike" baseline="0" dirty="0">
                <a:solidFill>
                  <a:schemeClr val="tx1"/>
                </a:solidFill>
                <a:latin typeface="Arial" panose="020B0604020202020204" pitchFamily="34" charset="0"/>
              </a:rPr>
              <a:t>cujo extrato deverá ser divulgado e mantido à disposição do público no </a:t>
            </a:r>
            <a:r>
              <a:rPr lang="pt-BR" sz="2400" b="1" i="0" u="none" strike="noStrike" baseline="0" dirty="0">
                <a:solidFill>
                  <a:srgbClr val="FF0000"/>
                </a:solidFill>
                <a:latin typeface="Arial" panose="020B0604020202020204" pitchFamily="34" charset="0"/>
              </a:rPr>
              <a:t>Portal Nacional de Contratações Públicas (PNCP)</a:t>
            </a:r>
            <a:r>
              <a:rPr lang="pt-BR" sz="2400" b="1" i="0" u="none" strike="noStrike" baseline="0" dirty="0">
                <a:solidFill>
                  <a:schemeClr val="tx1"/>
                </a:solidFill>
                <a:latin typeface="Arial" panose="020B0604020202020204" pitchFamily="34" charset="0"/>
              </a:rPr>
              <a:t>.</a:t>
            </a:r>
            <a:endParaRPr lang="pt-BR" sz="2400" b="1" dirty="0">
              <a:solidFill>
                <a:schemeClr val="tx1"/>
              </a:solidFill>
            </a:endParaRPr>
          </a:p>
        </p:txBody>
      </p:sp>
    </p:spTree>
    <p:extLst>
      <p:ext uri="{BB962C8B-B14F-4D97-AF65-F5344CB8AC3E}">
        <p14:creationId xmlns:p14="http://schemas.microsoft.com/office/powerpoint/2010/main" val="210699474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r>
              <a:rPr lang="pt-BR" sz="3200" dirty="0">
                <a:latin typeface="Arial Black" panose="020B0A04020102020204" pitchFamily="34" charset="0"/>
              </a:rPr>
              <a:t>Estados de exceção:</a:t>
            </a:r>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a:bodyPr>
          <a:lstStyle/>
          <a:p>
            <a:pPr algn="just"/>
            <a:endParaRPr lang="pt-BR" sz="2400" b="0" i="0" dirty="0">
              <a:solidFill>
                <a:srgbClr val="000000"/>
              </a:solidFill>
              <a:effectLst/>
              <a:latin typeface="Arial" panose="020B0604020202020204" pitchFamily="34" charset="0"/>
            </a:endParaRPr>
          </a:p>
          <a:p>
            <a:pPr algn="just"/>
            <a:r>
              <a:rPr lang="pt-BR" sz="2400" b="0" i="0" dirty="0">
                <a:solidFill>
                  <a:srgbClr val="000000"/>
                </a:solidFill>
                <a:effectLst/>
                <a:latin typeface="Arial" panose="020B0604020202020204" pitchFamily="34" charset="0"/>
              </a:rPr>
              <a:t>III - nos casos de guerra ou grave perturbação da ordem;</a:t>
            </a:r>
            <a:endParaRPr lang="pt-BR" sz="24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lstStyle/>
          <a:p>
            <a:pPr algn="l"/>
            <a:endParaRPr lang="pt-BR" sz="1800" b="0" i="0" u="none" strike="noStrike" baseline="0" dirty="0">
              <a:solidFill>
                <a:srgbClr val="000000"/>
              </a:solidFill>
              <a:latin typeface="Arial" panose="020B0604020202020204" pitchFamily="34" charset="0"/>
            </a:endParaRPr>
          </a:p>
          <a:p>
            <a:pPr algn="just"/>
            <a:r>
              <a:rPr lang="pt-BR" sz="2400" b="0" i="0" u="none" strike="noStrike" baseline="0" dirty="0">
                <a:solidFill>
                  <a:schemeClr val="tx1"/>
                </a:solidFill>
                <a:latin typeface="Arial" panose="020B0604020202020204" pitchFamily="34" charset="0"/>
              </a:rPr>
              <a:t>VII - nos casos de guerra, </a:t>
            </a:r>
            <a:r>
              <a:rPr lang="pt-BR" sz="2400" b="1" i="0" u="none" strike="noStrike" baseline="0" dirty="0">
                <a:solidFill>
                  <a:schemeClr val="tx1"/>
                </a:solidFill>
                <a:latin typeface="Arial" panose="020B0604020202020204" pitchFamily="34" charset="0"/>
              </a:rPr>
              <a:t>estado de defesa, estado de sítio, intervenção federal </a:t>
            </a:r>
            <a:r>
              <a:rPr lang="pt-BR" sz="2400" b="0" i="0" u="none" strike="noStrike" baseline="0" dirty="0">
                <a:solidFill>
                  <a:schemeClr val="tx1"/>
                </a:solidFill>
                <a:latin typeface="Arial" panose="020B0604020202020204" pitchFamily="34" charset="0"/>
              </a:rPr>
              <a:t>ou de grave perturbação da ordem;</a:t>
            </a:r>
            <a:endParaRPr lang="pt-BR" sz="2400" dirty="0">
              <a:solidFill>
                <a:schemeClr val="tx1"/>
              </a:solidFill>
            </a:endParaRPr>
          </a:p>
        </p:txBody>
      </p:sp>
    </p:spTree>
    <p:extLst>
      <p:ext uri="{BB962C8B-B14F-4D97-AF65-F5344CB8AC3E}">
        <p14:creationId xmlns:p14="http://schemas.microsoft.com/office/powerpoint/2010/main" val="2137279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843C02C-9E3A-4DE3-833B-40C6053DB491}"/>
              </a:ext>
            </a:extLst>
          </p:cNvPr>
          <p:cNvSpPr>
            <a:spLocks noGrp="1"/>
          </p:cNvSpPr>
          <p:nvPr>
            <p:ph type="title"/>
          </p:nvPr>
        </p:nvSpPr>
        <p:spPr/>
        <p:txBody>
          <a:bodyPr/>
          <a:lstStyle/>
          <a:p>
            <a:pPr algn="just"/>
            <a:r>
              <a:rPr lang="pt-BR" sz="3200" dirty="0">
                <a:latin typeface="Arial Black" panose="020B0A04020102020204" pitchFamily="34" charset="0"/>
              </a:rPr>
              <a:t>Plano anual de contratações:</a:t>
            </a:r>
            <a:r>
              <a:rPr lang="pt-BR" dirty="0"/>
              <a:t/>
            </a:r>
            <a:br>
              <a:rPr lang="pt-BR" dirty="0"/>
            </a:br>
            <a:endParaRPr lang="pt-BR" dirty="0"/>
          </a:p>
        </p:txBody>
      </p:sp>
      <p:sp>
        <p:nvSpPr>
          <p:cNvPr id="3" name="Espaço Reservado para Conteúdo 2">
            <a:extLst>
              <a:ext uri="{FF2B5EF4-FFF2-40B4-BE49-F238E27FC236}">
                <a16:creationId xmlns:a16="http://schemas.microsoft.com/office/drawing/2014/main" xmlns="" id="{262D3722-E839-4531-BD74-844F8D52F026}"/>
              </a:ext>
            </a:extLst>
          </p:cNvPr>
          <p:cNvSpPr>
            <a:spLocks noGrp="1"/>
          </p:cNvSpPr>
          <p:nvPr>
            <p:ph idx="1"/>
          </p:nvPr>
        </p:nvSpPr>
        <p:spPr>
          <a:xfrm>
            <a:off x="2589212" y="2133600"/>
            <a:ext cx="8915400" cy="4386470"/>
          </a:xfrm>
        </p:spPr>
        <p:txBody>
          <a:bodyPr>
            <a:normAutofit fontScale="85000" lnSpcReduction="20000"/>
          </a:bodyPr>
          <a:lstStyle/>
          <a:p>
            <a:pPr algn="just">
              <a:spcAft>
                <a:spcPts val="600"/>
              </a:spcAft>
            </a:pPr>
            <a:r>
              <a:rPr lang="pt-BR" sz="2400" i="1" dirty="0">
                <a:solidFill>
                  <a:schemeClr val="tx1"/>
                </a:solidFill>
                <a:latin typeface="Arial" panose="020B0604020202020204" pitchFamily="34" charset="0"/>
                <a:cs typeface="Arial" panose="020B0604020202020204" pitchFamily="34" charset="0"/>
              </a:rPr>
              <a:t>(*) Se houver plano anual de contratações, o documento de formalização de demanda poderá ser substituído pela demonstração de que o plano anual contempla o fornecimento almejado.</a:t>
            </a:r>
          </a:p>
          <a:p>
            <a:pPr algn="just">
              <a:spcAft>
                <a:spcPts val="600"/>
              </a:spcAft>
            </a:pPr>
            <a:endParaRPr lang="pt-BR" sz="2400" i="1" dirty="0">
              <a:solidFill>
                <a:schemeClr val="tx1"/>
              </a:solidFill>
              <a:latin typeface="Arial" panose="020B0604020202020204" pitchFamily="34" charset="0"/>
              <a:cs typeface="Arial" panose="020B0604020202020204" pitchFamily="34" charset="0"/>
            </a:endParaRPr>
          </a:p>
          <a:p>
            <a:pPr algn="just"/>
            <a:r>
              <a:rPr lang="pt-BR" sz="2400" b="1" dirty="0">
                <a:solidFill>
                  <a:schemeClr val="tx1"/>
                </a:solidFill>
                <a:latin typeface="Arial" panose="020B0604020202020204" pitchFamily="34" charset="0"/>
                <a:cs typeface="Arial" panose="020B0604020202020204" pitchFamily="34" charset="0"/>
              </a:rPr>
              <a:t>Plano anual de contratações</a:t>
            </a:r>
            <a:r>
              <a:rPr lang="pt-BR" sz="2400" dirty="0">
                <a:solidFill>
                  <a:schemeClr val="tx1"/>
                </a:solidFill>
                <a:latin typeface="Arial" panose="020B0604020202020204" pitchFamily="34" charset="0"/>
                <a:cs typeface="Arial" panose="020B0604020202020204" pitchFamily="34" charset="0"/>
              </a:rPr>
              <a:t>: art. 12, inciso VII</a:t>
            </a:r>
          </a:p>
          <a:p>
            <a:pPr algn="just"/>
            <a:endParaRPr lang="pt-BR" sz="2400" b="0" i="0" u="none" strike="noStrike" baseline="0" dirty="0">
              <a:solidFill>
                <a:schemeClr val="tx1"/>
              </a:solidFill>
              <a:latin typeface="Arial" panose="020B0604020202020204" pitchFamily="34" charset="0"/>
              <a:cs typeface="Arial" panose="020B0604020202020204" pitchFamily="34" charset="0"/>
            </a:endParaRPr>
          </a:p>
          <a:p>
            <a:pPr algn="just"/>
            <a:r>
              <a:rPr lang="pt-BR" sz="2400" b="0" i="0" u="none" strike="noStrike" baseline="0" dirty="0">
                <a:solidFill>
                  <a:schemeClr val="tx1"/>
                </a:solidFill>
                <a:latin typeface="Arial" panose="020B0604020202020204" pitchFamily="34" charset="0"/>
                <a:cs typeface="Arial" panose="020B0604020202020204" pitchFamily="34" charset="0"/>
              </a:rPr>
              <a:t>Art. 12. (...)</a:t>
            </a:r>
          </a:p>
          <a:p>
            <a:pPr algn="just"/>
            <a:r>
              <a:rPr lang="pt-BR" sz="2400" b="0" i="0" u="none" strike="noStrike" baseline="0" dirty="0">
                <a:solidFill>
                  <a:schemeClr val="tx1"/>
                </a:solidFill>
                <a:latin typeface="Arial" panose="020B0604020202020204" pitchFamily="34" charset="0"/>
                <a:cs typeface="Arial" panose="020B0604020202020204" pitchFamily="34" charset="0"/>
              </a:rPr>
              <a:t>VII - a partir de documentos de formalização de demandas, os órgãos responsáveis pelo planejamento de cada ente federativo </a:t>
            </a:r>
            <a:r>
              <a:rPr lang="pt-BR" sz="2400" b="1" i="0" u="sng" strike="noStrike" baseline="0" dirty="0">
                <a:solidFill>
                  <a:schemeClr val="tx1"/>
                </a:solidFill>
                <a:latin typeface="Arial" panose="020B0604020202020204" pitchFamily="34" charset="0"/>
                <a:cs typeface="Arial" panose="020B0604020202020204" pitchFamily="34" charset="0"/>
              </a:rPr>
              <a:t>poderão</a:t>
            </a:r>
            <a:r>
              <a:rPr lang="pt-BR" sz="2400" b="0" i="0" u="none" strike="noStrike" baseline="0" dirty="0">
                <a:solidFill>
                  <a:schemeClr val="tx1"/>
                </a:solidFill>
                <a:latin typeface="Arial" panose="020B0604020202020204" pitchFamily="34" charset="0"/>
                <a:cs typeface="Arial" panose="020B0604020202020204" pitchFamily="34" charset="0"/>
              </a:rPr>
              <a:t>, na forma de regulamento, elaborar plano de contratações anual, </a:t>
            </a:r>
            <a:r>
              <a:rPr lang="pt-BR" sz="2400" b="0" i="0" u="none" strike="noStrike" baseline="0" dirty="0">
                <a:solidFill>
                  <a:srgbClr val="FF0000"/>
                </a:solidFill>
                <a:latin typeface="Arial" panose="020B0604020202020204" pitchFamily="34" charset="0"/>
                <a:cs typeface="Arial" panose="020B0604020202020204" pitchFamily="34" charset="0"/>
              </a:rPr>
              <a:t>com o objetivo de racionalizar as contratações dos órgãos e entidades sob sua competência, garantir o alinhamento com o seu planejamento estratégico e subsidiar a elaboração das respectivas leis orçamentárias.</a:t>
            </a:r>
            <a:endParaRPr lang="pt-BR" sz="2400"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576918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r>
              <a:rPr lang="pt-BR" sz="3200" dirty="0">
                <a:latin typeface="Arial Black" panose="020B0A04020102020204" pitchFamily="34" charset="0"/>
              </a:rPr>
              <a:t>Emergência ou calamidade pública:</a:t>
            </a:r>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a:xfrm>
            <a:off x="2589212" y="2548966"/>
            <a:ext cx="4342893" cy="4010860"/>
          </a:xfrm>
        </p:spPr>
        <p:txBody>
          <a:bodyPr>
            <a:noAutofit/>
          </a:bodyPr>
          <a:lstStyle/>
          <a:p>
            <a:pPr algn="just"/>
            <a:r>
              <a:rPr lang="pt-BR" sz="1600" b="0" i="0" dirty="0">
                <a:solidFill>
                  <a:srgbClr val="000000"/>
                </a:solidFill>
                <a:effectLst/>
                <a:latin typeface="Arial" panose="020B0604020202020204" pitchFamily="34" charset="0"/>
              </a:rPr>
              <a:t>IV - nos casos de emergência ou de calamidade pública, quando caracterizada urgência de atendimento de situação que possa ocasionar prejuízo ou comprometer a segurança de pessoas, obras, serviços, equipamentos e outros bens, públicos ou particulares, e somente para os bens necessários ao atendimento da situação emergencial ou calamitosa e para as parcelas de obras e serviços que possam ser concluídas no </a:t>
            </a:r>
            <a:r>
              <a:rPr lang="pt-BR" sz="1600" b="1" i="0" dirty="0">
                <a:solidFill>
                  <a:srgbClr val="000000"/>
                </a:solidFill>
                <a:effectLst/>
                <a:latin typeface="Arial" panose="020B0604020202020204" pitchFamily="34" charset="0"/>
              </a:rPr>
              <a:t>prazo máximo de 180 (cento e oitenta) dias consecutivos e ininterruptos</a:t>
            </a:r>
            <a:r>
              <a:rPr lang="pt-BR" sz="1600" b="0" i="0" dirty="0">
                <a:solidFill>
                  <a:srgbClr val="000000"/>
                </a:solidFill>
                <a:effectLst/>
                <a:latin typeface="Arial" panose="020B0604020202020204" pitchFamily="34" charset="0"/>
              </a:rPr>
              <a:t>, contados da ocorrência da emergência ou calamidade, vedada a prorrogação dos respectivos contratos;</a:t>
            </a:r>
            <a:endParaRPr lang="pt-BR" sz="16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a:xfrm>
            <a:off x="7166957" y="2545738"/>
            <a:ext cx="4338674" cy="3881566"/>
          </a:xfrm>
        </p:spPr>
        <p:txBody>
          <a:bodyPr>
            <a:normAutofit fontScale="62500" lnSpcReduction="20000"/>
          </a:bodyPr>
          <a:lstStyle/>
          <a:p>
            <a:pPr algn="l"/>
            <a:endParaRPr lang="pt-BR" sz="1800" b="0" i="0" u="none" strike="noStrike" baseline="0" dirty="0">
              <a:solidFill>
                <a:srgbClr val="000000"/>
              </a:solidFill>
              <a:latin typeface="Arial" panose="020B0604020202020204" pitchFamily="34" charset="0"/>
            </a:endParaRPr>
          </a:p>
          <a:p>
            <a:pPr algn="just"/>
            <a:r>
              <a:rPr lang="pt-BR" sz="2600" b="0" i="0" u="none" strike="noStrike" baseline="0" dirty="0">
                <a:solidFill>
                  <a:schemeClr val="tx1"/>
                </a:solidFill>
                <a:latin typeface="Arial" panose="020B0604020202020204" pitchFamily="34" charset="0"/>
              </a:rPr>
              <a:t>VIII - nos casos de emergência ou de calamidade pública, quando caracterizada urgência de atendimento de situação que possa ocasionar prejuízo ou comprometer a continuidade dos serviços públicos ou a segurança de pessoas, obras, serviços, equipamentos e outros bens, públicos ou particulares, e somente para aquisição dos bens necessários ao atendimento da situação emergencial ou calamitosa e para as parcelas de obras e serviços que possam ser concluídas no </a:t>
            </a:r>
            <a:r>
              <a:rPr lang="pt-BR" sz="2600" b="1" i="0" u="none" strike="noStrike" baseline="0" dirty="0">
                <a:solidFill>
                  <a:srgbClr val="FF0000"/>
                </a:solidFill>
                <a:latin typeface="Arial" panose="020B0604020202020204" pitchFamily="34" charset="0"/>
              </a:rPr>
              <a:t>prazo máximo de 1 (um) ano</a:t>
            </a:r>
            <a:r>
              <a:rPr lang="pt-BR" sz="2600" b="0" i="0" u="none" strike="noStrike" baseline="0" dirty="0">
                <a:solidFill>
                  <a:schemeClr val="tx1"/>
                </a:solidFill>
                <a:latin typeface="Arial" panose="020B0604020202020204" pitchFamily="34" charset="0"/>
              </a:rPr>
              <a:t>, contado da data de ocorrência da emergência ou da calamidade, </a:t>
            </a:r>
            <a:r>
              <a:rPr lang="pt-BR" sz="2600" i="0" u="sng" strike="noStrike" baseline="0" dirty="0">
                <a:solidFill>
                  <a:schemeClr val="tx1"/>
                </a:solidFill>
                <a:latin typeface="Arial" panose="020B0604020202020204" pitchFamily="34" charset="0"/>
              </a:rPr>
              <a:t>vedadas a prorrogação dos respectivos contratos e a recontratação de empresa já contratada com base no disposto neste inciso</a:t>
            </a:r>
            <a:r>
              <a:rPr lang="pt-BR" sz="2600" b="0" i="0" u="none" strike="noStrike" baseline="0" dirty="0">
                <a:solidFill>
                  <a:schemeClr val="tx1"/>
                </a:solidFill>
                <a:latin typeface="Arial" panose="020B0604020202020204" pitchFamily="34" charset="0"/>
              </a:rPr>
              <a:t>;</a:t>
            </a:r>
            <a:endParaRPr lang="pt-BR" sz="2600" dirty="0">
              <a:solidFill>
                <a:schemeClr val="tx1"/>
              </a:solidFill>
            </a:endParaRPr>
          </a:p>
        </p:txBody>
      </p:sp>
    </p:spTree>
    <p:extLst>
      <p:ext uri="{BB962C8B-B14F-4D97-AF65-F5344CB8AC3E}">
        <p14:creationId xmlns:p14="http://schemas.microsoft.com/office/powerpoint/2010/main" val="368164894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xmlns="" id="{63AF6CB8-DD8E-4DF5-BEC5-566D5DE73BDD}"/>
              </a:ext>
            </a:extLst>
          </p:cNvPr>
          <p:cNvSpPr>
            <a:spLocks noGrp="1"/>
          </p:cNvSpPr>
          <p:nvPr>
            <p:ph type="title"/>
          </p:nvPr>
        </p:nvSpPr>
        <p:spPr/>
        <p:txBody>
          <a:bodyPr>
            <a:normAutofit/>
          </a:bodyPr>
          <a:lstStyle/>
          <a:p>
            <a:pPr algn="ctr"/>
            <a:r>
              <a:rPr lang="pt-BR" sz="3200" dirty="0">
                <a:latin typeface="Arial Black" panose="020B0A04020102020204" pitchFamily="34" charset="0"/>
              </a:rPr>
              <a:t>Emergência, calamidade pública ou urgência:</a:t>
            </a:r>
            <a:endParaRPr lang="pt-BR" sz="3200" dirty="0"/>
          </a:p>
        </p:txBody>
      </p:sp>
      <p:sp>
        <p:nvSpPr>
          <p:cNvPr id="8" name="Espaço Reservado para Conteúdo 7">
            <a:extLst>
              <a:ext uri="{FF2B5EF4-FFF2-40B4-BE49-F238E27FC236}">
                <a16:creationId xmlns:a16="http://schemas.microsoft.com/office/drawing/2014/main" xmlns="" id="{E710B529-83E6-4F1D-871D-D5CC20F7902D}"/>
              </a:ext>
            </a:extLst>
          </p:cNvPr>
          <p:cNvSpPr>
            <a:spLocks noGrp="1"/>
          </p:cNvSpPr>
          <p:nvPr>
            <p:ph idx="1"/>
          </p:nvPr>
        </p:nvSpPr>
        <p:spPr/>
        <p:txBody>
          <a:bodyPr>
            <a:normAutofit/>
          </a:bodyPr>
          <a:lstStyle/>
          <a:p>
            <a:pPr algn="just"/>
            <a:endParaRPr lang="pt-BR" sz="2400" b="0" i="0" dirty="0">
              <a:solidFill>
                <a:srgbClr val="000000"/>
              </a:solidFill>
              <a:effectLst/>
              <a:latin typeface="Arial" panose="020B0604020202020204" pitchFamily="34" charset="0"/>
            </a:endParaRPr>
          </a:p>
          <a:p>
            <a:pPr algn="just"/>
            <a:r>
              <a:rPr lang="pt-BR" sz="2400" b="0" i="0" dirty="0">
                <a:solidFill>
                  <a:srgbClr val="000000"/>
                </a:solidFill>
                <a:effectLst/>
                <a:latin typeface="Arial" panose="020B0604020202020204" pitchFamily="34" charset="0"/>
              </a:rPr>
              <a:t>§ 6º Para os fins do inciso VIII do </a:t>
            </a:r>
            <a:r>
              <a:rPr lang="pt-BR" sz="2400" i="1" dirty="0">
                <a:solidFill>
                  <a:srgbClr val="000000"/>
                </a:solidFill>
                <a:effectLst/>
                <a:latin typeface="Arial" panose="020B0604020202020204" pitchFamily="34" charset="0"/>
              </a:rPr>
              <a:t>caput</a:t>
            </a:r>
            <a:r>
              <a:rPr lang="pt-BR" sz="2400" b="0" i="0" dirty="0">
                <a:solidFill>
                  <a:srgbClr val="000000"/>
                </a:solidFill>
                <a:effectLst/>
                <a:latin typeface="Arial" panose="020B0604020202020204" pitchFamily="34" charset="0"/>
              </a:rPr>
              <a:t> deste artigo, considera-se emergencial a contratação por dispensa com objetivo de manter a continuidade do serviço público, e deverão ser observados os valores praticados pelo mercado na forma do </a:t>
            </a:r>
            <a:r>
              <a:rPr lang="pt-BR" sz="2400" b="0" i="0" u="sng" dirty="0">
                <a:solidFill>
                  <a:schemeClr val="tx1"/>
                </a:solidFill>
                <a:effectLst/>
                <a:latin typeface="Arial" panose="020B0604020202020204" pitchFamily="34" charset="0"/>
                <a:hlinkClick r:id="rId2">
                  <a:extLst>
                    <a:ext uri="{A12FA001-AC4F-418D-AE19-62706E023703}">
                      <ahyp:hlinkClr xmlns:ahyp="http://schemas.microsoft.com/office/drawing/2018/hyperlinkcolor" xmlns="" val="tx"/>
                    </a:ext>
                  </a:extLst>
                </a:hlinkClick>
              </a:rPr>
              <a:t>art. 23 desta Lei</a:t>
            </a:r>
            <a:r>
              <a:rPr lang="pt-BR" sz="2400" b="0" i="0" u="sng" dirty="0">
                <a:solidFill>
                  <a:schemeClr val="tx1"/>
                </a:solidFill>
                <a:effectLst/>
                <a:latin typeface="Arial" panose="020B0604020202020204" pitchFamily="34" charset="0"/>
              </a:rPr>
              <a:t> </a:t>
            </a:r>
            <a:r>
              <a:rPr lang="pt-BR" sz="2400" b="0" i="0" dirty="0">
                <a:solidFill>
                  <a:srgbClr val="000000"/>
                </a:solidFill>
                <a:effectLst/>
                <a:latin typeface="Arial" panose="020B0604020202020204" pitchFamily="34" charset="0"/>
              </a:rPr>
              <a:t>e adotadas as providências necessárias para a conclusão do processo licitatório, </a:t>
            </a:r>
            <a:r>
              <a:rPr lang="pt-BR" sz="2400" b="1" i="0" dirty="0">
                <a:solidFill>
                  <a:srgbClr val="000000"/>
                </a:solidFill>
                <a:effectLst/>
                <a:latin typeface="Arial" panose="020B0604020202020204" pitchFamily="34" charset="0"/>
              </a:rPr>
              <a:t>sem prejuízo de apuração de responsabilidade dos agentes públicos que deram causa à situação emergencial</a:t>
            </a:r>
            <a:r>
              <a:rPr lang="pt-BR" sz="2400" b="0" i="0" dirty="0">
                <a:solidFill>
                  <a:srgbClr val="000000"/>
                </a:solidFill>
                <a:effectLst/>
                <a:latin typeface="Arial" panose="020B0604020202020204" pitchFamily="34" charset="0"/>
              </a:rPr>
              <a:t>.</a:t>
            </a:r>
            <a:endParaRPr lang="pt-BR" sz="2400" dirty="0"/>
          </a:p>
        </p:txBody>
      </p:sp>
    </p:spTree>
    <p:extLst>
      <p:ext uri="{BB962C8B-B14F-4D97-AF65-F5344CB8AC3E}">
        <p14:creationId xmlns:p14="http://schemas.microsoft.com/office/powerpoint/2010/main" val="370497444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r>
              <a:rPr lang="pt-BR" sz="3200" dirty="0">
                <a:latin typeface="Arial Black" panose="020B0A04020102020204" pitchFamily="34" charset="0"/>
              </a:rPr>
              <a:t>Licitação deserta ou frustrada:</a:t>
            </a: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fontScale="92500"/>
          </a:bodyPr>
          <a:lstStyle/>
          <a:p>
            <a:pPr algn="just"/>
            <a:endParaRPr lang="pt-BR" b="0" i="0" dirty="0">
              <a:solidFill>
                <a:srgbClr val="000000"/>
              </a:solidFill>
              <a:effectLst/>
              <a:latin typeface="Arial" panose="020B0604020202020204" pitchFamily="34" charset="0"/>
            </a:endParaRPr>
          </a:p>
          <a:p>
            <a:pPr algn="just"/>
            <a:r>
              <a:rPr lang="pt-BR" sz="2400" b="0" i="0" dirty="0">
                <a:solidFill>
                  <a:srgbClr val="000000"/>
                </a:solidFill>
                <a:effectLst/>
                <a:latin typeface="Arial" panose="020B0604020202020204" pitchFamily="34" charset="0"/>
              </a:rPr>
              <a:t>V - quando não acudirem interessados à licitação anterior e esta, justificadamente, não puder ser repetida sem prejuízo para a Administração, mantidas, neste caso, todas as condições preestabelecidas;</a:t>
            </a:r>
            <a:endParaRPr lang="pt-BR" sz="24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fontScale="92500"/>
          </a:bodyPr>
          <a:lstStyle/>
          <a:p>
            <a:pPr algn="just"/>
            <a:r>
              <a:rPr lang="pt-BR" sz="2200" b="0" i="0" u="none" strike="noStrike" baseline="0" dirty="0">
                <a:solidFill>
                  <a:schemeClr val="tx1"/>
                </a:solidFill>
                <a:latin typeface="Arial" panose="020B0604020202020204" pitchFamily="34" charset="0"/>
              </a:rPr>
              <a:t>III - </a:t>
            </a:r>
            <a:r>
              <a:rPr lang="pt-BR" sz="2200" b="1" i="0" u="none" strike="noStrike" baseline="0" dirty="0">
                <a:solidFill>
                  <a:schemeClr val="tx1"/>
                </a:solidFill>
                <a:latin typeface="Arial" panose="020B0604020202020204" pitchFamily="34" charset="0"/>
              </a:rPr>
              <a:t>para contratação que mantenha todas as condições definidas em edital de licitação realizada há menos de 1 (um) ano</a:t>
            </a:r>
            <a:r>
              <a:rPr lang="pt-BR" sz="2200" b="0" i="0" u="none" strike="noStrike" baseline="0" dirty="0">
                <a:solidFill>
                  <a:schemeClr val="tx1"/>
                </a:solidFill>
                <a:latin typeface="Arial" panose="020B0604020202020204" pitchFamily="34" charset="0"/>
              </a:rPr>
              <a:t>, quando se verificar que naquela licitação:</a:t>
            </a:r>
          </a:p>
          <a:p>
            <a:pPr algn="just"/>
            <a:r>
              <a:rPr lang="pt-BR" sz="2200" b="0" i="0" u="none" strike="noStrike" baseline="0" dirty="0">
                <a:solidFill>
                  <a:schemeClr val="tx1"/>
                </a:solidFill>
                <a:latin typeface="Arial" panose="020B0604020202020204" pitchFamily="34" charset="0"/>
              </a:rPr>
              <a:t>a) não surgiram licitantes interessados </a:t>
            </a:r>
            <a:r>
              <a:rPr lang="pt-BR" sz="2200" b="1" i="0" u="none" strike="noStrike" baseline="0" dirty="0">
                <a:solidFill>
                  <a:schemeClr val="tx1"/>
                </a:solidFill>
                <a:latin typeface="Arial" panose="020B0604020202020204" pitchFamily="34" charset="0"/>
              </a:rPr>
              <a:t>ou não foram apresentadas propostas válidas</a:t>
            </a:r>
            <a:r>
              <a:rPr lang="pt-BR" sz="2200" b="0" i="0" u="none" strike="noStrike" baseline="0" dirty="0">
                <a:solidFill>
                  <a:schemeClr val="tx1"/>
                </a:solidFill>
                <a:latin typeface="Arial" panose="020B0604020202020204" pitchFamily="34" charset="0"/>
              </a:rPr>
              <a:t>;</a:t>
            </a:r>
          </a:p>
        </p:txBody>
      </p:sp>
    </p:spTree>
    <p:extLst>
      <p:ext uri="{BB962C8B-B14F-4D97-AF65-F5344CB8AC3E}">
        <p14:creationId xmlns:p14="http://schemas.microsoft.com/office/powerpoint/2010/main" val="385773296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r>
              <a:rPr lang="pt-BR" sz="3200" dirty="0">
                <a:latin typeface="Arial Black" panose="020B0A04020102020204" pitchFamily="34" charset="0"/>
              </a:rPr>
              <a:t>Intervenção da União na economia:</a:t>
            </a: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a:bodyPr>
          <a:lstStyle/>
          <a:p>
            <a:pPr algn="just"/>
            <a:endParaRPr lang="pt-BR" sz="2400" b="0" i="0" dirty="0">
              <a:solidFill>
                <a:srgbClr val="000000"/>
              </a:solidFill>
              <a:effectLst/>
              <a:latin typeface="Arial" panose="020B0604020202020204" pitchFamily="34" charset="0"/>
            </a:endParaRPr>
          </a:p>
          <a:p>
            <a:pPr algn="just"/>
            <a:r>
              <a:rPr lang="pt-BR" sz="2400" b="0" i="0" dirty="0">
                <a:solidFill>
                  <a:srgbClr val="000000"/>
                </a:solidFill>
                <a:effectLst/>
                <a:latin typeface="Arial" panose="020B0604020202020204" pitchFamily="34" charset="0"/>
              </a:rPr>
              <a:t>VI - quando a União tiver que intervir no domínio econômico para regular preços ou normalizar o abastecimento;</a:t>
            </a:r>
            <a:endParaRPr lang="pt-BR" sz="24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lstStyle/>
          <a:p>
            <a:pPr algn="l"/>
            <a:endParaRPr lang="pt-BR" sz="1800" b="0" i="0" u="none" strike="noStrike" baseline="0" dirty="0">
              <a:solidFill>
                <a:srgbClr val="000000"/>
              </a:solidFill>
              <a:latin typeface="Arial" panose="020B0604020202020204" pitchFamily="34" charset="0"/>
            </a:endParaRPr>
          </a:p>
          <a:p>
            <a:pPr algn="just"/>
            <a:r>
              <a:rPr lang="pt-BR" sz="2400" b="0" i="0" u="none" strike="noStrike" baseline="0" dirty="0">
                <a:solidFill>
                  <a:schemeClr val="tx1"/>
                </a:solidFill>
                <a:latin typeface="Arial" panose="020B0604020202020204" pitchFamily="34" charset="0"/>
              </a:rPr>
              <a:t>X - quando a União tiver que intervir no domínio econômico para regular preços ou normalizar o abastecimento; </a:t>
            </a:r>
            <a:endParaRPr lang="pt-BR" sz="2400" dirty="0">
              <a:solidFill>
                <a:schemeClr val="tx1"/>
              </a:solidFill>
            </a:endParaRPr>
          </a:p>
        </p:txBody>
      </p:sp>
    </p:spTree>
    <p:extLst>
      <p:ext uri="{BB962C8B-B14F-4D97-AF65-F5344CB8AC3E}">
        <p14:creationId xmlns:p14="http://schemas.microsoft.com/office/powerpoint/2010/main" val="390095945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r>
              <a:rPr lang="pt-BR" sz="3200" dirty="0">
                <a:latin typeface="Arial Black" panose="020B0A04020102020204" pitchFamily="34" charset="0"/>
              </a:rPr>
              <a:t>Propostas com sobrepreço ou preço incompatível</a:t>
            </a:r>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lnSpcReduction="10000"/>
          </a:bodyPr>
          <a:lstStyle/>
          <a:p>
            <a:pPr algn="just"/>
            <a:r>
              <a:rPr lang="pt-BR" b="0" i="0" dirty="0">
                <a:solidFill>
                  <a:srgbClr val="000000"/>
                </a:solidFill>
                <a:effectLst/>
                <a:latin typeface="Arial" panose="020B0604020202020204" pitchFamily="34" charset="0"/>
              </a:rPr>
              <a:t>VII - quando as propostas apresentadas consignarem preços manifestamente superiores aos praticados no mercado nacional, ou forem incompatíveis com os fixados pelos órgãos oficiais competentes, casos em que, observado o parágrafo único do art. 48 desta Lei e, persistindo a situação, será admitida a adjudicação direta dos bens ou serviços, por valor não superior ao constante do registro de preços, ou dos serviços;</a:t>
            </a:r>
            <a:endParaRPr lang="pt-BR"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a:xfrm>
            <a:off x="7166957" y="2545737"/>
            <a:ext cx="4338674" cy="3788801"/>
          </a:xfrm>
        </p:spPr>
        <p:txBody>
          <a:bodyPr>
            <a:normAutofit lnSpcReduction="10000"/>
          </a:bodyPr>
          <a:lstStyle/>
          <a:p>
            <a:pPr algn="just"/>
            <a:r>
              <a:rPr lang="pt-BR" sz="1800" b="0" i="0" u="none" strike="noStrike" baseline="0" dirty="0">
                <a:solidFill>
                  <a:schemeClr val="tx1"/>
                </a:solidFill>
                <a:latin typeface="Arial" panose="020B0604020202020204" pitchFamily="34" charset="0"/>
              </a:rPr>
              <a:t>III - </a:t>
            </a:r>
            <a:r>
              <a:rPr lang="pt-BR" sz="1800" b="1" i="0" u="none" strike="noStrike" baseline="0" dirty="0">
                <a:solidFill>
                  <a:schemeClr val="tx1"/>
                </a:solidFill>
                <a:latin typeface="Arial" panose="020B0604020202020204" pitchFamily="34" charset="0"/>
              </a:rPr>
              <a:t>para contratação que mantenha todas as condições definidas em edital de licitação realizada há menos de 1 (um) ano</a:t>
            </a:r>
            <a:r>
              <a:rPr lang="pt-BR" sz="1800" b="0" i="0" u="none" strike="noStrike" baseline="0" dirty="0">
                <a:solidFill>
                  <a:schemeClr val="tx1"/>
                </a:solidFill>
                <a:latin typeface="Arial" panose="020B0604020202020204" pitchFamily="34" charset="0"/>
              </a:rPr>
              <a:t>, quando se verificar que naquela licitação:</a:t>
            </a:r>
          </a:p>
          <a:p>
            <a:pPr algn="just"/>
            <a:r>
              <a:rPr lang="pt-BR" sz="1800" i="0" u="none" strike="noStrike" baseline="0" dirty="0">
                <a:solidFill>
                  <a:schemeClr val="tx1"/>
                </a:solidFill>
                <a:latin typeface="Arial" panose="020B0604020202020204" pitchFamily="34" charset="0"/>
              </a:rPr>
              <a:t>(...)</a:t>
            </a:r>
          </a:p>
          <a:p>
            <a:pPr algn="just"/>
            <a:r>
              <a:rPr lang="pt-BR" sz="1800" i="0" u="none" strike="noStrike" baseline="0" dirty="0">
                <a:solidFill>
                  <a:schemeClr val="tx1"/>
                </a:solidFill>
                <a:latin typeface="Arial" panose="020B0604020202020204" pitchFamily="34" charset="0"/>
              </a:rPr>
              <a:t>b) as propostas apresentadas consignaram preços manifestamente superiores aos praticados no mercado ou incompatíveis com os fixados pelos órgãos oficiais competentes;</a:t>
            </a:r>
            <a:endParaRPr lang="pt-BR" dirty="0">
              <a:solidFill>
                <a:schemeClr val="tx1"/>
              </a:solidFill>
            </a:endParaRPr>
          </a:p>
          <a:p>
            <a:endParaRPr lang="pt-BR" dirty="0"/>
          </a:p>
        </p:txBody>
      </p:sp>
    </p:spTree>
    <p:extLst>
      <p:ext uri="{BB962C8B-B14F-4D97-AF65-F5344CB8AC3E}">
        <p14:creationId xmlns:p14="http://schemas.microsoft.com/office/powerpoint/2010/main" val="32044405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r>
              <a:rPr lang="pt-BR" sz="3200" dirty="0">
                <a:latin typeface="Arial Black" panose="020B0A04020102020204" pitchFamily="34" charset="0"/>
              </a:rPr>
              <a:t>Aquisição de outro órgão ou entidade da Administração Pública</a:t>
            </a:r>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a:xfrm>
            <a:off x="2589212" y="2548965"/>
            <a:ext cx="4342893" cy="3494025"/>
          </a:xfrm>
        </p:spPr>
        <p:txBody>
          <a:bodyPr>
            <a:noAutofit/>
          </a:bodyPr>
          <a:lstStyle/>
          <a:p>
            <a:pPr algn="just"/>
            <a:r>
              <a:rPr lang="pt-BR" sz="2000" b="0" i="0" dirty="0">
                <a:solidFill>
                  <a:srgbClr val="000000"/>
                </a:solidFill>
                <a:effectLst/>
                <a:latin typeface="Arial" panose="020B0604020202020204" pitchFamily="34" charset="0"/>
              </a:rPr>
              <a:t>VIII - para a aquisição, por pessoa jurídica de direito público interno, de bens produzidos ou serviços prestados por órgão ou entidade que integre a Administração Pública e que tenha sido criado para esse fim específico </a:t>
            </a:r>
            <a:r>
              <a:rPr lang="pt-BR" sz="2000" b="1" i="0" dirty="0">
                <a:solidFill>
                  <a:srgbClr val="000000"/>
                </a:solidFill>
                <a:effectLst/>
                <a:latin typeface="Arial" panose="020B0604020202020204" pitchFamily="34" charset="0"/>
              </a:rPr>
              <a:t>em data anterior à vigência desta Lei</a:t>
            </a:r>
            <a:r>
              <a:rPr lang="pt-BR" sz="2000" b="0" i="0" dirty="0">
                <a:solidFill>
                  <a:srgbClr val="000000"/>
                </a:solidFill>
                <a:effectLst/>
                <a:latin typeface="Arial" panose="020B0604020202020204" pitchFamily="34" charset="0"/>
              </a:rPr>
              <a:t>, desde que o preço contratado seja compatível com o praticado no mercado;</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a:bodyPr>
          <a:lstStyle/>
          <a:p>
            <a:pPr algn="just"/>
            <a:r>
              <a:rPr lang="pt-BR" sz="2000" b="0" i="0" u="none" strike="noStrike" baseline="0" dirty="0">
                <a:solidFill>
                  <a:schemeClr val="tx1"/>
                </a:solidFill>
                <a:latin typeface="Arial" panose="020B0604020202020204" pitchFamily="34" charset="0"/>
              </a:rPr>
              <a:t>IX - para a aquisição, por pessoa jurídica de direito público interno, de bens produzidos ou serviços prestados por órgão ou entidade que integrem a Administração Pública e que tenham sido criados para esse fim específico, desde que o preço contratado seja compatível com o praticado no mercado;</a:t>
            </a:r>
            <a:endParaRPr lang="pt-BR" sz="2000" dirty="0">
              <a:solidFill>
                <a:schemeClr val="tx1"/>
              </a:solidFill>
            </a:endParaRPr>
          </a:p>
        </p:txBody>
      </p:sp>
    </p:spTree>
    <p:extLst>
      <p:ext uri="{BB962C8B-B14F-4D97-AF65-F5344CB8AC3E}">
        <p14:creationId xmlns:p14="http://schemas.microsoft.com/office/powerpoint/2010/main" val="319600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r>
              <a:rPr lang="pt-BR" sz="3200" dirty="0">
                <a:latin typeface="Arial Black" panose="020B0A04020102020204" pitchFamily="34" charset="0"/>
              </a:rPr>
              <a:t>Comprometimento da segurança nacional</a:t>
            </a:r>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Autofit/>
          </a:bodyPr>
          <a:lstStyle/>
          <a:p>
            <a:pPr algn="just"/>
            <a:r>
              <a:rPr lang="pt-BR" sz="2400" b="0" i="0" dirty="0">
                <a:solidFill>
                  <a:srgbClr val="000000"/>
                </a:solidFill>
                <a:effectLst/>
                <a:latin typeface="Arial" panose="020B0604020202020204" pitchFamily="34" charset="0"/>
              </a:rPr>
              <a:t>IX - quando houver possibilidade de comprometimento da segurança nacional, nos casos estabelecidos em decreto do Presidente da República, ouvido o Conselho de Defesa Nacional;</a:t>
            </a:r>
            <a:endParaRPr lang="pt-BR" sz="24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fontScale="92500" lnSpcReduction="20000"/>
          </a:bodyPr>
          <a:lstStyle/>
          <a:p>
            <a:pPr algn="l"/>
            <a:endParaRPr lang="pt-BR" sz="1800" b="0" i="0" u="none" strike="noStrike" baseline="0" dirty="0">
              <a:solidFill>
                <a:srgbClr val="000000"/>
              </a:solidFill>
              <a:latin typeface="Arial" panose="020B0604020202020204" pitchFamily="34" charset="0"/>
            </a:endParaRPr>
          </a:p>
          <a:p>
            <a:pPr algn="just"/>
            <a:r>
              <a:rPr lang="pt-BR" sz="2400" b="0" i="0" u="none" strike="noStrike" baseline="0" dirty="0">
                <a:solidFill>
                  <a:schemeClr val="tx1"/>
                </a:solidFill>
                <a:latin typeface="Arial" panose="020B0604020202020204" pitchFamily="34" charset="0"/>
              </a:rPr>
              <a:t>VI - para contratação que possa acarretar comprometimento da segurança nacional, nos casos estabelecidos pelo </a:t>
            </a:r>
            <a:r>
              <a:rPr lang="pt-BR" sz="2400" b="1" i="0" u="none" strike="noStrike" baseline="0" dirty="0">
                <a:solidFill>
                  <a:schemeClr val="tx1"/>
                </a:solidFill>
                <a:latin typeface="Arial" panose="020B0604020202020204" pitchFamily="34" charset="0"/>
              </a:rPr>
              <a:t>Ministro de Estado da Defesa</a:t>
            </a:r>
            <a:r>
              <a:rPr lang="pt-BR" sz="2400" b="0" i="0" u="none" strike="noStrike" baseline="0" dirty="0">
                <a:solidFill>
                  <a:schemeClr val="tx1"/>
                </a:solidFill>
                <a:latin typeface="Arial" panose="020B0604020202020204" pitchFamily="34" charset="0"/>
              </a:rPr>
              <a:t>, </a:t>
            </a:r>
            <a:r>
              <a:rPr lang="pt-BR" sz="2400" b="1" i="0" u="none" strike="noStrike" baseline="0" dirty="0">
                <a:solidFill>
                  <a:schemeClr val="tx1"/>
                </a:solidFill>
                <a:latin typeface="Arial" panose="020B0604020202020204" pitchFamily="34" charset="0"/>
              </a:rPr>
              <a:t>mediante demanda dos comandos das Forças Armadas ou dos demais ministérios</a:t>
            </a:r>
            <a:r>
              <a:rPr lang="pt-BR" sz="2400" b="0" i="0" u="none" strike="noStrike" baseline="0" dirty="0">
                <a:solidFill>
                  <a:schemeClr val="tx1"/>
                </a:solidFill>
                <a:latin typeface="Arial" panose="020B0604020202020204" pitchFamily="34" charset="0"/>
              </a:rPr>
              <a:t>;</a:t>
            </a:r>
            <a:endParaRPr lang="pt-BR" sz="2400" dirty="0">
              <a:solidFill>
                <a:schemeClr val="tx1"/>
              </a:solidFill>
            </a:endParaRPr>
          </a:p>
        </p:txBody>
      </p:sp>
    </p:spTree>
    <p:extLst>
      <p:ext uri="{BB962C8B-B14F-4D97-AF65-F5344CB8AC3E}">
        <p14:creationId xmlns:p14="http://schemas.microsoft.com/office/powerpoint/2010/main" val="4538144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r>
              <a:rPr lang="pt-BR" sz="3200" dirty="0">
                <a:latin typeface="Arial Black" panose="020B0A04020102020204" pitchFamily="34" charset="0"/>
              </a:rPr>
              <a:t>Compra ou locação de imóvel: tornou hipótese de inexigibilidade</a:t>
            </a:r>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lnSpcReduction="10000"/>
          </a:bodyPr>
          <a:lstStyle/>
          <a:p>
            <a:pPr algn="just"/>
            <a:r>
              <a:rPr lang="pt-BR" sz="2000" b="0" i="0" dirty="0">
                <a:solidFill>
                  <a:schemeClr val="tx1"/>
                </a:solidFill>
                <a:effectLst/>
                <a:latin typeface="Arial" panose="020B0604020202020204" pitchFamily="34" charset="0"/>
              </a:rPr>
              <a:t>X - para a compra ou locação de imóvel destinado ao atendimento das finalidades precípuas da administração, cujas necessidades de instalação e localização condicionem a sua escolha, desde que o preço seja compatível com o valor de mercado, segundo avaliação prévia;</a:t>
            </a:r>
            <a:endParaRPr lang="pt-BR" sz="2000" dirty="0">
              <a:solidFill>
                <a:schemeClr val="tx1"/>
              </a:solidFill>
            </a:endParaRPr>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lnSpcReduction="10000"/>
          </a:bodyPr>
          <a:lstStyle/>
          <a:p>
            <a:pPr algn="just"/>
            <a:r>
              <a:rPr lang="pt-BR" sz="2400" b="0" i="0" u="none" strike="noStrike" baseline="0" dirty="0">
                <a:solidFill>
                  <a:schemeClr val="tx1"/>
                </a:solidFill>
                <a:latin typeface="Arial" panose="020B0604020202020204" pitchFamily="34" charset="0"/>
              </a:rPr>
              <a:t>Art. 74. É </a:t>
            </a:r>
            <a:r>
              <a:rPr lang="pt-BR" sz="2400" b="1" i="0" u="none" strike="noStrike" baseline="0" dirty="0">
                <a:solidFill>
                  <a:srgbClr val="FF0000"/>
                </a:solidFill>
                <a:latin typeface="Arial" panose="020B0604020202020204" pitchFamily="34" charset="0"/>
              </a:rPr>
              <a:t>inexigível</a:t>
            </a:r>
            <a:r>
              <a:rPr lang="pt-BR" sz="2400" b="0" i="0" u="none" strike="noStrike" baseline="0" dirty="0">
                <a:solidFill>
                  <a:schemeClr val="tx1"/>
                </a:solidFill>
                <a:latin typeface="Arial" panose="020B0604020202020204" pitchFamily="34" charset="0"/>
              </a:rPr>
              <a:t> a licitação quando inviável a competição, em especial nos casos de:</a:t>
            </a:r>
          </a:p>
          <a:p>
            <a:pPr algn="just"/>
            <a:r>
              <a:rPr lang="pt-BR" sz="2400" b="0" i="0" u="none" strike="noStrike" baseline="0" dirty="0">
                <a:solidFill>
                  <a:schemeClr val="tx1"/>
                </a:solidFill>
                <a:latin typeface="Arial" panose="020B0604020202020204" pitchFamily="34" charset="0"/>
              </a:rPr>
              <a:t>V - aquisição ou locação de imóvel cujas características de instalações e de localização tornem necessária sua escolha.</a:t>
            </a:r>
            <a:endParaRPr lang="pt-BR" sz="2400" dirty="0">
              <a:solidFill>
                <a:schemeClr val="tx1"/>
              </a:solidFill>
            </a:endParaRPr>
          </a:p>
        </p:txBody>
      </p:sp>
    </p:spTree>
    <p:extLst>
      <p:ext uri="{BB962C8B-B14F-4D97-AF65-F5344CB8AC3E}">
        <p14:creationId xmlns:p14="http://schemas.microsoft.com/office/powerpoint/2010/main" val="13846130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r>
              <a:rPr lang="pt-BR" sz="3200" dirty="0">
                <a:latin typeface="Arial Black" panose="020B0A04020102020204" pitchFamily="34" charset="0"/>
              </a:rPr>
              <a:t>Remanescente de obra, serviço ou fornecimento</a:t>
            </a: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lnSpcReduction="10000"/>
          </a:bodyPr>
          <a:lstStyle/>
          <a:p>
            <a:pPr algn="just"/>
            <a:r>
              <a:rPr lang="pt-BR" sz="2000" b="0" i="0" dirty="0">
                <a:solidFill>
                  <a:srgbClr val="000000"/>
                </a:solidFill>
                <a:effectLst/>
                <a:latin typeface="Arial" panose="020B0604020202020204" pitchFamily="34" charset="0"/>
              </a:rPr>
              <a:t>XI - na contratação de </a:t>
            </a:r>
            <a:r>
              <a:rPr lang="pt-BR" sz="2000" b="1" i="0" dirty="0">
                <a:solidFill>
                  <a:srgbClr val="000000"/>
                </a:solidFill>
                <a:effectLst/>
                <a:latin typeface="Arial" panose="020B0604020202020204" pitchFamily="34" charset="0"/>
              </a:rPr>
              <a:t>remanescente de obra, serviço ou fornecimento</a:t>
            </a:r>
            <a:r>
              <a:rPr lang="pt-BR" sz="2000" b="0" i="0" dirty="0">
                <a:solidFill>
                  <a:srgbClr val="000000"/>
                </a:solidFill>
                <a:effectLst/>
                <a:latin typeface="Arial" panose="020B0604020202020204" pitchFamily="34" charset="0"/>
              </a:rPr>
              <a:t>, em consequência de rescisão contratual, desde que atendida a ordem de classificação da licitação anterior e aceitas as mesmas condições oferecidas pelo licitante vencedor, inclusive quanto ao preço, devidamente corrigido;</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lnSpcReduction="10000"/>
          </a:bodyPr>
          <a:lstStyle/>
          <a:p>
            <a:pPr algn="l"/>
            <a:endParaRPr lang="pt-BR" sz="1800" b="0" i="0" u="none" strike="noStrike" baseline="0" dirty="0">
              <a:solidFill>
                <a:srgbClr val="000000"/>
              </a:solidFill>
              <a:latin typeface="Arial" panose="020B0604020202020204" pitchFamily="34" charset="0"/>
            </a:endParaRPr>
          </a:p>
          <a:p>
            <a:pPr algn="l"/>
            <a:r>
              <a:rPr lang="pt-BR" sz="2400" b="0" i="0" u="none" strike="noStrike" baseline="0" dirty="0">
                <a:solidFill>
                  <a:srgbClr val="000000"/>
                </a:solidFill>
                <a:latin typeface="Arial" panose="020B0604020202020204" pitchFamily="34" charset="0"/>
              </a:rPr>
              <a:t>A lei não prevê mais essa hipótese.</a:t>
            </a:r>
          </a:p>
        </p:txBody>
      </p:sp>
    </p:spTree>
    <p:extLst>
      <p:ext uri="{BB962C8B-B14F-4D97-AF65-F5344CB8AC3E}">
        <p14:creationId xmlns:p14="http://schemas.microsoft.com/office/powerpoint/2010/main" val="105483056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fontScale="92500" lnSpcReduction="10000"/>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XII - nas compras de hortifrutigranjeiros, pão e outros gêneros perecíveis, no tempo necessário para a realização dos processos licitatórios correspondentes, realizadas diretamente com base no preço do dia;</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fontScale="92500" lnSpcReduction="10000"/>
          </a:bodyPr>
          <a:lstStyle/>
          <a:p>
            <a:pPr algn="just"/>
            <a:r>
              <a:rPr lang="pt-BR" sz="2000" b="0" i="0" u="none" strike="noStrike" baseline="0" dirty="0">
                <a:solidFill>
                  <a:schemeClr val="tx1"/>
                </a:solidFill>
                <a:latin typeface="Arial" panose="020B0604020202020204" pitchFamily="34" charset="0"/>
              </a:rPr>
              <a:t>IV - para contratação que tenha por objeto:</a:t>
            </a:r>
          </a:p>
          <a:p>
            <a:pPr algn="just"/>
            <a:r>
              <a:rPr lang="pt-BR" sz="2000" b="0" i="0" u="none" strike="noStrike" baseline="0" dirty="0">
                <a:solidFill>
                  <a:schemeClr val="tx1"/>
                </a:solidFill>
                <a:latin typeface="Arial" panose="020B0604020202020204" pitchFamily="34" charset="0"/>
              </a:rPr>
              <a:t>(...)</a:t>
            </a:r>
          </a:p>
          <a:p>
            <a:pPr algn="just"/>
            <a:r>
              <a:rPr lang="pt-BR" sz="2000" b="0" i="0" u="none" strike="noStrike" baseline="0" dirty="0">
                <a:solidFill>
                  <a:schemeClr val="tx1"/>
                </a:solidFill>
                <a:latin typeface="Arial" panose="020B0604020202020204" pitchFamily="34" charset="0"/>
              </a:rPr>
              <a:t>e) hortifrutigranjeiros, pães e outros gêneros perecíveis, no período necessário para a realização dos processos licitatórios correspondentes, hipótese em que a contratação será realizada diretamente com base no preço do dia;</a:t>
            </a:r>
          </a:p>
        </p:txBody>
      </p:sp>
    </p:spTree>
    <p:extLst>
      <p:ext uri="{BB962C8B-B14F-4D97-AF65-F5344CB8AC3E}">
        <p14:creationId xmlns:p14="http://schemas.microsoft.com/office/powerpoint/2010/main" val="2601103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56174112-4BFE-4482-9A02-1315824475CB}"/>
              </a:ext>
            </a:extLst>
          </p:cNvPr>
          <p:cNvSpPr>
            <a:spLocks noGrp="1"/>
          </p:cNvSpPr>
          <p:nvPr>
            <p:ph type="title"/>
          </p:nvPr>
        </p:nvSpPr>
        <p:spPr/>
        <p:txBody>
          <a:bodyPr/>
          <a:lstStyle/>
          <a:p>
            <a:pPr algn="just"/>
            <a:r>
              <a:rPr kumimoji="0" lang="pt-BR" sz="3200" b="0" i="0" u="none" strike="noStrike" kern="1200" cap="none" spc="0" normalizeH="0" baseline="0" noProof="0" dirty="0">
                <a:ln>
                  <a:noFill/>
                </a:ln>
                <a:solidFill>
                  <a:prstClr val="black">
                    <a:lumMod val="85000"/>
                    <a:lumOff val="15000"/>
                  </a:prstClr>
                </a:solidFill>
                <a:effectLst/>
                <a:uLnTx/>
                <a:uFillTx/>
                <a:latin typeface="Arial Black" panose="020B0A04020102020204" pitchFamily="34" charset="0"/>
                <a:ea typeface="+mj-ea"/>
                <a:cs typeface="+mj-cs"/>
              </a:rPr>
              <a:t>Conteúdo do estudo técnico preliminar (art. 18, §1º):</a:t>
            </a:r>
            <a:endParaRPr lang="pt-BR" dirty="0"/>
          </a:p>
        </p:txBody>
      </p:sp>
      <p:sp>
        <p:nvSpPr>
          <p:cNvPr id="3" name="Espaço Reservado para Conteúdo 2">
            <a:extLst>
              <a:ext uri="{FF2B5EF4-FFF2-40B4-BE49-F238E27FC236}">
                <a16:creationId xmlns:a16="http://schemas.microsoft.com/office/drawing/2014/main" xmlns="" id="{68FBC6D3-A740-41E3-AD34-D45F2F29AA38}"/>
              </a:ext>
            </a:extLst>
          </p:cNvPr>
          <p:cNvSpPr>
            <a:spLocks noGrp="1"/>
          </p:cNvSpPr>
          <p:nvPr>
            <p:ph idx="1"/>
          </p:nvPr>
        </p:nvSpPr>
        <p:spPr>
          <a:xfrm>
            <a:off x="2589212" y="2133599"/>
            <a:ext cx="8915400" cy="4585253"/>
          </a:xfrm>
        </p:spPr>
        <p:txBody>
          <a:bodyPr>
            <a:normAutofit fontScale="92500"/>
          </a:bodyPr>
          <a:lstStyle/>
          <a:p>
            <a:pPr algn="just"/>
            <a:r>
              <a:rPr lang="pt-BR" sz="2200" b="0" i="0" dirty="0">
                <a:solidFill>
                  <a:srgbClr val="000000"/>
                </a:solidFill>
                <a:effectLst/>
                <a:latin typeface="Arial" panose="020B0604020202020204" pitchFamily="34" charset="0"/>
              </a:rPr>
              <a:t>Art. 18. (...). [Fase preparatória do processo licitatório]</a:t>
            </a:r>
          </a:p>
          <a:p>
            <a:pPr algn="just"/>
            <a:endParaRPr lang="pt-BR" sz="2200" b="0" i="0" dirty="0">
              <a:solidFill>
                <a:srgbClr val="000000"/>
              </a:solidFill>
              <a:effectLst/>
              <a:latin typeface="Arial" panose="020B0604020202020204" pitchFamily="34" charset="0"/>
            </a:endParaRPr>
          </a:p>
          <a:p>
            <a:pPr algn="just"/>
            <a:r>
              <a:rPr lang="pt-BR" sz="2200" b="0" i="0" dirty="0">
                <a:solidFill>
                  <a:srgbClr val="000000"/>
                </a:solidFill>
                <a:effectLst/>
                <a:latin typeface="Arial" panose="020B0604020202020204" pitchFamily="34" charset="0"/>
              </a:rPr>
              <a:t>§ 1º O </a:t>
            </a:r>
            <a:r>
              <a:rPr lang="pt-BR" sz="2200" b="1" i="0" dirty="0">
                <a:solidFill>
                  <a:srgbClr val="000000"/>
                </a:solidFill>
                <a:effectLst/>
                <a:latin typeface="Arial" panose="020B0604020202020204" pitchFamily="34" charset="0"/>
              </a:rPr>
              <a:t>estudo técnico preliminar </a:t>
            </a:r>
            <a:r>
              <a:rPr lang="pt-BR" sz="2200" b="0" i="0" dirty="0">
                <a:solidFill>
                  <a:srgbClr val="000000"/>
                </a:solidFill>
                <a:effectLst/>
                <a:latin typeface="Arial" panose="020B0604020202020204" pitchFamily="34" charset="0"/>
              </a:rPr>
              <a:t>a que se refere o inciso I do </a:t>
            </a:r>
            <a:r>
              <a:rPr lang="pt-BR" sz="2200" i="1" dirty="0">
                <a:solidFill>
                  <a:srgbClr val="000000"/>
                </a:solidFill>
                <a:effectLst/>
                <a:latin typeface="Arial" panose="020B0604020202020204" pitchFamily="34" charset="0"/>
              </a:rPr>
              <a:t>caput</a:t>
            </a:r>
            <a:r>
              <a:rPr lang="pt-BR" sz="2200" b="0" i="0" dirty="0">
                <a:solidFill>
                  <a:srgbClr val="000000"/>
                </a:solidFill>
                <a:effectLst/>
                <a:latin typeface="Arial" panose="020B0604020202020204" pitchFamily="34" charset="0"/>
              </a:rPr>
              <a:t> deste artigo </a:t>
            </a:r>
            <a:r>
              <a:rPr lang="pt-BR" sz="2200" i="0" u="sng" dirty="0">
                <a:solidFill>
                  <a:srgbClr val="000000"/>
                </a:solidFill>
                <a:effectLst/>
                <a:latin typeface="Arial" panose="020B0604020202020204" pitchFamily="34" charset="0"/>
              </a:rPr>
              <a:t>deverá evidenciar o problema a ser resolvido e a sua melhor solução, de modo a permitir a avaliação da viabilidade técnica e econômica da contratação</a:t>
            </a:r>
            <a:r>
              <a:rPr lang="pt-BR" sz="2200" b="0" i="0" dirty="0">
                <a:solidFill>
                  <a:srgbClr val="000000"/>
                </a:solidFill>
                <a:effectLst/>
                <a:latin typeface="Arial" panose="020B0604020202020204" pitchFamily="34" charset="0"/>
              </a:rPr>
              <a:t>, e conterá os seguintes elementos:</a:t>
            </a:r>
            <a:endParaRPr lang="pt-BR" sz="2200" b="0" i="0" dirty="0">
              <a:solidFill>
                <a:srgbClr val="000000"/>
              </a:solidFill>
              <a:effectLst/>
              <a:latin typeface="Times New Roman" panose="02020603050405020304" pitchFamily="18" charset="0"/>
            </a:endParaRPr>
          </a:p>
          <a:p>
            <a:pPr algn="just"/>
            <a:r>
              <a:rPr lang="pt-BR" sz="2200" b="0" i="0" dirty="0">
                <a:solidFill>
                  <a:srgbClr val="FF0000"/>
                </a:solidFill>
                <a:effectLst/>
                <a:latin typeface="Arial" panose="020B0604020202020204" pitchFamily="34" charset="0"/>
              </a:rPr>
              <a:t>I - </a:t>
            </a:r>
            <a:r>
              <a:rPr lang="pt-BR" sz="2200" b="1" i="0" dirty="0">
                <a:solidFill>
                  <a:srgbClr val="0000FF"/>
                </a:solidFill>
                <a:effectLst/>
                <a:latin typeface="Arial" panose="020B0604020202020204" pitchFamily="34" charset="0"/>
              </a:rPr>
              <a:t>descrição da necessidade da contratação</a:t>
            </a:r>
            <a:r>
              <a:rPr lang="pt-BR" sz="2200" b="0" i="0" dirty="0">
                <a:solidFill>
                  <a:srgbClr val="FF0000"/>
                </a:solidFill>
                <a:effectLst/>
                <a:latin typeface="Arial" panose="020B0604020202020204" pitchFamily="34" charset="0"/>
              </a:rPr>
              <a:t>, considerado o problema a ser resolvido sob a perspectiva do interesse público;</a:t>
            </a:r>
            <a:endParaRPr lang="pt-BR" sz="2200" b="0" i="0" dirty="0">
              <a:solidFill>
                <a:srgbClr val="FF0000"/>
              </a:solidFill>
              <a:effectLst/>
              <a:latin typeface="Times New Roman" panose="02020603050405020304" pitchFamily="18" charset="0"/>
            </a:endParaRPr>
          </a:p>
          <a:p>
            <a:pPr algn="just"/>
            <a:r>
              <a:rPr lang="pt-BR" sz="2200" b="0" i="0" dirty="0">
                <a:solidFill>
                  <a:srgbClr val="000000"/>
                </a:solidFill>
                <a:effectLst/>
                <a:latin typeface="Arial" panose="020B0604020202020204" pitchFamily="34" charset="0"/>
              </a:rPr>
              <a:t>II - demonstração da previsão da contratação no plano de contratações anual, sempre que elaborado, de modo a indicar o seu alinhamento com o planejamento da Administração;</a:t>
            </a:r>
            <a:endParaRPr lang="pt-BR" sz="2200" b="0" i="0" dirty="0">
              <a:solidFill>
                <a:srgbClr val="000000"/>
              </a:solidFill>
              <a:effectLst/>
              <a:latin typeface="Times New Roman" panose="02020603050405020304" pitchFamily="18" charset="0"/>
            </a:endParaRPr>
          </a:p>
          <a:p>
            <a:pPr algn="just"/>
            <a:r>
              <a:rPr lang="pt-BR" sz="2200" b="0" i="0" dirty="0">
                <a:solidFill>
                  <a:srgbClr val="000000"/>
                </a:solidFill>
                <a:effectLst/>
                <a:latin typeface="Arial" panose="020B0604020202020204" pitchFamily="34" charset="0"/>
              </a:rPr>
              <a:t>III - requisitos da contratação;</a:t>
            </a:r>
            <a:endParaRPr lang="pt-BR" sz="2200" b="0" i="0" dirty="0">
              <a:solidFill>
                <a:srgbClr val="000000"/>
              </a:solidFill>
              <a:effectLst/>
              <a:latin typeface="Times New Roman" panose="02020603050405020304" pitchFamily="18" charset="0"/>
            </a:endParaRPr>
          </a:p>
          <a:p>
            <a:endParaRPr lang="pt-BR" dirty="0"/>
          </a:p>
        </p:txBody>
      </p:sp>
    </p:spTree>
    <p:extLst>
      <p:ext uri="{BB962C8B-B14F-4D97-AF65-F5344CB8AC3E}">
        <p14:creationId xmlns:p14="http://schemas.microsoft.com/office/powerpoint/2010/main" val="178993770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fontScale="92500" lnSpcReduction="20000"/>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XIII - na contratação de instituição brasileira incumbida regimental ou estatutariamente da pesquisa, do ensino ou do desenvolvimento institucional, ou de instituição dedicada à recuperação social do preso, desde que a contratada detenha inquestionável reputação ético-profissional e não tenha fins lucrativos; </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a:xfrm>
            <a:off x="7166957" y="2545738"/>
            <a:ext cx="4338674" cy="3688152"/>
          </a:xfrm>
        </p:spPr>
        <p:txBody>
          <a:bodyPr>
            <a:normAutofit fontScale="92500" lnSpcReduction="20000"/>
          </a:bodyPr>
          <a:lstStyle/>
          <a:p>
            <a:pPr algn="just"/>
            <a:r>
              <a:rPr lang="pt-BR" sz="1900" b="0" i="0" u="none" strike="noStrike" baseline="0" dirty="0">
                <a:solidFill>
                  <a:schemeClr val="tx1"/>
                </a:solidFill>
                <a:latin typeface="Arial" panose="020B0604020202020204" pitchFamily="34" charset="0"/>
              </a:rPr>
              <a:t>XV - para contratação de instituição brasileira que tenha por finalidade estatutária </a:t>
            </a:r>
            <a:r>
              <a:rPr lang="pt-BR" sz="1900" b="1" i="0" u="none" strike="noStrike" baseline="0" dirty="0">
                <a:solidFill>
                  <a:schemeClr val="tx1"/>
                </a:solidFill>
                <a:latin typeface="Arial" panose="020B0604020202020204" pitchFamily="34" charset="0"/>
              </a:rPr>
              <a:t>apoiar, captar e executar atividades de ensino, pesquisa, extensão, desenvolvimento institucional, científico e tecnológico e estímulo à inovação, inclusive para gerir administrativa e financeiramente essas atividades</a:t>
            </a:r>
            <a:r>
              <a:rPr lang="pt-BR" sz="1900" b="0" i="0" u="none" strike="noStrike" baseline="0" dirty="0">
                <a:solidFill>
                  <a:schemeClr val="tx1"/>
                </a:solidFill>
                <a:latin typeface="Arial" panose="020B0604020202020204" pitchFamily="34" charset="0"/>
              </a:rPr>
              <a:t>, ou para contratação de instituição dedicada à recuperação social da pessoa presa, desde que o contratado tenha inquestionável reputação ética e profissional e não tenha fins lucrativos;</a:t>
            </a:r>
          </a:p>
        </p:txBody>
      </p:sp>
    </p:spTree>
    <p:extLst>
      <p:ext uri="{BB962C8B-B14F-4D97-AF65-F5344CB8AC3E}">
        <p14:creationId xmlns:p14="http://schemas.microsoft.com/office/powerpoint/2010/main" val="156216621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lnSpcReduction="10000"/>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XIV - para a aquisição de bens ou serviços nos termos de acordo internacional específico aprovado pelo Congresso Nacional, quando as condições ofertadas forem manifestamente vantajosas para o Poder Público; </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lnSpcReduction="10000"/>
          </a:bodyPr>
          <a:lstStyle/>
          <a:p>
            <a:pPr algn="l"/>
            <a:endParaRPr lang="pt-BR" sz="1800" b="0" i="0" u="none" strike="noStrike" baseline="0" dirty="0">
              <a:solidFill>
                <a:srgbClr val="000000"/>
              </a:solidFill>
              <a:latin typeface="Arial" panose="020B0604020202020204" pitchFamily="34" charset="0"/>
            </a:endParaRPr>
          </a:p>
          <a:p>
            <a:pPr algn="just"/>
            <a:r>
              <a:rPr lang="pt-BR" sz="1800" b="0" i="0" u="none" strike="noStrike" baseline="0" dirty="0">
                <a:solidFill>
                  <a:schemeClr val="tx1"/>
                </a:solidFill>
                <a:latin typeface="Arial" panose="020B0604020202020204" pitchFamily="34" charset="0"/>
              </a:rPr>
              <a:t>IV - para contratação que tenha por objeto:</a:t>
            </a:r>
          </a:p>
          <a:p>
            <a:pPr algn="just"/>
            <a:r>
              <a:rPr lang="pt-BR" sz="1800" b="0" i="0" u="none" strike="noStrike" baseline="0" dirty="0">
                <a:solidFill>
                  <a:schemeClr val="tx1"/>
                </a:solidFill>
                <a:latin typeface="Arial" panose="020B0604020202020204" pitchFamily="34" charset="0"/>
              </a:rPr>
              <a:t>(...)</a:t>
            </a:r>
          </a:p>
          <a:p>
            <a:pPr algn="just"/>
            <a:r>
              <a:rPr lang="pt-BR" sz="1800" b="0" i="0" u="none" strike="noStrike" baseline="0" dirty="0">
                <a:solidFill>
                  <a:schemeClr val="tx1"/>
                </a:solidFill>
                <a:latin typeface="Arial" panose="020B0604020202020204" pitchFamily="34" charset="0"/>
              </a:rPr>
              <a:t>b) bens, serviços, </a:t>
            </a:r>
            <a:r>
              <a:rPr lang="pt-BR" sz="1800" b="1" i="0" u="none" strike="noStrike" baseline="0" dirty="0">
                <a:solidFill>
                  <a:schemeClr val="tx1"/>
                </a:solidFill>
                <a:latin typeface="Arial" panose="020B0604020202020204" pitchFamily="34" charset="0"/>
              </a:rPr>
              <a:t>alienações ou obras,</a:t>
            </a:r>
            <a:r>
              <a:rPr lang="pt-BR" sz="1800" b="0" i="0" u="none" strike="noStrike" baseline="0" dirty="0">
                <a:solidFill>
                  <a:schemeClr val="tx1"/>
                </a:solidFill>
                <a:latin typeface="Arial" panose="020B0604020202020204" pitchFamily="34" charset="0"/>
              </a:rPr>
              <a:t> nos termos de acordo internacional específico aprovado pelo Congresso Nacional, quando as condições ofertadas forem manifestamente vantajosas para a Administração;</a:t>
            </a:r>
          </a:p>
        </p:txBody>
      </p:sp>
    </p:spTree>
    <p:extLst>
      <p:ext uri="{BB962C8B-B14F-4D97-AF65-F5344CB8AC3E}">
        <p14:creationId xmlns:p14="http://schemas.microsoft.com/office/powerpoint/2010/main" val="154643547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XV - para a aquisição ou restauração de obras de arte e objetos históricos, de autenticidade certificada, desde que </a:t>
            </a:r>
            <a:r>
              <a:rPr lang="pt-BR" sz="2000" i="0" dirty="0">
                <a:solidFill>
                  <a:srgbClr val="000000"/>
                </a:solidFill>
                <a:effectLst/>
                <a:latin typeface="Arial" panose="020B0604020202020204" pitchFamily="34" charset="0"/>
              </a:rPr>
              <a:t>compatíveis</a:t>
            </a:r>
            <a:r>
              <a:rPr lang="pt-BR" sz="2000" b="0" i="0" dirty="0">
                <a:solidFill>
                  <a:srgbClr val="000000"/>
                </a:solidFill>
                <a:effectLst/>
                <a:latin typeface="Arial" panose="020B0604020202020204" pitchFamily="34" charset="0"/>
              </a:rPr>
              <a:t> ou inerentes às finalidades do órgão ou entidade</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a:bodyPr>
          <a:lstStyle/>
          <a:p>
            <a:pPr algn="l"/>
            <a:endParaRPr lang="pt-BR" sz="1800" b="0" i="0" u="none" strike="noStrike" baseline="0" dirty="0">
              <a:solidFill>
                <a:srgbClr val="000000"/>
              </a:solidFill>
              <a:latin typeface="Arial" panose="020B0604020202020204" pitchFamily="34" charset="0"/>
            </a:endParaRPr>
          </a:p>
          <a:p>
            <a:pPr algn="just"/>
            <a:r>
              <a:rPr lang="pt-BR" sz="2000" b="0" i="0" u="none" strike="noStrike" baseline="0" dirty="0">
                <a:solidFill>
                  <a:schemeClr val="tx1"/>
                </a:solidFill>
                <a:latin typeface="Arial" panose="020B0604020202020204" pitchFamily="34" charset="0"/>
              </a:rPr>
              <a:t>IV - para contratação que tenha por objeto:</a:t>
            </a:r>
          </a:p>
          <a:p>
            <a:pPr algn="just"/>
            <a:r>
              <a:rPr lang="pt-BR" sz="2000" b="0" i="0" u="none" strike="noStrike" baseline="0" dirty="0">
                <a:solidFill>
                  <a:schemeClr val="tx1"/>
                </a:solidFill>
                <a:latin typeface="Arial" panose="020B0604020202020204" pitchFamily="34" charset="0"/>
              </a:rPr>
              <a:t>k) aquisição ou restauração de obras de arte e objetos históricos, de autenticidade certificada, desde que inerente às finalidades do órgão ou com elas compatível;</a:t>
            </a:r>
          </a:p>
        </p:txBody>
      </p:sp>
    </p:spTree>
    <p:extLst>
      <p:ext uri="{BB962C8B-B14F-4D97-AF65-F5344CB8AC3E}">
        <p14:creationId xmlns:p14="http://schemas.microsoft.com/office/powerpoint/2010/main" val="409571749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lnSpcReduction="10000"/>
          </a:bodyPr>
          <a:lstStyle/>
          <a:p>
            <a:pPr algn="just"/>
            <a:r>
              <a:rPr lang="pt-BR" sz="2000" b="0" i="0" dirty="0">
                <a:solidFill>
                  <a:srgbClr val="000000"/>
                </a:solidFill>
                <a:effectLst/>
                <a:latin typeface="Arial" panose="020B0604020202020204" pitchFamily="34" charset="0"/>
              </a:rPr>
              <a:t>XVI - para a impressão dos diários oficiais, de formulários padronizados de uso da administração, e de edições técnicas oficiais, bem como para prestação de serviços de informática a pessoa jurídica de direito público interno, por órgãos ou entidades que integrem a Administração Pública, criados para esse fim específico;</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lnSpcReduction="10000"/>
          </a:bodyPr>
          <a:lstStyle/>
          <a:p>
            <a:pPr algn="l"/>
            <a:r>
              <a:rPr lang="pt-BR" sz="2000" b="0" i="0" u="none" strike="noStrike" baseline="0" dirty="0">
                <a:solidFill>
                  <a:srgbClr val="000000"/>
                </a:solidFill>
                <a:latin typeface="Arial" panose="020B0604020202020204" pitchFamily="34" charset="0"/>
              </a:rPr>
              <a:t>Não existe essa previsão.</a:t>
            </a:r>
          </a:p>
        </p:txBody>
      </p:sp>
    </p:spTree>
    <p:extLst>
      <p:ext uri="{BB962C8B-B14F-4D97-AF65-F5344CB8AC3E}">
        <p14:creationId xmlns:p14="http://schemas.microsoft.com/office/powerpoint/2010/main" val="35128253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r>
              <a:rPr lang="pt-BR" sz="2800" dirty="0">
                <a:latin typeface="Arial Black" panose="020B0A04020102020204" pitchFamily="34" charset="0"/>
                <a:cs typeface="Arial" panose="020B0604020202020204" pitchFamily="34" charset="0"/>
              </a:rPr>
              <a:t>Manutenção de equipamentos durante o período de garantia do fornecedor:</a:t>
            </a:r>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fontScale="92500" lnSpcReduction="10000"/>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XVII - para a aquisição de componentes ou peças de origem nacional ou estrangeira, necessários à manutenção de equipamentos durante o período de garantia técnica, junto ao fornecedor original desses equipamentos, quando tal condição de exclusividade for indispensável para a vigência da garantia; </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fontScale="92500" lnSpcReduction="10000"/>
          </a:bodyPr>
          <a:lstStyle/>
          <a:p>
            <a:pPr algn="just"/>
            <a:r>
              <a:rPr lang="pt-BR" sz="1900" b="0" i="0" u="none" strike="noStrike" baseline="0" dirty="0">
                <a:solidFill>
                  <a:schemeClr val="tx1"/>
                </a:solidFill>
                <a:latin typeface="Arial" panose="020B0604020202020204" pitchFamily="34" charset="0"/>
              </a:rPr>
              <a:t>IV - para contratação que tenha por objeto:</a:t>
            </a:r>
          </a:p>
          <a:p>
            <a:pPr algn="just"/>
            <a:r>
              <a:rPr lang="pt-BR" sz="1900" b="0" i="0" u="none" strike="noStrike" baseline="0" dirty="0">
                <a:solidFill>
                  <a:schemeClr val="tx1"/>
                </a:solidFill>
                <a:latin typeface="Arial" panose="020B0604020202020204" pitchFamily="34" charset="0"/>
              </a:rPr>
              <a:t>a) bens, componentes ou peças de origem nacional ou estrangeira necessários à manutenção de equipamentos</a:t>
            </a:r>
            <a:r>
              <a:rPr lang="pt-BR" sz="1900" i="0" u="none" strike="noStrike" baseline="0" dirty="0">
                <a:solidFill>
                  <a:schemeClr val="tx1"/>
                </a:solidFill>
                <a:latin typeface="Arial" panose="020B0604020202020204" pitchFamily="34" charset="0"/>
              </a:rPr>
              <a:t>, </a:t>
            </a:r>
            <a:r>
              <a:rPr lang="pt-BR" sz="1900" b="1" i="0" u="none" strike="noStrike" baseline="0" dirty="0">
                <a:solidFill>
                  <a:schemeClr val="tx1"/>
                </a:solidFill>
                <a:latin typeface="Arial" panose="020B0604020202020204" pitchFamily="34" charset="0"/>
              </a:rPr>
              <a:t>a serem adquiridos do fornecedor original desses equipamentos durante o período de garantia técnica</a:t>
            </a:r>
            <a:r>
              <a:rPr lang="pt-BR" sz="1900" b="0" i="0" u="none" strike="noStrike" baseline="0" dirty="0">
                <a:solidFill>
                  <a:schemeClr val="tx1"/>
                </a:solidFill>
                <a:latin typeface="Arial" panose="020B0604020202020204" pitchFamily="34" charset="0"/>
              </a:rPr>
              <a:t>, </a:t>
            </a:r>
            <a:r>
              <a:rPr lang="pt-BR" sz="1900" b="0" i="0" u="sng" strike="noStrike" baseline="0" dirty="0">
                <a:solidFill>
                  <a:schemeClr val="tx1"/>
                </a:solidFill>
                <a:latin typeface="Arial" panose="020B0604020202020204" pitchFamily="34" charset="0"/>
              </a:rPr>
              <a:t>quando essa condição de exclusividade for indispensável para a vigência da garantia</a:t>
            </a:r>
            <a:r>
              <a:rPr lang="pt-BR" sz="1900" b="0" i="0" u="none" strike="noStrike" baseline="0" dirty="0">
                <a:solidFill>
                  <a:schemeClr val="tx1"/>
                </a:solidFill>
                <a:latin typeface="Arial" panose="020B0604020202020204" pitchFamily="34" charset="0"/>
              </a:rPr>
              <a:t>;</a:t>
            </a:r>
          </a:p>
        </p:txBody>
      </p:sp>
    </p:spTree>
    <p:extLst>
      <p:ext uri="{BB962C8B-B14F-4D97-AF65-F5344CB8AC3E}">
        <p14:creationId xmlns:p14="http://schemas.microsoft.com/office/powerpoint/2010/main" val="310091010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a:xfrm>
            <a:off x="2589212" y="2548966"/>
            <a:ext cx="4342893" cy="3684924"/>
          </a:xfrm>
        </p:spPr>
        <p:txBody>
          <a:bodyPr>
            <a:noAutofit/>
          </a:bodyPr>
          <a:lstStyle/>
          <a:p>
            <a:pPr algn="just"/>
            <a:r>
              <a:rPr lang="pt-BR" sz="1600" b="0" i="0" dirty="0">
                <a:solidFill>
                  <a:srgbClr val="000000"/>
                </a:solidFill>
                <a:effectLst/>
                <a:latin typeface="Arial" panose="020B0604020202020204" pitchFamily="34" charset="0"/>
              </a:rPr>
              <a:t>XVIII - nas compras ou contratações de serviços para o abastecimento de </a:t>
            </a:r>
            <a:r>
              <a:rPr lang="pt-BR" sz="1600" b="1" i="0" dirty="0">
                <a:solidFill>
                  <a:srgbClr val="000000"/>
                </a:solidFill>
                <a:effectLst/>
                <a:latin typeface="Arial" panose="020B0604020202020204" pitchFamily="34" charset="0"/>
              </a:rPr>
              <a:t>navios, embarcações, unidades aéreas ou tropas </a:t>
            </a:r>
            <a:r>
              <a:rPr lang="pt-BR" sz="1600" b="0" i="0" dirty="0">
                <a:solidFill>
                  <a:srgbClr val="000000"/>
                </a:solidFill>
                <a:effectLst/>
                <a:latin typeface="Arial" panose="020B0604020202020204" pitchFamily="34" charset="0"/>
              </a:rPr>
              <a:t>e seus meios de deslocamento quando em estada eventual de curta duração em portos, aeroportos ou localidades diferentes de suas sedes, por motivo de movimentação operacional ou de adestramento, quando a exiguidade dos prazos legais puder comprometer a normalidade e os propósitos das operações e desde que seu valor não exceda ao limite previsto na alínea "a" do inciso II do art. 23 desta Lei: </a:t>
            </a:r>
            <a:endParaRPr lang="pt-BR" sz="16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fontScale="70000" lnSpcReduction="20000"/>
          </a:bodyPr>
          <a:lstStyle/>
          <a:p>
            <a:pPr algn="l"/>
            <a:endParaRPr lang="pt-BR" sz="1800" b="0" i="0" u="none" strike="noStrike" baseline="0" dirty="0">
              <a:solidFill>
                <a:srgbClr val="000000"/>
              </a:solidFill>
              <a:latin typeface="Arial" panose="020B0604020202020204" pitchFamily="34" charset="0"/>
            </a:endParaRPr>
          </a:p>
          <a:p>
            <a:pPr algn="just"/>
            <a:r>
              <a:rPr lang="pt-BR" sz="2900" b="0" i="0" u="none" strike="noStrike" baseline="0" dirty="0">
                <a:solidFill>
                  <a:schemeClr val="tx1"/>
                </a:solidFill>
                <a:latin typeface="Arial" panose="020B0604020202020204" pitchFamily="34" charset="0"/>
              </a:rPr>
              <a:t>IV - para contratação que tenha por objeto:</a:t>
            </a:r>
          </a:p>
          <a:p>
            <a:pPr algn="just"/>
            <a:endParaRPr lang="pt-BR" sz="2800" b="0" i="0" u="none" strike="noStrike" baseline="0" dirty="0">
              <a:solidFill>
                <a:schemeClr val="tx1"/>
              </a:solidFill>
              <a:latin typeface="Arial" panose="020B0604020202020204" pitchFamily="34" charset="0"/>
            </a:endParaRPr>
          </a:p>
          <a:p>
            <a:pPr algn="just"/>
            <a:r>
              <a:rPr lang="pt-BR" sz="2800" b="0" i="0" u="none" strike="noStrike" baseline="0" dirty="0">
                <a:solidFill>
                  <a:schemeClr val="tx1"/>
                </a:solidFill>
                <a:latin typeface="Arial" panose="020B0604020202020204" pitchFamily="34" charset="0"/>
              </a:rPr>
              <a:t>i) abastecimento ou suprimento de </a:t>
            </a:r>
            <a:r>
              <a:rPr lang="pt-BR" sz="2800" b="1" i="0" u="none" strike="noStrike" baseline="0" dirty="0">
                <a:solidFill>
                  <a:schemeClr val="tx1"/>
                </a:solidFill>
                <a:latin typeface="Arial" panose="020B0604020202020204" pitchFamily="34" charset="0"/>
              </a:rPr>
              <a:t>efetivos militares</a:t>
            </a:r>
            <a:r>
              <a:rPr lang="pt-BR" sz="2800" b="0" i="0" u="none" strike="noStrike" baseline="0" dirty="0">
                <a:solidFill>
                  <a:schemeClr val="tx1"/>
                </a:solidFill>
                <a:latin typeface="Arial" panose="020B0604020202020204" pitchFamily="34" charset="0"/>
              </a:rPr>
              <a:t> em estada eventual de curta duração em portos, aeroportos ou localidades diferentes de suas sedes, por motivo de movimentação operacional ou de adestramento;</a:t>
            </a:r>
          </a:p>
        </p:txBody>
      </p:sp>
    </p:spTree>
    <p:extLst>
      <p:ext uri="{BB962C8B-B14F-4D97-AF65-F5344CB8AC3E}">
        <p14:creationId xmlns:p14="http://schemas.microsoft.com/office/powerpoint/2010/main" val="14391018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fontScale="92500" lnSpcReduction="10000"/>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XIX - para as compras de material de uso pelas Forças Armadas, com exceção de materiais de uso pessoal e administrativo, quando houver necessidade de manter a padronização requerida pela estrutura de apoio logístico dos meios navais, aéreos e terrestres, </a:t>
            </a:r>
            <a:r>
              <a:rPr lang="pt-BR" sz="2000" i="0" dirty="0">
                <a:solidFill>
                  <a:srgbClr val="000000"/>
                </a:solidFill>
                <a:effectLst/>
                <a:latin typeface="Arial" panose="020B0604020202020204" pitchFamily="34" charset="0"/>
              </a:rPr>
              <a:t>mediante parecer de comissão instituída por decreto</a:t>
            </a:r>
            <a:r>
              <a:rPr lang="pt-BR" sz="2000" b="0" i="0" dirty="0">
                <a:solidFill>
                  <a:srgbClr val="000000"/>
                </a:solidFill>
                <a:effectLst/>
                <a:latin typeface="Arial" panose="020B0604020202020204" pitchFamily="34" charset="0"/>
              </a:rPr>
              <a:t>; </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a:xfrm>
            <a:off x="7166957" y="2545738"/>
            <a:ext cx="4338674" cy="4014088"/>
          </a:xfrm>
        </p:spPr>
        <p:txBody>
          <a:bodyPr>
            <a:noAutofit/>
          </a:bodyPr>
          <a:lstStyle/>
          <a:p>
            <a:pPr algn="just"/>
            <a:r>
              <a:rPr lang="pt-BR" sz="2000" b="0" i="0" u="none" strike="noStrike" baseline="0" dirty="0">
                <a:solidFill>
                  <a:schemeClr val="tx1"/>
                </a:solidFill>
                <a:latin typeface="Arial" panose="020B0604020202020204" pitchFamily="34" charset="0"/>
              </a:rPr>
              <a:t>IV – (...) </a:t>
            </a:r>
          </a:p>
          <a:p>
            <a:pPr algn="just"/>
            <a:r>
              <a:rPr lang="pt-BR" sz="2000" b="0" i="0" u="none" strike="noStrike" baseline="0" dirty="0">
                <a:solidFill>
                  <a:schemeClr val="tx1"/>
                </a:solidFill>
                <a:latin typeface="Arial" panose="020B0604020202020204" pitchFamily="34" charset="0"/>
              </a:rPr>
              <a:t>g) materiais de uso das Forças Armadas, com exceção de materiais de uso pessoal e administrativo, quando houver necessidade de manter a padronização requerida pela estrutura de apoio logístico dos meios navais, aéreos e terrestres, </a:t>
            </a:r>
            <a:r>
              <a:rPr lang="pt-BR" sz="2000" b="1" i="0" u="none" strike="noStrike" baseline="0" dirty="0">
                <a:solidFill>
                  <a:schemeClr val="tx1"/>
                </a:solidFill>
                <a:latin typeface="Arial" panose="020B0604020202020204" pitchFamily="34" charset="0"/>
              </a:rPr>
              <a:t>mediante autorização por ato do comandante da força militar;</a:t>
            </a:r>
          </a:p>
        </p:txBody>
      </p:sp>
    </p:spTree>
    <p:extLst>
      <p:ext uri="{BB962C8B-B14F-4D97-AF65-F5344CB8AC3E}">
        <p14:creationId xmlns:p14="http://schemas.microsoft.com/office/powerpoint/2010/main" val="281144440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just"/>
            <a:r>
              <a:rPr lang="pt-BR" sz="3200" dirty="0">
                <a:latin typeface="Arial Black" panose="020B0A04020102020204" pitchFamily="34" charset="0"/>
              </a:rPr>
              <a:t>Associação de pessoas com deficiência:</a:t>
            </a:r>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fontScale="92500" lnSpcReduction="10000"/>
          </a:bodyPr>
          <a:lstStyle/>
          <a:p>
            <a:pPr algn="just"/>
            <a:r>
              <a:rPr lang="pt-BR" sz="2000" b="0" i="0" dirty="0">
                <a:solidFill>
                  <a:srgbClr val="000000"/>
                </a:solidFill>
                <a:effectLst/>
                <a:latin typeface="Arial" panose="020B0604020202020204" pitchFamily="34" charset="0"/>
              </a:rPr>
              <a:t>XX - na contratação de associação de portadores de deficiência física, sem fins lucrativos e de comprovada idoneidade, por órgãos ou entidades da Administração Pública, para a prestação de serviços ou fornecimento de mão-de-obra, desde que o preço contratado seja compatível com o praticado no mercado;</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fontScale="92500" lnSpcReduction="10000"/>
          </a:bodyPr>
          <a:lstStyle/>
          <a:p>
            <a:pPr algn="just"/>
            <a:r>
              <a:rPr lang="pt-BR" sz="2000" b="0" i="0" u="none" strike="noStrike" baseline="0" dirty="0">
                <a:solidFill>
                  <a:schemeClr val="tx1"/>
                </a:solidFill>
                <a:latin typeface="Arial" panose="020B0604020202020204" pitchFamily="34" charset="0"/>
              </a:rPr>
              <a:t>XIV - para contratação de associação de </a:t>
            </a:r>
            <a:r>
              <a:rPr lang="pt-BR" sz="2000" b="1" i="0" u="none" strike="noStrike" baseline="0" dirty="0">
                <a:solidFill>
                  <a:schemeClr val="tx1"/>
                </a:solidFill>
                <a:latin typeface="Arial" panose="020B0604020202020204" pitchFamily="34" charset="0"/>
              </a:rPr>
              <a:t>pessoas com deficiência</a:t>
            </a:r>
            <a:r>
              <a:rPr lang="pt-BR" sz="2000" b="0" i="0" u="none" strike="noStrike" baseline="0" dirty="0">
                <a:solidFill>
                  <a:schemeClr val="tx1"/>
                </a:solidFill>
                <a:latin typeface="Arial" panose="020B0604020202020204" pitchFamily="34" charset="0"/>
              </a:rPr>
              <a:t>, sem fins lucrativos e de comprovada idoneidade, por órgão ou entidade da Administração Pública, para a prestação de serviços, </a:t>
            </a:r>
            <a:r>
              <a:rPr lang="pt-BR" sz="2000" b="0" i="0" u="sng" strike="noStrike" baseline="0" dirty="0">
                <a:solidFill>
                  <a:schemeClr val="tx1"/>
                </a:solidFill>
                <a:latin typeface="Arial" panose="020B0604020202020204" pitchFamily="34" charset="0"/>
              </a:rPr>
              <a:t>desde que o preço contratado seja compatível com o praticado no mercado</a:t>
            </a:r>
            <a:r>
              <a:rPr lang="pt-BR" sz="2000" b="0" i="0" strike="noStrike" baseline="0" dirty="0">
                <a:solidFill>
                  <a:schemeClr val="tx1"/>
                </a:solidFill>
                <a:latin typeface="Arial" panose="020B0604020202020204" pitchFamily="34" charset="0"/>
              </a:rPr>
              <a:t> </a:t>
            </a:r>
            <a:r>
              <a:rPr lang="pt-BR" sz="2000" b="1" i="0" u="none" strike="noStrike" baseline="0" dirty="0">
                <a:solidFill>
                  <a:schemeClr val="tx1"/>
                </a:solidFill>
                <a:latin typeface="Arial" panose="020B0604020202020204" pitchFamily="34" charset="0"/>
              </a:rPr>
              <a:t>e os serviços contratados sejam prestados exclusivamente por pessoas com deficiência;</a:t>
            </a:r>
          </a:p>
        </p:txBody>
      </p:sp>
    </p:spTree>
    <p:extLst>
      <p:ext uri="{BB962C8B-B14F-4D97-AF65-F5344CB8AC3E}">
        <p14:creationId xmlns:p14="http://schemas.microsoft.com/office/powerpoint/2010/main" val="214371959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fontScale="85000" lnSpcReduction="10000"/>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XXI - para a aquisição ou contratação de produto para pesquisa e desenvolvimento, limitada, no caso de obras e serviços de engenharia, a 20% (vinte por cento) do valor de que trata a alínea “b”</a:t>
            </a:r>
            <a:r>
              <a:rPr lang="pt-BR" sz="2000" b="0" i="1" dirty="0">
                <a:solidFill>
                  <a:srgbClr val="000000"/>
                </a:solidFill>
                <a:effectLst/>
                <a:latin typeface="Arial" panose="020B0604020202020204" pitchFamily="34" charset="0"/>
              </a:rPr>
              <a:t> </a:t>
            </a:r>
            <a:r>
              <a:rPr lang="pt-BR" sz="2000" b="0" i="0" dirty="0">
                <a:solidFill>
                  <a:srgbClr val="000000"/>
                </a:solidFill>
                <a:effectLst/>
                <a:latin typeface="Arial" panose="020B0604020202020204" pitchFamily="34" charset="0"/>
              </a:rPr>
              <a:t>do inciso I do </a:t>
            </a:r>
            <a:r>
              <a:rPr lang="pt-BR" sz="2000" i="1" dirty="0">
                <a:solidFill>
                  <a:srgbClr val="000000"/>
                </a:solidFill>
                <a:effectLst/>
                <a:latin typeface="Arial" panose="020B0604020202020204" pitchFamily="34" charset="0"/>
              </a:rPr>
              <a:t>caput</a:t>
            </a:r>
            <a:r>
              <a:rPr lang="pt-BR" sz="2000" b="0" i="1" dirty="0">
                <a:solidFill>
                  <a:srgbClr val="000000"/>
                </a:solidFill>
                <a:effectLst/>
                <a:latin typeface="Arial" panose="020B0604020202020204" pitchFamily="34" charset="0"/>
              </a:rPr>
              <a:t> </a:t>
            </a:r>
            <a:r>
              <a:rPr lang="pt-BR" sz="2000" b="0" i="0" dirty="0">
                <a:solidFill>
                  <a:srgbClr val="000000"/>
                </a:solidFill>
                <a:effectLst/>
                <a:latin typeface="Arial" panose="020B0604020202020204" pitchFamily="34" charset="0"/>
              </a:rPr>
              <a:t>do art. 23;</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a:xfrm>
            <a:off x="7166957" y="2545738"/>
            <a:ext cx="4338674" cy="3855062"/>
          </a:xfrm>
        </p:spPr>
        <p:txBody>
          <a:bodyPr>
            <a:normAutofit fontScale="85000" lnSpcReduction="10000"/>
          </a:bodyPr>
          <a:lstStyle/>
          <a:p>
            <a:pPr algn="l"/>
            <a:r>
              <a:rPr lang="pt-BR" sz="2000" dirty="0">
                <a:solidFill>
                  <a:schemeClr val="tx1"/>
                </a:solidFill>
                <a:latin typeface="Arial" panose="020B0604020202020204" pitchFamily="34" charset="0"/>
              </a:rPr>
              <a:t>IV – (...)</a:t>
            </a:r>
          </a:p>
          <a:p>
            <a:pPr algn="just"/>
            <a:r>
              <a:rPr lang="pt-BR" sz="2000" b="0" i="0" u="none" strike="noStrike" baseline="0" dirty="0">
                <a:solidFill>
                  <a:schemeClr val="tx1"/>
                </a:solidFill>
                <a:latin typeface="Arial" panose="020B0604020202020204" pitchFamily="34" charset="0"/>
              </a:rPr>
              <a:t>c) produtos para pesquisa e desenvolvimento, limitada a contratação, no caso de obras e serviços de engenharia, ao valor de R$ 300.000,00 (trezentos mil reais);</a:t>
            </a:r>
          </a:p>
          <a:p>
            <a:pPr algn="just"/>
            <a:endParaRPr lang="pt-BR" sz="2000" b="0" i="0" u="none" strike="noStrike" baseline="0" dirty="0">
              <a:solidFill>
                <a:schemeClr val="tx1"/>
              </a:solidFill>
              <a:latin typeface="Arial" panose="020B0604020202020204" pitchFamily="34" charset="0"/>
            </a:endParaRPr>
          </a:p>
          <a:p>
            <a:pPr algn="just"/>
            <a:r>
              <a:rPr lang="pt-BR" sz="2000" b="0" i="0" dirty="0">
                <a:solidFill>
                  <a:srgbClr val="000000"/>
                </a:solidFill>
                <a:effectLst/>
                <a:latin typeface="Arial" panose="020B0604020202020204" pitchFamily="34" charset="0"/>
              </a:rPr>
              <a:t>§ 5º A dispensa prevista na alínea “c” do inciso IV do </a:t>
            </a:r>
            <a:r>
              <a:rPr lang="pt-BR" sz="2000" i="1" dirty="0">
                <a:solidFill>
                  <a:srgbClr val="000000"/>
                </a:solidFill>
                <a:effectLst/>
                <a:latin typeface="Arial" panose="020B0604020202020204" pitchFamily="34" charset="0"/>
              </a:rPr>
              <a:t>caput</a:t>
            </a:r>
            <a:r>
              <a:rPr lang="pt-BR" sz="2000" b="0" i="0" dirty="0">
                <a:solidFill>
                  <a:srgbClr val="000000"/>
                </a:solidFill>
                <a:effectLst/>
                <a:latin typeface="Arial" panose="020B0604020202020204" pitchFamily="34" charset="0"/>
              </a:rPr>
              <a:t> deste artigo, quando aplicada a obras e serviços de engenharia, seguirá procedimentos especiais instituídos em </a:t>
            </a:r>
            <a:r>
              <a:rPr lang="pt-BR" sz="2000" b="1" i="0" u="sng" dirty="0">
                <a:solidFill>
                  <a:srgbClr val="000000"/>
                </a:solidFill>
                <a:effectLst/>
                <a:latin typeface="Arial" panose="020B0604020202020204" pitchFamily="34" charset="0"/>
              </a:rPr>
              <a:t>regulamentação específica</a:t>
            </a:r>
            <a:r>
              <a:rPr lang="pt-BR" sz="2000" b="0" i="0" dirty="0">
                <a:solidFill>
                  <a:srgbClr val="000000"/>
                </a:solidFill>
                <a:effectLst/>
                <a:latin typeface="Arial" panose="020B0604020202020204" pitchFamily="34" charset="0"/>
              </a:rPr>
              <a:t>.</a:t>
            </a:r>
            <a:endParaRPr lang="pt-BR" sz="2000" b="0" i="0" u="none" strike="noStrike" baseline="0" dirty="0">
              <a:solidFill>
                <a:schemeClr val="tx1"/>
              </a:solidFill>
              <a:latin typeface="Arial" panose="020B0604020202020204" pitchFamily="34" charset="0"/>
            </a:endParaRPr>
          </a:p>
        </p:txBody>
      </p:sp>
    </p:spTree>
    <p:extLst>
      <p:ext uri="{BB962C8B-B14F-4D97-AF65-F5344CB8AC3E}">
        <p14:creationId xmlns:p14="http://schemas.microsoft.com/office/powerpoint/2010/main" val="375735842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XXII - na contratação de fornecimento ou suprimento de energia elétrica e gás natural com concessionário, permissionário ou autorizado, segundo as normas da legislação específica; </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a:bodyPr>
          <a:lstStyle/>
          <a:p>
            <a:r>
              <a:rPr lang="pt-BR" sz="2000" b="0" i="0" u="none" strike="noStrike" baseline="0" dirty="0">
                <a:solidFill>
                  <a:srgbClr val="000000"/>
                </a:solidFill>
                <a:latin typeface="Arial" panose="020B0604020202020204" pitchFamily="34" charset="0"/>
              </a:rPr>
              <a:t>Não existe essa previsão.</a:t>
            </a:r>
          </a:p>
          <a:p>
            <a:pPr algn="l"/>
            <a:endParaRPr lang="pt-BR" sz="18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569396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91C42719-7317-4D10-935D-86D6EDE6BD95}"/>
              </a:ext>
            </a:extLst>
          </p:cNvPr>
          <p:cNvSpPr>
            <a:spLocks noGrp="1"/>
          </p:cNvSpPr>
          <p:nvPr>
            <p:ph type="title"/>
          </p:nvPr>
        </p:nvSpPr>
        <p:spPr/>
        <p:txBody>
          <a:bodyPr>
            <a:normAutofit/>
          </a:bodyPr>
          <a:lstStyle/>
          <a:p>
            <a:pPr algn="just"/>
            <a:r>
              <a:rPr kumimoji="0" lang="pt-BR" sz="3200" b="0" i="0" u="none" strike="noStrike" kern="1200" cap="none" spc="0" normalizeH="0" baseline="0" noProof="0" dirty="0">
                <a:ln>
                  <a:noFill/>
                </a:ln>
                <a:solidFill>
                  <a:prstClr val="black">
                    <a:lumMod val="85000"/>
                    <a:lumOff val="15000"/>
                  </a:prstClr>
                </a:solidFill>
                <a:effectLst/>
                <a:uLnTx/>
                <a:uFillTx/>
                <a:latin typeface="Arial Black" panose="020B0A04020102020204" pitchFamily="34" charset="0"/>
                <a:ea typeface="+mj-ea"/>
                <a:cs typeface="+mj-cs"/>
              </a:rPr>
              <a:t>Conteúdo do estudo técnico preliminar (art. 18, §1º):</a:t>
            </a:r>
            <a:endParaRPr lang="pt-BR" sz="3200" dirty="0"/>
          </a:p>
        </p:txBody>
      </p:sp>
      <p:sp>
        <p:nvSpPr>
          <p:cNvPr id="3" name="Espaço Reservado para Conteúdo 2">
            <a:extLst>
              <a:ext uri="{FF2B5EF4-FFF2-40B4-BE49-F238E27FC236}">
                <a16:creationId xmlns:a16="http://schemas.microsoft.com/office/drawing/2014/main" xmlns="" id="{E882BC65-DBE6-4755-843A-1ED66C37F8B7}"/>
              </a:ext>
            </a:extLst>
          </p:cNvPr>
          <p:cNvSpPr>
            <a:spLocks noGrp="1"/>
          </p:cNvSpPr>
          <p:nvPr>
            <p:ph idx="1"/>
          </p:nvPr>
        </p:nvSpPr>
        <p:spPr>
          <a:xfrm>
            <a:off x="2589212" y="2133599"/>
            <a:ext cx="8915400" cy="4585253"/>
          </a:xfrm>
        </p:spPr>
        <p:txBody>
          <a:bodyPr>
            <a:normAutofit fontScale="92500" lnSpcReduction="10000"/>
          </a:bodyPr>
          <a:lstStyle/>
          <a:p>
            <a:pPr algn="just"/>
            <a:r>
              <a:rPr lang="pt-BR" sz="2000" b="0" i="0" dirty="0">
                <a:solidFill>
                  <a:srgbClr val="FF0000"/>
                </a:solidFill>
                <a:effectLst/>
                <a:latin typeface="Arial" panose="020B0604020202020204" pitchFamily="34" charset="0"/>
              </a:rPr>
              <a:t>IV - </a:t>
            </a:r>
            <a:r>
              <a:rPr lang="pt-BR" sz="2000" b="1" i="0" dirty="0">
                <a:solidFill>
                  <a:srgbClr val="0000FF"/>
                </a:solidFill>
                <a:effectLst/>
                <a:latin typeface="Arial" panose="020B0604020202020204" pitchFamily="34" charset="0"/>
              </a:rPr>
              <a:t>estimativas das quantidades para a contratação</a:t>
            </a:r>
            <a:r>
              <a:rPr lang="pt-BR" sz="2000" b="0" i="0" dirty="0">
                <a:solidFill>
                  <a:srgbClr val="FF0000"/>
                </a:solidFill>
                <a:effectLst/>
                <a:latin typeface="Arial" panose="020B0604020202020204" pitchFamily="34" charset="0"/>
              </a:rPr>
              <a:t>, acompanhadas das memórias de cálculo e dos documentos que lhes dão suporte, que considerem interdependências com outras contratações, de modo a possibilitar economia de escala;</a:t>
            </a:r>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V - levantamento de mercado, que consiste na análise das alternativas possíveis, e justificativa técnica e econômica da escolha do tipo de solução a contratar;</a:t>
            </a:r>
            <a:endParaRPr lang="pt-BR" sz="2000" b="0" i="0" dirty="0">
              <a:solidFill>
                <a:srgbClr val="000000"/>
              </a:solidFill>
              <a:effectLst/>
              <a:latin typeface="Times New Roman" panose="02020603050405020304" pitchFamily="18" charset="0"/>
            </a:endParaRPr>
          </a:p>
          <a:p>
            <a:pPr algn="just"/>
            <a:r>
              <a:rPr lang="pt-BR" sz="2000" b="0" i="0" dirty="0">
                <a:solidFill>
                  <a:srgbClr val="FF0000"/>
                </a:solidFill>
                <a:effectLst/>
                <a:latin typeface="Arial" panose="020B0604020202020204" pitchFamily="34" charset="0"/>
              </a:rPr>
              <a:t>VI - </a:t>
            </a:r>
            <a:r>
              <a:rPr lang="pt-BR" sz="2000" b="1" i="0" dirty="0">
                <a:solidFill>
                  <a:srgbClr val="0000FF"/>
                </a:solidFill>
                <a:effectLst/>
                <a:latin typeface="Arial" panose="020B0604020202020204" pitchFamily="34" charset="0"/>
              </a:rPr>
              <a:t>estimativa do valor da contratação</a:t>
            </a:r>
            <a:r>
              <a:rPr lang="pt-BR" sz="2000" b="0" i="0" dirty="0">
                <a:solidFill>
                  <a:srgbClr val="FF0000"/>
                </a:solidFill>
                <a:effectLst/>
                <a:latin typeface="Arial" panose="020B0604020202020204" pitchFamily="34" charset="0"/>
              </a:rPr>
              <a:t>, acompanhada dos preços unitários referenciais, das memórias de cálculo e dos documentos que lhe dão suporte, que poderão constar de anexo classificado, se a Administração optar por preservar o seu sigilo até a conclusão da licitação;</a:t>
            </a:r>
            <a:endParaRPr lang="pt-BR" sz="2000" b="0" i="0" dirty="0">
              <a:solidFill>
                <a:srgbClr val="FF0000"/>
              </a:solidFill>
              <a:effectLst/>
              <a:latin typeface="Times New Roman" panose="02020603050405020304" pitchFamily="18" charset="0"/>
            </a:endParaRPr>
          </a:p>
          <a:p>
            <a:pPr algn="just"/>
            <a:r>
              <a:rPr lang="pt-BR" sz="2000" b="0" i="0" dirty="0">
                <a:solidFill>
                  <a:srgbClr val="000000"/>
                </a:solidFill>
                <a:effectLst/>
                <a:latin typeface="Arial" panose="020B0604020202020204" pitchFamily="34" charset="0"/>
              </a:rPr>
              <a:t>VII - descrição da solução como um todo, inclusive das exigências relacionadas à manutenção e à assistência técnica, quando for o caso;</a:t>
            </a:r>
            <a:endParaRPr lang="pt-BR" sz="2000" b="0" i="0" dirty="0">
              <a:solidFill>
                <a:srgbClr val="000000"/>
              </a:solidFill>
              <a:effectLst/>
              <a:latin typeface="Times New Roman" panose="02020603050405020304" pitchFamily="18" charset="0"/>
            </a:endParaRPr>
          </a:p>
          <a:p>
            <a:pPr algn="just"/>
            <a:r>
              <a:rPr lang="pt-BR" sz="2000" b="0" i="0" dirty="0">
                <a:solidFill>
                  <a:srgbClr val="FF0000"/>
                </a:solidFill>
                <a:effectLst/>
                <a:latin typeface="Arial" panose="020B0604020202020204" pitchFamily="34" charset="0"/>
              </a:rPr>
              <a:t>VIII - </a:t>
            </a:r>
            <a:r>
              <a:rPr lang="pt-BR" sz="2000" i="0" dirty="0">
                <a:solidFill>
                  <a:srgbClr val="FF0000"/>
                </a:solidFill>
                <a:effectLst/>
                <a:latin typeface="Arial" panose="020B0604020202020204" pitchFamily="34" charset="0"/>
              </a:rPr>
              <a:t>justificativas para o parcelamento ou não da contratação</a:t>
            </a:r>
            <a:r>
              <a:rPr lang="pt-BR" sz="2000" b="0" i="0" dirty="0">
                <a:solidFill>
                  <a:srgbClr val="FF0000"/>
                </a:solidFill>
                <a:effectLst/>
                <a:latin typeface="Arial" panose="020B0604020202020204" pitchFamily="34" charset="0"/>
              </a:rPr>
              <a:t>;</a:t>
            </a:r>
            <a:endParaRPr lang="pt-BR" sz="2000" b="0" i="0" dirty="0">
              <a:solidFill>
                <a:srgbClr val="FF0000"/>
              </a:solidFill>
              <a:effectLst/>
              <a:latin typeface="Times New Roman" panose="02020603050405020304" pitchFamily="18" charset="0"/>
            </a:endParaRPr>
          </a:p>
          <a:p>
            <a:endParaRPr lang="pt-BR" dirty="0"/>
          </a:p>
        </p:txBody>
      </p:sp>
    </p:spTree>
    <p:extLst>
      <p:ext uri="{BB962C8B-B14F-4D97-AF65-F5344CB8AC3E}">
        <p14:creationId xmlns:p14="http://schemas.microsoft.com/office/powerpoint/2010/main" val="228916539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a:bodyPr>
          <a:lstStyle/>
          <a:p>
            <a:pPr algn="just"/>
            <a:r>
              <a:rPr lang="pt-BR" sz="2000" b="0" i="0" dirty="0">
                <a:solidFill>
                  <a:srgbClr val="000000"/>
                </a:solidFill>
                <a:effectLst/>
                <a:latin typeface="Arial" panose="020B0604020202020204" pitchFamily="34" charset="0"/>
              </a:rPr>
              <a:t>XXIII - na contratação realizada por empresa pública ou sociedade de economia mista com suas subsidiárias e controladas, para a aquisição ou alienação de bens, prestação ou obtenção de serviços, desde que o preço contratado seja compatível com o praticado no mercado;</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a:bodyPr>
          <a:lstStyle/>
          <a:p>
            <a:r>
              <a:rPr lang="pt-BR" sz="2000" b="0" i="0" u="none" strike="noStrike" baseline="0" dirty="0">
                <a:solidFill>
                  <a:srgbClr val="000000"/>
                </a:solidFill>
                <a:latin typeface="Arial" panose="020B0604020202020204" pitchFamily="34" charset="0"/>
              </a:rPr>
              <a:t>Não existe essa previsão.</a:t>
            </a:r>
          </a:p>
          <a:p>
            <a:pPr algn="l"/>
            <a:endParaRPr lang="pt-BR" sz="18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11184480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XXIV - para a celebração de contratos de prestação de serviços com as </a:t>
            </a:r>
            <a:r>
              <a:rPr lang="pt-BR" sz="2000" b="1" i="0" dirty="0">
                <a:solidFill>
                  <a:srgbClr val="000000"/>
                </a:solidFill>
                <a:effectLst/>
                <a:latin typeface="Arial" panose="020B0604020202020204" pitchFamily="34" charset="0"/>
              </a:rPr>
              <a:t>organizações sociais</a:t>
            </a:r>
            <a:r>
              <a:rPr lang="pt-BR" sz="2000" b="0" i="0" dirty="0">
                <a:solidFill>
                  <a:srgbClr val="000000"/>
                </a:solidFill>
                <a:effectLst/>
                <a:latin typeface="Arial" panose="020B0604020202020204" pitchFamily="34" charset="0"/>
              </a:rPr>
              <a:t>, qualificadas no âmbito das respectivas esferas de governo, para atividades contempladas no contrato de gestão.</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a:bodyPr>
          <a:lstStyle/>
          <a:p>
            <a:r>
              <a:rPr lang="pt-BR" sz="2000" b="0" i="0" u="none" strike="noStrike" baseline="0" dirty="0">
                <a:solidFill>
                  <a:srgbClr val="000000"/>
                </a:solidFill>
                <a:latin typeface="Arial" panose="020B0604020202020204" pitchFamily="34" charset="0"/>
              </a:rPr>
              <a:t>Não existe essa previsão.</a:t>
            </a:r>
          </a:p>
          <a:p>
            <a:pPr algn="l"/>
            <a:endParaRPr lang="pt-BR" sz="18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28087905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lnSpcReduction="10000"/>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XXV - na contratação realizada por Instituição Científica e Tecnológica - ICT ou por agência de fomento para a transferência de tecnologia e para o licenciamento de direito de uso ou de exploração de criação protegida;</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lnSpcReduction="10000"/>
          </a:bodyPr>
          <a:lstStyle/>
          <a:p>
            <a:pPr algn="just"/>
            <a:r>
              <a:rPr lang="pt-BR" sz="2000" b="0" i="0" u="none" strike="noStrike" baseline="0" dirty="0">
                <a:solidFill>
                  <a:schemeClr val="tx1"/>
                </a:solidFill>
                <a:latin typeface="Arial" panose="020B0604020202020204" pitchFamily="34" charset="0"/>
              </a:rPr>
              <a:t>IV – (...)</a:t>
            </a:r>
          </a:p>
          <a:p>
            <a:pPr algn="just"/>
            <a:r>
              <a:rPr lang="pt-BR" sz="2000" b="0" i="0" u="none" strike="noStrike" baseline="0" dirty="0">
                <a:solidFill>
                  <a:schemeClr val="tx1"/>
                </a:solidFill>
                <a:latin typeface="Arial" panose="020B0604020202020204" pitchFamily="34" charset="0"/>
              </a:rPr>
              <a:t>d) transferência de tecnologia ou licenciamento de direito de uso ou de exploração de criação protegida, nas contratações realizadas por instituição científica, tecnológica e de inovação (ICT) pública ou por agência de fomento, </a:t>
            </a:r>
            <a:r>
              <a:rPr lang="pt-BR" sz="2000" b="1" i="0" u="none" strike="noStrike" baseline="0" dirty="0">
                <a:solidFill>
                  <a:schemeClr val="tx1"/>
                </a:solidFill>
                <a:latin typeface="Arial" panose="020B0604020202020204" pitchFamily="34" charset="0"/>
              </a:rPr>
              <a:t>desde que demonstrada vantagem para a Administração</a:t>
            </a:r>
            <a:r>
              <a:rPr lang="pt-BR" sz="2000" b="0" i="0" u="none" strike="noStrike" baseline="0" dirty="0">
                <a:solidFill>
                  <a:schemeClr val="tx1"/>
                </a:solidFill>
                <a:latin typeface="Arial" panose="020B0604020202020204" pitchFamily="34" charset="0"/>
              </a:rPr>
              <a:t>;</a:t>
            </a:r>
          </a:p>
        </p:txBody>
      </p:sp>
    </p:spTree>
    <p:extLst>
      <p:ext uri="{BB962C8B-B14F-4D97-AF65-F5344CB8AC3E}">
        <p14:creationId xmlns:p14="http://schemas.microsoft.com/office/powerpoint/2010/main" val="4179947239"/>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a:bodyPr>
          <a:lstStyle/>
          <a:p>
            <a:pPr algn="just"/>
            <a:r>
              <a:rPr lang="pt-BR" sz="2000" b="0" i="0" dirty="0">
                <a:solidFill>
                  <a:srgbClr val="000000"/>
                </a:solidFill>
                <a:effectLst/>
                <a:latin typeface="Arial" panose="020B0604020202020204" pitchFamily="34" charset="0"/>
              </a:rPr>
              <a:t>XXVI – na celebração de contrato de programa com ente da Federação ou com entidade de sua administração indireta, para a prestação de serviços públicos de forma associada nos termos do autorizado em contrato de consórcio público ou em convênio de cooperação;</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a:bodyPr>
          <a:lstStyle/>
          <a:p>
            <a:pPr algn="just"/>
            <a:r>
              <a:rPr lang="pt-BR" sz="2000" b="0" i="0" u="none" strike="noStrike" baseline="0" dirty="0">
                <a:solidFill>
                  <a:schemeClr val="tx1"/>
                </a:solidFill>
                <a:latin typeface="Arial" panose="020B0604020202020204" pitchFamily="34" charset="0"/>
              </a:rPr>
              <a:t>XI - para celebração de contrato de programa com ente federativo ou com entidade de sua Administração Pública indireta que envolva prestação de serviços públicos de forma associada nos termos autorizados em contrato de consórcio público ou em convênio de cooperação;</a:t>
            </a:r>
          </a:p>
        </p:txBody>
      </p:sp>
    </p:spTree>
    <p:extLst>
      <p:ext uri="{BB962C8B-B14F-4D97-AF65-F5344CB8AC3E}">
        <p14:creationId xmlns:p14="http://schemas.microsoft.com/office/powerpoint/2010/main" val="38311035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fontScale="85000" lnSpcReduction="20000"/>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XXVII - na contratação da coleta, processamento e comercialização de resíduos sólidos urbanos recicláveis ou reutilizáveis, em áreas com sistema de coleta seletiva de lixo, efetuados por associações ou cooperativas formadas exclusivamente por pessoas físicas de baixa renda reconhecidas pelo poder público como catadores de materiais recicláveis, com o uso de equipamentos compatíveis com as normas técnicas, ambientais e de saúde pública.</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a:xfrm>
            <a:off x="7166957" y="2545738"/>
            <a:ext cx="4338674" cy="3688152"/>
          </a:xfrm>
        </p:spPr>
        <p:txBody>
          <a:bodyPr>
            <a:normAutofit fontScale="85000" lnSpcReduction="20000"/>
          </a:bodyPr>
          <a:lstStyle/>
          <a:p>
            <a:pPr algn="just"/>
            <a:r>
              <a:rPr lang="pt-BR" sz="2100" dirty="0">
                <a:solidFill>
                  <a:schemeClr val="tx1"/>
                </a:solidFill>
                <a:latin typeface="Arial" panose="020B0604020202020204" pitchFamily="34" charset="0"/>
              </a:rPr>
              <a:t>IV – (...).</a:t>
            </a:r>
          </a:p>
          <a:p>
            <a:pPr algn="just"/>
            <a:r>
              <a:rPr lang="pt-BR" sz="2100" dirty="0">
                <a:solidFill>
                  <a:schemeClr val="tx1"/>
                </a:solidFill>
                <a:latin typeface="Arial" panose="020B0604020202020204" pitchFamily="34" charset="0"/>
              </a:rPr>
              <a:t>j) coleta, processamento e comercialização de resíduos sólidos urbanos recicláveis ou reutilizáveis, em áreas com sistema de coleta seletiva de lixo, realizados por associações ou cooperativas formadas exclusivamente de pessoas físicas de baixa renda reconhecidas pelo poder público como catadores de materiais recicláveis, com o uso de equipamentos compatíveis com as normas técnicas, ambientais e de saúde pública;</a:t>
            </a:r>
          </a:p>
          <a:p>
            <a:pPr algn="l"/>
            <a:endParaRPr lang="pt-BR" sz="18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210499865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a:bodyPr>
          <a:lstStyle/>
          <a:p>
            <a:pPr algn="just"/>
            <a:r>
              <a:rPr lang="pt-BR" sz="2000" b="0" i="0" dirty="0">
                <a:solidFill>
                  <a:srgbClr val="000000"/>
                </a:solidFill>
                <a:effectLst/>
                <a:latin typeface="Arial" panose="020B0604020202020204" pitchFamily="34" charset="0"/>
              </a:rPr>
              <a:t>XXVIII – para o fornecimento de bens e serviços, produzidos ou prestados no País, que envolvam, cumulativamente, alta complexidade tecnológica e defesa nacional, </a:t>
            </a:r>
            <a:r>
              <a:rPr lang="pt-BR" sz="2000" b="1" i="0" dirty="0">
                <a:solidFill>
                  <a:srgbClr val="000000"/>
                </a:solidFill>
                <a:effectLst/>
                <a:latin typeface="Arial" panose="020B0604020202020204" pitchFamily="34" charset="0"/>
              </a:rPr>
              <a:t>mediante parecer de comissão especialmente designada pela autoridade máxima do órgão</a:t>
            </a:r>
            <a:r>
              <a:rPr lang="pt-BR" sz="2000" b="0" i="0" dirty="0">
                <a:solidFill>
                  <a:srgbClr val="000000"/>
                </a:solidFill>
                <a:effectLst/>
                <a:latin typeface="Arial" panose="020B0604020202020204" pitchFamily="34" charset="0"/>
              </a:rPr>
              <a:t>.</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a:xfrm>
            <a:off x="7166957" y="2545737"/>
            <a:ext cx="4338674" cy="3788801"/>
          </a:xfrm>
        </p:spPr>
        <p:txBody>
          <a:bodyPr>
            <a:normAutofit/>
          </a:bodyPr>
          <a:lstStyle/>
          <a:p>
            <a:pPr algn="l"/>
            <a:r>
              <a:rPr lang="pt-BR" sz="2000" b="0" i="0" u="none" strike="noStrike" baseline="0" dirty="0">
                <a:solidFill>
                  <a:schemeClr val="tx1"/>
                </a:solidFill>
                <a:latin typeface="Arial" panose="020B0604020202020204" pitchFamily="34" charset="0"/>
              </a:rPr>
              <a:t>IV – (...).</a:t>
            </a:r>
          </a:p>
          <a:p>
            <a:pPr algn="l"/>
            <a:endParaRPr lang="pt-BR" sz="2000" b="0" i="0" u="none" strike="noStrike" baseline="0" dirty="0">
              <a:solidFill>
                <a:schemeClr val="tx1"/>
              </a:solidFill>
              <a:latin typeface="Arial" panose="020B0604020202020204" pitchFamily="34" charset="0"/>
            </a:endParaRPr>
          </a:p>
          <a:p>
            <a:pPr algn="just"/>
            <a:r>
              <a:rPr lang="pt-BR" sz="2000" b="0" i="0" u="none" strike="noStrike" baseline="0" dirty="0">
                <a:solidFill>
                  <a:schemeClr val="tx1"/>
                </a:solidFill>
                <a:latin typeface="Arial" panose="020B0604020202020204" pitchFamily="34" charset="0"/>
              </a:rPr>
              <a:t>f) bens ou serviços produzidos ou prestados no País que envolvam, cumulativamente, alta complexidade tecnológica e defesa nacional;</a:t>
            </a:r>
          </a:p>
          <a:p>
            <a:pPr algn="just"/>
            <a:r>
              <a:rPr lang="pt-BR" sz="2000" i="1" dirty="0">
                <a:solidFill>
                  <a:schemeClr val="tx1"/>
                </a:solidFill>
                <a:latin typeface="Arial" panose="020B0604020202020204" pitchFamily="34" charset="0"/>
              </a:rPr>
              <a:t>(*) parecer técnico obtido na fase de planejamento da contratação (art. 72, III).</a:t>
            </a:r>
            <a:endParaRPr lang="pt-BR" sz="2000" b="0" i="1" u="none" strike="noStrike" baseline="0" dirty="0">
              <a:solidFill>
                <a:schemeClr val="tx1"/>
              </a:solidFill>
              <a:latin typeface="Arial" panose="020B0604020202020204" pitchFamily="34" charset="0"/>
            </a:endParaRPr>
          </a:p>
        </p:txBody>
      </p:sp>
    </p:spTree>
    <p:extLst>
      <p:ext uri="{BB962C8B-B14F-4D97-AF65-F5344CB8AC3E}">
        <p14:creationId xmlns:p14="http://schemas.microsoft.com/office/powerpoint/2010/main" val="38074950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lnSpcReduction="10000"/>
          </a:bodyPr>
          <a:lstStyle/>
          <a:p>
            <a:pPr algn="just"/>
            <a:r>
              <a:rPr lang="pt-BR" sz="2000" b="0" i="0" dirty="0">
                <a:solidFill>
                  <a:srgbClr val="000000"/>
                </a:solidFill>
                <a:effectLst/>
                <a:latin typeface="Arial" panose="020B0604020202020204" pitchFamily="34" charset="0"/>
              </a:rPr>
              <a:t>XXIX – na aquisição de bens e contratação de serviços para atender aos contingentes militares das Forças Singulares brasileiras empregadas em operações de paz no exterior, necessariamente justificadas quanto ao preço e à escolha do fornecedor ou executante e ratificadas pelo Comandante da Força. </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a:xfrm>
            <a:off x="7166957" y="2545738"/>
            <a:ext cx="4338674" cy="3688152"/>
          </a:xfrm>
        </p:spPr>
        <p:txBody>
          <a:bodyPr>
            <a:noAutofit/>
          </a:bodyPr>
          <a:lstStyle/>
          <a:p>
            <a:pPr algn="l"/>
            <a:r>
              <a:rPr lang="pt-BR" sz="2000" b="0" i="0" u="none" strike="noStrike" baseline="0" dirty="0">
                <a:solidFill>
                  <a:schemeClr val="tx1"/>
                </a:solidFill>
                <a:latin typeface="Arial" panose="020B0604020202020204" pitchFamily="34" charset="0"/>
              </a:rPr>
              <a:t>IV – (...).</a:t>
            </a:r>
          </a:p>
          <a:p>
            <a:pPr algn="just"/>
            <a:r>
              <a:rPr lang="pt-BR" sz="2000" b="0" i="0" u="none" strike="noStrike" baseline="0" dirty="0">
                <a:solidFill>
                  <a:schemeClr val="tx1"/>
                </a:solidFill>
                <a:latin typeface="Arial" panose="020B0604020202020204" pitchFamily="34" charset="0"/>
              </a:rPr>
              <a:t>h) bens e serviços para atendimento dos contingentes militares das forças singulares brasileiras empregadas em operações de paz no exterior, hipótese em que a contratação deverá ser justificada quanto ao preço e à escolha do fornecedor ou executante e ratificada pelo comandante da força militar;</a:t>
            </a:r>
          </a:p>
        </p:txBody>
      </p:sp>
    </p:spTree>
    <p:extLst>
      <p:ext uri="{BB962C8B-B14F-4D97-AF65-F5344CB8AC3E}">
        <p14:creationId xmlns:p14="http://schemas.microsoft.com/office/powerpoint/2010/main" val="75683284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lnSpcReduction="10000"/>
          </a:bodyPr>
          <a:lstStyle/>
          <a:p>
            <a:pPr algn="just"/>
            <a:r>
              <a:rPr lang="pt-BR" sz="2000" b="0" i="0" dirty="0">
                <a:solidFill>
                  <a:srgbClr val="000000"/>
                </a:solidFill>
                <a:effectLst/>
                <a:latin typeface="Arial" panose="020B0604020202020204" pitchFamily="34" charset="0"/>
              </a:rPr>
              <a:t>XXX - na contratação de instituição ou organização, pública ou privada, com ou sem fins lucrativos, para a prestação de serviços de assistência técnica e extensão rural no âmbito do Programa Nacional de Assistência Técnica e Extensão Rural na Agricultura Familiar e na Reforma Agrária, instituído por lei federal;</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lnSpcReduction="10000"/>
          </a:bodyPr>
          <a:lstStyle/>
          <a:p>
            <a:r>
              <a:rPr lang="pt-BR" sz="2000" b="0" i="0" u="none" strike="noStrike" baseline="0" dirty="0">
                <a:solidFill>
                  <a:srgbClr val="000000"/>
                </a:solidFill>
                <a:latin typeface="Arial" panose="020B0604020202020204" pitchFamily="34" charset="0"/>
              </a:rPr>
              <a:t>Não existe essa previsão</a:t>
            </a:r>
            <a:r>
              <a:rPr lang="pt-BR" sz="1800" b="0" i="0" u="none" strike="noStrike" baseline="0" dirty="0">
                <a:solidFill>
                  <a:srgbClr val="000000"/>
                </a:solidFill>
                <a:latin typeface="Arial" panose="020B0604020202020204" pitchFamily="34" charset="0"/>
              </a:rPr>
              <a:t>.</a:t>
            </a:r>
          </a:p>
          <a:p>
            <a:pPr algn="l"/>
            <a:endParaRPr lang="pt-BR" sz="18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13289294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lnSpcReduction="10000"/>
          </a:bodyPr>
          <a:lstStyle/>
          <a:p>
            <a:pPr algn="just"/>
            <a:endParaRPr lang="pt-BR" sz="2000" b="0" i="0" dirty="0">
              <a:solidFill>
                <a:srgbClr val="000000"/>
              </a:solidFill>
              <a:effectLst/>
              <a:latin typeface="Arial" panose="020B0604020202020204" pitchFamily="34" charset="0"/>
            </a:endParaRPr>
          </a:p>
          <a:p>
            <a:pPr algn="just"/>
            <a:r>
              <a:rPr lang="pt-BR" sz="2000" b="0" i="0" dirty="0">
                <a:solidFill>
                  <a:srgbClr val="000000"/>
                </a:solidFill>
                <a:effectLst/>
                <a:latin typeface="Arial" panose="020B0604020202020204" pitchFamily="34" charset="0"/>
              </a:rPr>
              <a:t>XXXI - nas contratações visando ao cumprimento do disposto nos </a:t>
            </a:r>
            <a:r>
              <a:rPr lang="pt-BR" sz="2000" b="0" i="0" dirty="0" err="1">
                <a:solidFill>
                  <a:srgbClr val="000000"/>
                </a:solidFill>
                <a:effectLst/>
                <a:latin typeface="Arial" panose="020B0604020202020204" pitchFamily="34" charset="0"/>
              </a:rPr>
              <a:t>arts</a:t>
            </a:r>
            <a:r>
              <a:rPr lang="pt-BR" sz="2000" b="0" i="0" dirty="0">
                <a:solidFill>
                  <a:srgbClr val="000000"/>
                </a:solidFill>
                <a:effectLst/>
                <a:latin typeface="Arial" panose="020B0604020202020204" pitchFamily="34" charset="0"/>
              </a:rPr>
              <a:t>. 3</a:t>
            </a:r>
            <a:r>
              <a:rPr lang="pt-BR" sz="2000" b="0" i="0" u="sng" baseline="30000" dirty="0">
                <a:solidFill>
                  <a:srgbClr val="000000"/>
                </a:solidFill>
                <a:effectLst/>
                <a:latin typeface="Arial" panose="020B0604020202020204" pitchFamily="34" charset="0"/>
              </a:rPr>
              <a:t>o</a:t>
            </a:r>
            <a:r>
              <a:rPr lang="pt-BR" sz="2000" b="0" i="0" dirty="0">
                <a:solidFill>
                  <a:srgbClr val="000000"/>
                </a:solidFill>
                <a:effectLst/>
                <a:latin typeface="Arial" panose="020B0604020202020204" pitchFamily="34" charset="0"/>
              </a:rPr>
              <a:t>, 4</a:t>
            </a:r>
            <a:r>
              <a:rPr lang="pt-BR" sz="2000" b="0" i="0" u="sng" baseline="30000" dirty="0">
                <a:solidFill>
                  <a:srgbClr val="000000"/>
                </a:solidFill>
                <a:effectLst/>
                <a:latin typeface="Arial" panose="020B0604020202020204" pitchFamily="34" charset="0"/>
              </a:rPr>
              <a:t>o</a:t>
            </a:r>
            <a:r>
              <a:rPr lang="pt-BR" sz="2000" b="0" i="0" dirty="0">
                <a:solidFill>
                  <a:srgbClr val="000000"/>
                </a:solidFill>
                <a:effectLst/>
                <a:latin typeface="Arial" panose="020B0604020202020204" pitchFamily="34" charset="0"/>
              </a:rPr>
              <a:t>, 5</a:t>
            </a:r>
            <a:r>
              <a:rPr lang="pt-BR" sz="2000" b="0" i="0" u="sng" baseline="30000" dirty="0">
                <a:solidFill>
                  <a:srgbClr val="000000"/>
                </a:solidFill>
                <a:effectLst/>
                <a:latin typeface="Arial" panose="020B0604020202020204" pitchFamily="34" charset="0"/>
              </a:rPr>
              <a:t>o</a:t>
            </a:r>
            <a:r>
              <a:rPr lang="pt-BR" sz="2000" b="0" i="0" dirty="0">
                <a:solidFill>
                  <a:srgbClr val="000000"/>
                </a:solidFill>
                <a:effectLst/>
                <a:latin typeface="Arial" panose="020B0604020202020204" pitchFamily="34" charset="0"/>
              </a:rPr>
              <a:t> e 20 da Lei n</a:t>
            </a:r>
            <a:r>
              <a:rPr lang="pt-BR" sz="2000" b="0" i="0" u="sng" baseline="30000" dirty="0">
                <a:solidFill>
                  <a:srgbClr val="000000"/>
                </a:solidFill>
                <a:effectLst/>
                <a:latin typeface="Arial" panose="020B0604020202020204" pitchFamily="34" charset="0"/>
              </a:rPr>
              <a:t>o</a:t>
            </a:r>
            <a:r>
              <a:rPr lang="pt-BR" sz="2000" b="0" i="0" dirty="0">
                <a:solidFill>
                  <a:srgbClr val="000000"/>
                </a:solidFill>
                <a:effectLst/>
                <a:latin typeface="Arial" panose="020B0604020202020204" pitchFamily="34" charset="0"/>
              </a:rPr>
              <a:t> 10.973, de 2 de dezembro de 2004, observados os princípios gerais de contratação dela constantes.</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lnSpcReduction="10000"/>
          </a:bodyPr>
          <a:lstStyle/>
          <a:p>
            <a:pPr algn="just"/>
            <a:r>
              <a:rPr lang="pt-BR" sz="2000" b="0" i="0" u="none" strike="noStrike" baseline="0" dirty="0">
                <a:solidFill>
                  <a:schemeClr val="tx1"/>
                </a:solidFill>
                <a:latin typeface="Arial" panose="020B0604020202020204" pitchFamily="34" charset="0"/>
              </a:rPr>
              <a:t>V - para contratação com vistas ao cumprimento do disposto nos </a:t>
            </a:r>
            <a:r>
              <a:rPr lang="pt-BR" sz="2000" b="0" i="0" u="none" strike="noStrike" baseline="0" dirty="0" err="1">
                <a:solidFill>
                  <a:schemeClr val="tx1"/>
                </a:solidFill>
                <a:latin typeface="Arial" panose="020B0604020202020204" pitchFamily="34" charset="0"/>
              </a:rPr>
              <a:t>arts</a:t>
            </a:r>
            <a:r>
              <a:rPr lang="pt-BR" sz="2000" b="0" i="0" u="none" strike="noStrike" baseline="0" dirty="0">
                <a:solidFill>
                  <a:schemeClr val="tx1"/>
                </a:solidFill>
                <a:latin typeface="Arial" panose="020B0604020202020204" pitchFamily="34" charset="0"/>
              </a:rPr>
              <a:t>. 3º, 3º-A, 4º, 5º e 20 da Lei nº 10.973, de 2 de dezembro de 2004, observados os princípios gerais de contratação constantes da referida Lei;</a:t>
            </a:r>
          </a:p>
          <a:p>
            <a:pPr algn="just"/>
            <a:r>
              <a:rPr lang="pt-BR" sz="2000" dirty="0">
                <a:solidFill>
                  <a:srgbClr val="FF0000"/>
                </a:solidFill>
                <a:latin typeface="Arial" panose="020B0604020202020204" pitchFamily="34" charset="0"/>
              </a:rPr>
              <a:t>Lei 10.973/04: dispõe sobre incentivos à inovação e à pesquisa científica e tecnológica no ambiente produtivo.</a:t>
            </a:r>
            <a:endParaRPr lang="pt-BR" sz="2000" b="0" i="0" u="none" strike="noStrike" baseline="0" dirty="0">
              <a:solidFill>
                <a:srgbClr val="FF0000"/>
              </a:solidFill>
              <a:latin typeface="Arial" panose="020B0604020202020204" pitchFamily="34" charset="0"/>
            </a:endParaRPr>
          </a:p>
        </p:txBody>
      </p:sp>
    </p:spTree>
    <p:extLst>
      <p:ext uri="{BB962C8B-B14F-4D97-AF65-F5344CB8AC3E}">
        <p14:creationId xmlns:p14="http://schemas.microsoft.com/office/powerpoint/2010/main" val="326857701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fontScale="92500"/>
          </a:bodyPr>
          <a:lstStyle/>
          <a:p>
            <a:pPr algn="just"/>
            <a:r>
              <a:rPr lang="pt-BR" sz="2000" b="0" i="0" dirty="0">
                <a:solidFill>
                  <a:srgbClr val="000000"/>
                </a:solidFill>
                <a:effectLst/>
                <a:latin typeface="Arial" panose="020B0604020202020204" pitchFamily="34" charset="0"/>
              </a:rPr>
              <a:t>XXXII - na contratação em que houver transferência de tecnologia de produtos estratégicos para o Sistema Único de Saúde - SUS, no âmbito da Lei n</a:t>
            </a:r>
            <a:r>
              <a:rPr lang="pt-BR" sz="2000" b="0" i="0" u="sng" baseline="30000" dirty="0">
                <a:solidFill>
                  <a:srgbClr val="000000"/>
                </a:solidFill>
                <a:effectLst/>
                <a:latin typeface="Arial" panose="020B0604020202020204" pitchFamily="34" charset="0"/>
              </a:rPr>
              <a:t>o</a:t>
            </a:r>
            <a:r>
              <a:rPr lang="pt-BR" sz="2000" b="0" i="0" dirty="0">
                <a:solidFill>
                  <a:srgbClr val="000000"/>
                </a:solidFill>
                <a:effectLst/>
                <a:latin typeface="Arial" panose="020B0604020202020204" pitchFamily="34" charset="0"/>
              </a:rPr>
              <a:t> 8.080, de 19 de setembro de 1990, conforme elencados em ato da direção nacional do SUS, inclusive por ocasião da aquisição destes produtos durante as etapas de absorção tecnológica;    </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a:xfrm>
            <a:off x="7166957" y="2545737"/>
            <a:ext cx="4338674" cy="3590019"/>
          </a:xfrm>
        </p:spPr>
        <p:txBody>
          <a:bodyPr>
            <a:noAutofit/>
          </a:bodyPr>
          <a:lstStyle/>
          <a:p>
            <a:pPr algn="just"/>
            <a:r>
              <a:rPr lang="pt-BR" b="0" i="0" u="none" strike="noStrike" baseline="0" dirty="0">
                <a:solidFill>
                  <a:schemeClr val="tx1"/>
                </a:solidFill>
                <a:latin typeface="Arial" panose="020B0604020202020204" pitchFamily="34" charset="0"/>
              </a:rPr>
              <a:t>XII - para contratação em que houver transferência de tecnologia de produtos estratégicos para o Sistema Único de Saúde (SUS), conforme elencados em ato da direção nacional do SUS, inclusive por ocasião da aquisição desses produtos durante as etapas de absorção tecnológica, </a:t>
            </a:r>
            <a:r>
              <a:rPr lang="pt-BR" b="1" i="0" u="none" strike="noStrike" baseline="0" dirty="0">
                <a:solidFill>
                  <a:schemeClr val="tx1"/>
                </a:solidFill>
                <a:latin typeface="Arial" panose="020B0604020202020204" pitchFamily="34" charset="0"/>
              </a:rPr>
              <a:t>e em valores compatíveis com aqueles definidos no instrumento firmado para a transferência de tecnologia</a:t>
            </a:r>
            <a:r>
              <a:rPr lang="pt-BR" b="0" i="0" u="none" strike="noStrike" baseline="0" dirty="0">
                <a:solidFill>
                  <a:schemeClr val="tx1"/>
                </a:solidFill>
                <a:latin typeface="Arial" panose="020B0604020202020204" pitchFamily="34" charset="0"/>
              </a:rPr>
              <a:t>;</a:t>
            </a:r>
          </a:p>
        </p:txBody>
      </p:sp>
    </p:spTree>
    <p:extLst>
      <p:ext uri="{BB962C8B-B14F-4D97-AF65-F5344CB8AC3E}">
        <p14:creationId xmlns:p14="http://schemas.microsoft.com/office/powerpoint/2010/main" val="23749608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153EA34-0405-4A4E-9785-4E25AC72AE3D}"/>
              </a:ext>
            </a:extLst>
          </p:cNvPr>
          <p:cNvSpPr>
            <a:spLocks noGrp="1"/>
          </p:cNvSpPr>
          <p:nvPr>
            <p:ph type="title"/>
          </p:nvPr>
        </p:nvSpPr>
        <p:spPr/>
        <p:txBody>
          <a:bodyPr>
            <a:normAutofit/>
          </a:bodyPr>
          <a:lstStyle/>
          <a:p>
            <a:pPr algn="just"/>
            <a:r>
              <a:rPr kumimoji="0" lang="pt-BR" sz="3200" b="0" i="0" u="none" strike="noStrike" kern="1200" cap="none" spc="0" normalizeH="0" baseline="0" noProof="0" dirty="0">
                <a:ln>
                  <a:noFill/>
                </a:ln>
                <a:solidFill>
                  <a:prstClr val="black">
                    <a:lumMod val="85000"/>
                    <a:lumOff val="15000"/>
                  </a:prstClr>
                </a:solidFill>
                <a:effectLst/>
                <a:uLnTx/>
                <a:uFillTx/>
                <a:latin typeface="Arial Black" panose="020B0A04020102020204" pitchFamily="34" charset="0"/>
                <a:ea typeface="+mj-ea"/>
                <a:cs typeface="+mj-cs"/>
              </a:rPr>
              <a:t>Conteúdo do estudo técnico preliminar (art. 18, §1º):</a:t>
            </a:r>
            <a:endParaRPr lang="pt-BR" sz="3200" dirty="0"/>
          </a:p>
        </p:txBody>
      </p:sp>
      <p:sp>
        <p:nvSpPr>
          <p:cNvPr id="3" name="Espaço Reservado para Conteúdo 2">
            <a:extLst>
              <a:ext uri="{FF2B5EF4-FFF2-40B4-BE49-F238E27FC236}">
                <a16:creationId xmlns:a16="http://schemas.microsoft.com/office/drawing/2014/main" xmlns="" id="{B4B43423-AF50-4D12-90B6-D039754C6463}"/>
              </a:ext>
            </a:extLst>
          </p:cNvPr>
          <p:cNvSpPr>
            <a:spLocks noGrp="1"/>
          </p:cNvSpPr>
          <p:nvPr>
            <p:ph idx="1"/>
          </p:nvPr>
        </p:nvSpPr>
        <p:spPr>
          <a:xfrm>
            <a:off x="2589212" y="2133600"/>
            <a:ext cx="8915400" cy="4412974"/>
          </a:xfrm>
        </p:spPr>
        <p:txBody>
          <a:bodyPr>
            <a:normAutofit lnSpcReduction="10000"/>
          </a:bodyPr>
          <a:lstStyle/>
          <a:p>
            <a:pPr algn="just"/>
            <a:r>
              <a:rPr lang="pt-BR" sz="2000" b="0" i="0" dirty="0">
                <a:solidFill>
                  <a:srgbClr val="000000"/>
                </a:solidFill>
                <a:effectLst/>
                <a:latin typeface="Arial" panose="020B0604020202020204" pitchFamily="34" charset="0"/>
              </a:rPr>
              <a:t>IX - demonstrativo dos resultados pretendidos em termos de economicidade e de melhor aproveitamento dos recursos humanos, materiais e financeiros disponíveis;</a:t>
            </a:r>
          </a:p>
          <a:p>
            <a:pPr algn="just"/>
            <a:r>
              <a:rPr lang="pt-BR" sz="2000" b="0" i="0" dirty="0">
                <a:solidFill>
                  <a:srgbClr val="000000"/>
                </a:solidFill>
                <a:effectLst/>
                <a:latin typeface="Arial" panose="020B0604020202020204" pitchFamily="34" charset="0"/>
              </a:rPr>
              <a:t>X - providências a serem adotadas pela Administração previamente à celebração do contrato, inclusive quanto à capacitação de servidores ou de empregados para fiscalização e gestão contratual;</a:t>
            </a:r>
            <a:endParaRPr lang="pt-BR" sz="2000" b="0" i="0" dirty="0">
              <a:solidFill>
                <a:srgbClr val="000000"/>
              </a:solidFill>
              <a:effectLst/>
              <a:latin typeface="Times New Roman" panose="02020603050405020304" pitchFamily="18" charset="0"/>
            </a:endParaRPr>
          </a:p>
          <a:p>
            <a:pPr algn="just"/>
            <a:r>
              <a:rPr lang="pt-BR" sz="2000" b="0" i="0" dirty="0">
                <a:solidFill>
                  <a:srgbClr val="000000"/>
                </a:solidFill>
                <a:effectLst/>
                <a:latin typeface="Arial" panose="020B0604020202020204" pitchFamily="34" charset="0"/>
              </a:rPr>
              <a:t>XI - contratações correlatas e/ou interdependentes;</a:t>
            </a:r>
            <a:endParaRPr lang="pt-BR" sz="2000" b="0" i="0" dirty="0">
              <a:solidFill>
                <a:srgbClr val="000000"/>
              </a:solidFill>
              <a:effectLst/>
              <a:latin typeface="Times New Roman" panose="02020603050405020304" pitchFamily="18" charset="0"/>
            </a:endParaRPr>
          </a:p>
          <a:p>
            <a:pPr algn="just"/>
            <a:r>
              <a:rPr lang="pt-BR" sz="2000" b="0" i="0" dirty="0">
                <a:solidFill>
                  <a:srgbClr val="000000"/>
                </a:solidFill>
                <a:effectLst/>
                <a:latin typeface="Arial" panose="020B0604020202020204" pitchFamily="34" charset="0"/>
              </a:rPr>
              <a:t>XII - descrição de possíveis impactos ambientais e respectivas medidas mitigadoras, incluídos requisitos de baixo consumo de energia e de outros recursos, bem como logística reversa para desfazimento e reciclagem de bens e refugos, quando aplicável;</a:t>
            </a:r>
            <a:endParaRPr lang="pt-BR" sz="2000" b="0" i="0" dirty="0">
              <a:solidFill>
                <a:srgbClr val="000000"/>
              </a:solidFill>
              <a:effectLst/>
              <a:latin typeface="Times New Roman" panose="02020603050405020304" pitchFamily="18" charset="0"/>
            </a:endParaRPr>
          </a:p>
          <a:p>
            <a:pPr algn="just"/>
            <a:r>
              <a:rPr lang="pt-BR" sz="2000" b="0" i="0" dirty="0">
                <a:solidFill>
                  <a:srgbClr val="FF0000"/>
                </a:solidFill>
                <a:effectLst/>
                <a:latin typeface="Arial" panose="020B0604020202020204" pitchFamily="34" charset="0"/>
              </a:rPr>
              <a:t>XIII - posicionamento conclusivo sobre a adequação da contratação para o atendimento da necessidade a que se destina.</a:t>
            </a:r>
            <a:endParaRPr lang="pt-BR" sz="2000" b="0" i="0" dirty="0">
              <a:solidFill>
                <a:srgbClr val="FF0000"/>
              </a:solidFill>
              <a:effectLst/>
              <a:latin typeface="Times New Roman" panose="02020603050405020304" pitchFamily="18" charset="0"/>
            </a:endParaRPr>
          </a:p>
          <a:p>
            <a:endParaRPr lang="pt-BR" dirty="0"/>
          </a:p>
        </p:txBody>
      </p:sp>
    </p:spTree>
    <p:extLst>
      <p:ext uri="{BB962C8B-B14F-4D97-AF65-F5344CB8AC3E}">
        <p14:creationId xmlns:p14="http://schemas.microsoft.com/office/powerpoint/2010/main" val="370998567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a:bodyPr>
          <a:lstStyle/>
          <a:p>
            <a:pPr algn="just"/>
            <a:r>
              <a:rPr lang="pt-BR" sz="2000" b="0" i="0" dirty="0">
                <a:solidFill>
                  <a:srgbClr val="000000"/>
                </a:solidFill>
                <a:effectLst/>
                <a:latin typeface="Arial" panose="020B0604020202020204" pitchFamily="34" charset="0"/>
              </a:rPr>
              <a:t>XXXIII - na contratação de entidades privadas sem fins lucrativos, para a implementação de cisternas ou outras tecnologias sociais de acesso à água para consumo humano e produção de alimentos, para beneficiar as famílias rurais de baixa renda atingidas pela seca ou falta regular de água;</a:t>
            </a:r>
            <a:endParaRPr lang="pt-BR" sz="20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a:bodyPr>
          <a:lstStyle/>
          <a:p>
            <a:r>
              <a:rPr lang="pt-BR" sz="2000" b="0" i="0" u="none" strike="noStrike" baseline="0" dirty="0">
                <a:solidFill>
                  <a:srgbClr val="000000"/>
                </a:solidFill>
                <a:latin typeface="Arial" panose="020B0604020202020204" pitchFamily="34" charset="0"/>
              </a:rPr>
              <a:t>Não existe essa previsão.</a:t>
            </a:r>
          </a:p>
          <a:p>
            <a:pPr algn="l"/>
            <a:endParaRPr lang="pt-BR" sz="18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306456448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a:xfrm>
            <a:off x="2589212" y="2548965"/>
            <a:ext cx="4342893" cy="4309035"/>
          </a:xfrm>
        </p:spPr>
        <p:txBody>
          <a:bodyPr>
            <a:noAutofit/>
          </a:bodyPr>
          <a:lstStyle/>
          <a:p>
            <a:pPr algn="just"/>
            <a:r>
              <a:rPr lang="pt-BR" sz="1400" b="0" i="0" dirty="0">
                <a:solidFill>
                  <a:srgbClr val="000000"/>
                </a:solidFill>
                <a:effectLst/>
                <a:latin typeface="Arial" panose="020B0604020202020204" pitchFamily="34" charset="0"/>
              </a:rPr>
              <a:t>XXXIV - para a aquisição por pessoa jurídica de direito público interno de insumos estratégicos para a saúde </a:t>
            </a:r>
            <a:r>
              <a:rPr lang="pt-BR" sz="1400" b="1" i="0" dirty="0">
                <a:solidFill>
                  <a:srgbClr val="FF0000"/>
                </a:solidFill>
                <a:effectLst/>
                <a:latin typeface="Arial" panose="020B0604020202020204" pitchFamily="34" charset="0"/>
              </a:rPr>
              <a:t>produzidos ou distribuídos </a:t>
            </a:r>
            <a:r>
              <a:rPr lang="pt-BR" sz="1400" b="0" i="0" dirty="0">
                <a:solidFill>
                  <a:srgbClr val="000000"/>
                </a:solidFill>
                <a:effectLst/>
                <a:latin typeface="Arial" panose="020B0604020202020204" pitchFamily="34" charset="0"/>
              </a:rPr>
              <a:t>por fundação que, regimental ou estatutariamente, tenha por finalidade apoiar órgão da administração pública direta, sua autarquia ou fundação em projetos de ensino, pesquisa, extensão, desenvolvimento institucional, científico e tecnológico e estímulo à inovação, inclusive na gestão administrativa e financeira necessária à execução desses projetos, ou em parcerias que envolvam transferência de tecnologia de produtos estratégicos para o Sistema Único de Saúde – SUS, nos termos do inciso XXXII deste artigo, e que tenha sido criada para esse fim específico em data anterior à vigência desta Lei, desde que o preço contratado seja compatível com o praticado no mercado.</a:t>
            </a:r>
            <a:endParaRPr lang="pt-BR" sz="1400" dirty="0"/>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a:xfrm>
            <a:off x="7166957" y="2545737"/>
            <a:ext cx="4338674" cy="4309035"/>
          </a:xfrm>
        </p:spPr>
        <p:txBody>
          <a:bodyPr>
            <a:normAutofit fontScale="77500" lnSpcReduction="20000"/>
          </a:bodyPr>
          <a:lstStyle/>
          <a:p>
            <a:pPr algn="just"/>
            <a:r>
              <a:rPr lang="pt-BR" sz="2000" b="0" i="0" u="none" strike="noStrike" baseline="0" dirty="0">
                <a:solidFill>
                  <a:schemeClr val="tx1"/>
                </a:solidFill>
                <a:latin typeface="Arial" panose="020B0604020202020204" pitchFamily="34" charset="0"/>
              </a:rPr>
              <a:t>XVI - para aquisição, por pessoa jurídica de direito público interno, de insumos estratégicos para a saúde </a:t>
            </a:r>
            <a:r>
              <a:rPr lang="pt-BR" sz="2000" b="1" i="0" u="none" strike="noStrike" baseline="0" dirty="0">
                <a:solidFill>
                  <a:srgbClr val="FF0000"/>
                </a:solidFill>
                <a:latin typeface="Arial" panose="020B0604020202020204" pitchFamily="34" charset="0"/>
              </a:rPr>
              <a:t>produzidos</a:t>
            </a:r>
            <a:r>
              <a:rPr lang="pt-BR" sz="2000" b="0" i="0" u="none" strike="noStrike" baseline="0" dirty="0">
                <a:solidFill>
                  <a:schemeClr val="tx1"/>
                </a:solidFill>
                <a:latin typeface="Arial" panose="020B0604020202020204" pitchFamily="34" charset="0"/>
              </a:rPr>
              <a:t> por fundação que, regimental ou estatutariamente, tenha por finalidade apoiar órgão da Administração Pública direta, sua autarquia ou fundação em projetos de ensino, pesquisa, extensão, desenvolvimento institucional, científico e tecnológico e de estímulo à inovação, inclusive na gestão administrativa e financeira necessária à execução desses projetos, ou em parcerias que envolvam transferência de tecnologia de produtos estratégicos para o SUS, nos termos do inciso XII do </a:t>
            </a:r>
            <a:r>
              <a:rPr lang="pt-BR" sz="2000" i="1" u="none" strike="noStrike" baseline="0" dirty="0">
                <a:solidFill>
                  <a:schemeClr val="tx1"/>
                </a:solidFill>
                <a:latin typeface="Arial" panose="020B0604020202020204" pitchFamily="34" charset="0"/>
              </a:rPr>
              <a:t>caput</a:t>
            </a:r>
            <a:r>
              <a:rPr lang="pt-BR" sz="2000" b="1" i="0" u="none" strike="noStrike" baseline="0" dirty="0">
                <a:solidFill>
                  <a:schemeClr val="tx1"/>
                </a:solidFill>
                <a:latin typeface="Arial" panose="020B0604020202020204" pitchFamily="34" charset="0"/>
              </a:rPr>
              <a:t> </a:t>
            </a:r>
            <a:r>
              <a:rPr lang="pt-BR" sz="2000" b="0" i="0" u="none" strike="noStrike" baseline="0" dirty="0">
                <a:solidFill>
                  <a:schemeClr val="tx1"/>
                </a:solidFill>
                <a:latin typeface="Arial" panose="020B0604020202020204" pitchFamily="34" charset="0"/>
              </a:rPr>
              <a:t>deste artigo, e que tenha sido criada para esse fim específico em data anterior à entrada em vigor desta Lei, desde que o preço contratado seja compatível com o praticado no mercado.</a:t>
            </a:r>
          </a:p>
        </p:txBody>
      </p:sp>
    </p:spTree>
    <p:extLst>
      <p:ext uri="{BB962C8B-B14F-4D97-AF65-F5344CB8AC3E}">
        <p14:creationId xmlns:p14="http://schemas.microsoft.com/office/powerpoint/2010/main" val="153273932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endParaRPr lang="pt-BR" sz="3200" dirty="0"/>
          </a:p>
        </p:txBody>
      </p:sp>
      <p:sp>
        <p:nvSpPr>
          <p:cNvPr id="3" name="Espaço Reservado para Texto 2">
            <a:extLst>
              <a:ext uri="{FF2B5EF4-FFF2-40B4-BE49-F238E27FC236}">
                <a16:creationId xmlns:a16="http://schemas.microsoft.com/office/drawing/2014/main" xmlns="" id="{B3FAE9C9-4903-4A5B-8661-DEEABEFF74F9}"/>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34C27B55-77AB-47F4-9BA3-CE0250DA7D0A}"/>
              </a:ext>
            </a:extLst>
          </p:cNvPr>
          <p:cNvSpPr>
            <a:spLocks noGrp="1"/>
          </p:cNvSpPr>
          <p:nvPr>
            <p:ph sz="half" idx="2"/>
          </p:nvPr>
        </p:nvSpPr>
        <p:spPr/>
        <p:txBody>
          <a:bodyPr>
            <a:normAutofit/>
          </a:bodyPr>
          <a:lstStyle/>
          <a:p>
            <a:pPr algn="just"/>
            <a:r>
              <a:rPr lang="pt-BR" dirty="0">
                <a:latin typeface="Arial" panose="020B0604020202020204" pitchFamily="34" charset="0"/>
                <a:cs typeface="Arial" panose="020B0604020202020204" pitchFamily="34" charset="0"/>
              </a:rPr>
              <a:t>XXXV – para a construção, a ampliação, a reforma e o aprimoramento de estabelecimento penais, desde que configurada situação grave e iminente risco à segurança nacional.	</a:t>
            </a:r>
          </a:p>
        </p:txBody>
      </p:sp>
      <p:sp>
        <p:nvSpPr>
          <p:cNvPr id="5" name="Espaço Reservado para Texto 4">
            <a:extLst>
              <a:ext uri="{FF2B5EF4-FFF2-40B4-BE49-F238E27FC236}">
                <a16:creationId xmlns:a16="http://schemas.microsoft.com/office/drawing/2014/main" xmlns="" id="{41F314DC-D211-4F65-BE36-0F7A7B0A2D90}"/>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A52D948F-5E67-4E7B-8A57-8E71B9BCDE1E}"/>
              </a:ext>
            </a:extLst>
          </p:cNvPr>
          <p:cNvSpPr>
            <a:spLocks noGrp="1"/>
          </p:cNvSpPr>
          <p:nvPr>
            <p:ph sz="quarter" idx="4"/>
          </p:nvPr>
        </p:nvSpPr>
        <p:spPr/>
        <p:txBody>
          <a:bodyPr>
            <a:normAutofit/>
          </a:bodyPr>
          <a:lstStyle/>
          <a:p>
            <a:r>
              <a:rPr lang="pt-BR" sz="2000" b="0" i="0" u="none" strike="noStrike" baseline="0" dirty="0">
                <a:solidFill>
                  <a:srgbClr val="000000"/>
                </a:solidFill>
                <a:latin typeface="Arial" panose="020B0604020202020204" pitchFamily="34" charset="0"/>
              </a:rPr>
              <a:t>Não existe essa previsão</a:t>
            </a:r>
            <a:r>
              <a:rPr lang="pt-BR" sz="1800" b="0" i="0" u="none" strike="noStrike" baseline="0" dirty="0">
                <a:solidFill>
                  <a:srgbClr val="000000"/>
                </a:solidFill>
                <a:latin typeface="Arial" panose="020B0604020202020204" pitchFamily="34" charset="0"/>
              </a:rPr>
              <a:t>.</a:t>
            </a:r>
          </a:p>
          <a:p>
            <a:pPr algn="l"/>
            <a:endParaRPr lang="pt-BR" sz="1800" b="0" i="0" u="none" strike="noStrike" baseline="0" dirty="0">
              <a:solidFill>
                <a:srgbClr val="000000"/>
              </a:solidFill>
              <a:latin typeface="Arial" panose="020B0604020202020204" pitchFamily="34" charset="0"/>
            </a:endParaRPr>
          </a:p>
        </p:txBody>
      </p:sp>
    </p:spTree>
    <p:extLst>
      <p:ext uri="{BB962C8B-B14F-4D97-AF65-F5344CB8AC3E}">
        <p14:creationId xmlns:p14="http://schemas.microsoft.com/office/powerpoint/2010/main" val="186975140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C0083CDD-418B-458C-9367-C9BEF151CEC1}"/>
              </a:ext>
            </a:extLst>
          </p:cNvPr>
          <p:cNvSpPr>
            <a:spLocks noGrp="1"/>
          </p:cNvSpPr>
          <p:nvPr>
            <p:ph type="title"/>
          </p:nvPr>
        </p:nvSpPr>
        <p:spPr/>
        <p:txBody>
          <a:bodyPr>
            <a:normAutofit/>
          </a:bodyPr>
          <a:lstStyle/>
          <a:p>
            <a:pPr algn="ctr"/>
            <a:r>
              <a:rPr lang="pt-BR" sz="3200" b="1" dirty="0">
                <a:latin typeface="Arial Black" panose="020B0A04020102020204" pitchFamily="34" charset="0"/>
              </a:rPr>
              <a:t>Novas hipóteses de dispensa (licitações dispensáveis):</a:t>
            </a:r>
          </a:p>
        </p:txBody>
      </p:sp>
      <p:sp>
        <p:nvSpPr>
          <p:cNvPr id="7" name="Espaço Reservado para Conteúdo 6">
            <a:extLst>
              <a:ext uri="{FF2B5EF4-FFF2-40B4-BE49-F238E27FC236}">
                <a16:creationId xmlns:a16="http://schemas.microsoft.com/office/drawing/2014/main" xmlns="" id="{4C680CD6-0645-41F0-88B9-BF3A14B49EAF}"/>
              </a:ext>
            </a:extLst>
          </p:cNvPr>
          <p:cNvSpPr>
            <a:spLocks noGrp="1"/>
          </p:cNvSpPr>
          <p:nvPr>
            <p:ph idx="1"/>
          </p:nvPr>
        </p:nvSpPr>
        <p:spPr>
          <a:xfrm>
            <a:off x="2589212" y="1802296"/>
            <a:ext cx="8915400" cy="4572000"/>
          </a:xfrm>
        </p:spPr>
        <p:txBody>
          <a:bodyPr>
            <a:normAutofit fontScale="92500" lnSpcReduction="10000"/>
          </a:bodyPr>
          <a:lstStyle/>
          <a:p>
            <a:pPr algn="just"/>
            <a:r>
              <a:rPr lang="pt-BR" sz="2400" b="0" i="0" dirty="0">
                <a:solidFill>
                  <a:srgbClr val="000000"/>
                </a:solidFill>
                <a:effectLst/>
                <a:latin typeface="Arial" panose="020B0604020202020204" pitchFamily="34" charset="0"/>
              </a:rPr>
              <a:t>Art. 75, IV - para contratação que tenha por objeto:</a:t>
            </a:r>
          </a:p>
          <a:p>
            <a:pPr algn="just"/>
            <a:endParaRPr lang="pt-BR" sz="2400" b="0" i="0" dirty="0">
              <a:solidFill>
                <a:srgbClr val="000000"/>
              </a:solidFill>
              <a:effectLst/>
              <a:latin typeface="Arial" panose="020B0604020202020204" pitchFamily="34" charset="0"/>
            </a:endParaRPr>
          </a:p>
          <a:p>
            <a:pPr algn="just"/>
            <a:r>
              <a:rPr lang="pt-BR" sz="2400" b="0" i="0" dirty="0">
                <a:solidFill>
                  <a:srgbClr val="000000"/>
                </a:solidFill>
                <a:effectLst/>
                <a:latin typeface="Arial" panose="020B0604020202020204" pitchFamily="34" charset="0"/>
              </a:rPr>
              <a:t>g) materiais de uso das Forças Armadas, com exceção de materiais de uso pessoal e administrativo, quando houver necessidade de manter a </a:t>
            </a:r>
            <a:r>
              <a:rPr lang="pt-BR" sz="2400" b="1" i="0" dirty="0">
                <a:solidFill>
                  <a:srgbClr val="000000"/>
                </a:solidFill>
                <a:effectLst/>
                <a:latin typeface="Arial" panose="020B0604020202020204" pitchFamily="34" charset="0"/>
              </a:rPr>
              <a:t>padronização</a:t>
            </a:r>
            <a:r>
              <a:rPr lang="pt-BR" sz="2400" b="0" i="0" dirty="0">
                <a:solidFill>
                  <a:srgbClr val="000000"/>
                </a:solidFill>
                <a:effectLst/>
                <a:latin typeface="Arial" panose="020B0604020202020204" pitchFamily="34" charset="0"/>
              </a:rPr>
              <a:t> requerida pela estrutura de apoio logístico dos meios navais, aéreos e terrestres, mediante autorização por ato do comandante da força militar;</a:t>
            </a:r>
          </a:p>
          <a:p>
            <a:pPr algn="just"/>
            <a:endParaRPr lang="pt-BR" sz="2400" dirty="0">
              <a:solidFill>
                <a:srgbClr val="000000"/>
              </a:solidFill>
              <a:latin typeface="Arial" panose="020B0604020202020204" pitchFamily="34" charset="0"/>
            </a:endParaRPr>
          </a:p>
          <a:p>
            <a:pPr algn="just"/>
            <a:r>
              <a:rPr lang="pt-BR" sz="2400" b="0" i="0" dirty="0">
                <a:solidFill>
                  <a:srgbClr val="000000"/>
                </a:solidFill>
                <a:effectLst/>
                <a:latin typeface="Arial" panose="020B0604020202020204" pitchFamily="34" charset="0"/>
              </a:rPr>
              <a:t>l) serviços especializados ou aquisição ou locação de equipamentos destinados ao rastreamento e à obtenção de provas previstas nos </a:t>
            </a:r>
            <a:r>
              <a:rPr lang="pt-BR" sz="2400" b="0" i="0" dirty="0">
                <a:solidFill>
                  <a:schemeClr val="tx1"/>
                </a:solidFill>
                <a:latin typeface="Arial" panose="020B0604020202020204" pitchFamily="34" charset="0"/>
                <a:hlinkClick r:id="rId2">
                  <a:extLst>
                    <a:ext uri="{A12FA001-AC4F-418D-AE19-62706E023703}">
                      <ahyp:hlinkClr xmlns:ahyp="http://schemas.microsoft.com/office/drawing/2018/hyperlinkcolor" xmlns="" val="tx"/>
                    </a:ext>
                  </a:extLst>
                </a:hlinkClick>
              </a:rPr>
              <a:t>incisos II</a:t>
            </a:r>
            <a:r>
              <a:rPr lang="pt-BR" sz="2400" b="0" i="0" dirty="0">
                <a:solidFill>
                  <a:schemeClr val="tx1"/>
                </a:solidFill>
                <a:latin typeface="Arial" panose="020B0604020202020204" pitchFamily="34" charset="0"/>
              </a:rPr>
              <a:t> e </a:t>
            </a:r>
            <a:r>
              <a:rPr lang="pt-BR" sz="2400" b="0" i="0" dirty="0">
                <a:solidFill>
                  <a:schemeClr val="tx1"/>
                </a:solidFill>
                <a:latin typeface="Arial" panose="020B0604020202020204" pitchFamily="34" charset="0"/>
                <a:hlinkClick r:id="rId3">
                  <a:extLst>
                    <a:ext uri="{A12FA001-AC4F-418D-AE19-62706E023703}">
                      <ahyp:hlinkClr xmlns:ahyp="http://schemas.microsoft.com/office/drawing/2018/hyperlinkcolor" xmlns="" val="tx"/>
                    </a:ext>
                  </a:extLst>
                </a:hlinkClick>
              </a:rPr>
              <a:t>V do </a:t>
            </a:r>
            <a:r>
              <a:rPr lang="pt-BR" sz="2400" i="1" dirty="0">
                <a:solidFill>
                  <a:schemeClr val="tx1"/>
                </a:solidFill>
                <a:latin typeface="Arial" panose="020B0604020202020204" pitchFamily="34" charset="0"/>
                <a:hlinkClick r:id="rId3">
                  <a:extLst>
                    <a:ext uri="{A12FA001-AC4F-418D-AE19-62706E023703}">
                      <ahyp:hlinkClr xmlns:ahyp="http://schemas.microsoft.com/office/drawing/2018/hyperlinkcolor" xmlns="" val="tx"/>
                    </a:ext>
                  </a:extLst>
                </a:hlinkClick>
              </a:rPr>
              <a:t>caput</a:t>
            </a:r>
            <a:r>
              <a:rPr lang="pt-BR" sz="2400" b="0" i="0" dirty="0">
                <a:solidFill>
                  <a:schemeClr val="tx1"/>
                </a:solidFill>
                <a:latin typeface="Arial" panose="020B0604020202020204" pitchFamily="34" charset="0"/>
                <a:hlinkClick r:id="rId3">
                  <a:extLst>
                    <a:ext uri="{A12FA001-AC4F-418D-AE19-62706E023703}">
                      <ahyp:hlinkClr xmlns:ahyp="http://schemas.microsoft.com/office/drawing/2018/hyperlinkcolor" xmlns="" val="tx"/>
                    </a:ext>
                  </a:extLst>
                </a:hlinkClick>
              </a:rPr>
              <a:t> do art. 3º da Lei nº 12.850, de 2 de agosto de 2013</a:t>
            </a:r>
            <a:r>
              <a:rPr lang="pt-BR" sz="2400" b="0" i="0" dirty="0">
                <a:solidFill>
                  <a:srgbClr val="000000"/>
                </a:solidFill>
                <a:effectLst/>
                <a:latin typeface="Arial" panose="020B0604020202020204" pitchFamily="34" charset="0"/>
              </a:rPr>
              <a:t>, quando houver necessidade justificada de manutenção de sigilo sobre a investigação;</a:t>
            </a:r>
          </a:p>
          <a:p>
            <a:endParaRPr lang="pt-BR" dirty="0"/>
          </a:p>
        </p:txBody>
      </p:sp>
    </p:spTree>
    <p:extLst>
      <p:ext uri="{BB962C8B-B14F-4D97-AF65-F5344CB8AC3E}">
        <p14:creationId xmlns:p14="http://schemas.microsoft.com/office/powerpoint/2010/main" val="211341968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83467F8D-0658-4F83-ABD1-709A5CDE94CF}"/>
              </a:ext>
            </a:extLst>
          </p:cNvPr>
          <p:cNvSpPr>
            <a:spLocks noGrp="1"/>
          </p:cNvSpPr>
          <p:nvPr>
            <p:ph type="title"/>
          </p:nvPr>
        </p:nvSpPr>
        <p:spPr/>
        <p:txBody>
          <a:bodyPr>
            <a:normAutofit/>
          </a:bodyPr>
          <a:lstStyle/>
          <a:p>
            <a:pPr algn="ctr"/>
            <a:r>
              <a:rPr lang="pt-BR" sz="3200" b="1" dirty="0">
                <a:latin typeface="Arial Black" panose="020B0A04020102020204" pitchFamily="34" charset="0"/>
              </a:rPr>
              <a:t>Novas hipóteses de dispensa (licitações dispensáveis):</a:t>
            </a:r>
            <a:endParaRPr lang="pt-BR" sz="3200" dirty="0"/>
          </a:p>
        </p:txBody>
      </p:sp>
      <p:sp>
        <p:nvSpPr>
          <p:cNvPr id="3" name="Espaço Reservado para Conteúdo 2">
            <a:extLst>
              <a:ext uri="{FF2B5EF4-FFF2-40B4-BE49-F238E27FC236}">
                <a16:creationId xmlns:a16="http://schemas.microsoft.com/office/drawing/2014/main" xmlns="" id="{ACD1817E-9AC2-4331-80F0-506FD3D014E3}"/>
              </a:ext>
            </a:extLst>
          </p:cNvPr>
          <p:cNvSpPr>
            <a:spLocks noGrp="1"/>
          </p:cNvSpPr>
          <p:nvPr>
            <p:ph idx="1"/>
          </p:nvPr>
        </p:nvSpPr>
        <p:spPr>
          <a:xfrm>
            <a:off x="2589212" y="2133599"/>
            <a:ext cx="8915400" cy="4320209"/>
          </a:xfrm>
        </p:spPr>
        <p:txBody>
          <a:bodyPr>
            <a:noAutofit/>
          </a:bodyPr>
          <a:lstStyle/>
          <a:p>
            <a:pPr algn="just"/>
            <a:r>
              <a:rPr lang="pt-BR" sz="2400" b="0" i="0" dirty="0">
                <a:solidFill>
                  <a:schemeClr val="tx1"/>
                </a:solidFill>
                <a:effectLst/>
                <a:latin typeface="Arial" panose="020B0604020202020204" pitchFamily="34" charset="0"/>
              </a:rPr>
              <a:t>Art. 75, IV - para contratação que tenha por objeto:</a:t>
            </a:r>
          </a:p>
          <a:p>
            <a:pPr algn="just"/>
            <a:endParaRPr lang="pt-BR" sz="2400" b="0" i="0" dirty="0">
              <a:solidFill>
                <a:schemeClr val="tx1"/>
              </a:solidFill>
              <a:effectLst/>
              <a:latin typeface="Arial" panose="020B0604020202020204" pitchFamily="34" charset="0"/>
            </a:endParaRPr>
          </a:p>
          <a:p>
            <a:pPr algn="just"/>
            <a:r>
              <a:rPr lang="pt-BR" sz="2400" b="0" i="0" dirty="0">
                <a:solidFill>
                  <a:schemeClr val="tx1"/>
                </a:solidFill>
                <a:effectLst/>
                <a:latin typeface="Arial" panose="020B0604020202020204" pitchFamily="34" charset="0"/>
              </a:rPr>
              <a:t>m) aquisição de medicamentos destinados exclusivamente ao tratamento de doenças raras definidas pelo Ministério da Saúde;</a:t>
            </a:r>
          </a:p>
          <a:p>
            <a:pPr algn="just"/>
            <a:endParaRPr lang="pt-BR" sz="2400" dirty="0">
              <a:solidFill>
                <a:schemeClr val="tx1"/>
              </a:solidFill>
            </a:endParaRPr>
          </a:p>
          <a:p>
            <a:pPr algn="just"/>
            <a:r>
              <a:rPr lang="pt-BR" sz="2400" b="0" i="0" dirty="0">
                <a:solidFill>
                  <a:srgbClr val="FF0000"/>
                </a:solidFill>
                <a:effectLst/>
                <a:latin typeface="Arial" panose="020B0604020202020204" pitchFamily="34" charset="0"/>
              </a:rPr>
              <a:t>XIII - para contratação de profissionais para compor a comissão de avaliação de critérios de técnica, quando se tratar de profissional técnico de notória especialização;</a:t>
            </a:r>
            <a:endParaRPr lang="pt-BR" sz="2400" dirty="0">
              <a:solidFill>
                <a:srgbClr val="FF0000"/>
              </a:solidFill>
            </a:endParaRPr>
          </a:p>
        </p:txBody>
      </p:sp>
    </p:spTree>
    <p:extLst>
      <p:ext uri="{BB962C8B-B14F-4D97-AF65-F5344CB8AC3E}">
        <p14:creationId xmlns:p14="http://schemas.microsoft.com/office/powerpoint/2010/main" val="836594314"/>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xmlns="" id="{9AAB2F7A-52C1-4486-A362-D45A2E51CE77}"/>
              </a:ext>
            </a:extLst>
          </p:cNvPr>
          <p:cNvSpPr>
            <a:spLocks noGrp="1"/>
          </p:cNvSpPr>
          <p:nvPr>
            <p:ph type="title"/>
          </p:nvPr>
        </p:nvSpPr>
        <p:spPr/>
        <p:txBody>
          <a:bodyPr>
            <a:normAutofit/>
          </a:bodyPr>
          <a:lstStyle/>
          <a:p>
            <a:pPr algn="ctr"/>
            <a:r>
              <a:rPr lang="pt-BR" sz="3200" b="1" dirty="0">
                <a:latin typeface="Arial Black" panose="020B0A04020102020204" pitchFamily="34" charset="0"/>
              </a:rPr>
              <a:t>Licitação “dispensada” para alienação de bens móveis</a:t>
            </a:r>
          </a:p>
        </p:txBody>
      </p:sp>
      <p:sp>
        <p:nvSpPr>
          <p:cNvPr id="5" name="Espaço Reservado para Texto 4">
            <a:extLst>
              <a:ext uri="{FF2B5EF4-FFF2-40B4-BE49-F238E27FC236}">
                <a16:creationId xmlns:a16="http://schemas.microsoft.com/office/drawing/2014/main" xmlns="" id="{28A6264F-F75B-4BF6-B9C4-89B24FD4D943}"/>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6" name="Espaço Reservado para Conteúdo 5">
            <a:extLst>
              <a:ext uri="{FF2B5EF4-FFF2-40B4-BE49-F238E27FC236}">
                <a16:creationId xmlns:a16="http://schemas.microsoft.com/office/drawing/2014/main" xmlns="" id="{73594A4C-6047-46A1-B1B5-5AA80A9602E6}"/>
              </a:ext>
            </a:extLst>
          </p:cNvPr>
          <p:cNvSpPr>
            <a:spLocks noGrp="1"/>
          </p:cNvSpPr>
          <p:nvPr>
            <p:ph sz="half" idx="2"/>
          </p:nvPr>
        </p:nvSpPr>
        <p:spPr>
          <a:xfrm>
            <a:off x="2589212" y="2548966"/>
            <a:ext cx="4342893" cy="3560286"/>
          </a:xfrm>
        </p:spPr>
        <p:txBody>
          <a:bodyPr>
            <a:normAutofit fontScale="92500" lnSpcReduction="10000"/>
          </a:bodyPr>
          <a:lstStyle/>
          <a:p>
            <a:pPr algn="just"/>
            <a:endParaRPr lang="pt-BR" b="0" i="0" dirty="0">
              <a:solidFill>
                <a:srgbClr val="000000"/>
              </a:solidFill>
              <a:effectLst/>
              <a:latin typeface="Arial" panose="020B0604020202020204" pitchFamily="34" charset="0"/>
            </a:endParaRPr>
          </a:p>
          <a:p>
            <a:pPr algn="just"/>
            <a:r>
              <a:rPr lang="pt-BR" b="0" i="0" dirty="0">
                <a:solidFill>
                  <a:srgbClr val="000000"/>
                </a:solidFill>
                <a:effectLst/>
                <a:latin typeface="Arial" panose="020B0604020202020204" pitchFamily="34" charset="0"/>
              </a:rPr>
              <a:t>Art. 17.  A alienação de bens da Administração Pública, subordinada à existência de interesse público devidamente justificado, será precedida de avaliação e obedecerá às seguintes normas:</a:t>
            </a:r>
          </a:p>
          <a:p>
            <a:pPr algn="just"/>
            <a:endParaRPr lang="pt-BR" b="0" i="0" dirty="0">
              <a:solidFill>
                <a:srgbClr val="000000"/>
              </a:solidFill>
              <a:effectLst/>
              <a:latin typeface="Arial" panose="020B0604020202020204" pitchFamily="34" charset="0"/>
            </a:endParaRPr>
          </a:p>
          <a:p>
            <a:pPr algn="just"/>
            <a:r>
              <a:rPr lang="pt-BR" b="0" i="0" dirty="0">
                <a:solidFill>
                  <a:srgbClr val="000000"/>
                </a:solidFill>
                <a:effectLst/>
                <a:latin typeface="Arial" panose="020B0604020202020204" pitchFamily="34" charset="0"/>
              </a:rPr>
              <a:t>II - quando móveis, dependerá de avaliação prévia e de licitação, dispensada esta nos seguintes casos:</a:t>
            </a:r>
            <a:endParaRPr lang="pt-BR" dirty="0"/>
          </a:p>
        </p:txBody>
      </p:sp>
      <p:sp>
        <p:nvSpPr>
          <p:cNvPr id="7" name="Espaço Reservado para Texto 6">
            <a:extLst>
              <a:ext uri="{FF2B5EF4-FFF2-40B4-BE49-F238E27FC236}">
                <a16:creationId xmlns:a16="http://schemas.microsoft.com/office/drawing/2014/main" xmlns="" id="{AE80D668-C300-4CB2-8E9F-1751957550D4}"/>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8" name="Espaço Reservado para Conteúdo 7">
            <a:extLst>
              <a:ext uri="{FF2B5EF4-FFF2-40B4-BE49-F238E27FC236}">
                <a16:creationId xmlns:a16="http://schemas.microsoft.com/office/drawing/2014/main" xmlns="" id="{95D8DB39-0ADF-48A4-971C-399520B486FE}"/>
              </a:ext>
            </a:extLst>
          </p:cNvPr>
          <p:cNvSpPr>
            <a:spLocks noGrp="1"/>
          </p:cNvSpPr>
          <p:nvPr>
            <p:ph sz="quarter" idx="4"/>
          </p:nvPr>
        </p:nvSpPr>
        <p:spPr/>
        <p:txBody>
          <a:bodyPr>
            <a:normAutofit fontScale="92500" lnSpcReduction="10000"/>
          </a:bodyPr>
          <a:lstStyle/>
          <a:p>
            <a:pPr algn="just"/>
            <a:endParaRPr lang="pt-BR" sz="1800" b="0" i="0" u="none" strike="noStrike" baseline="0" dirty="0">
              <a:solidFill>
                <a:schemeClr val="tx1"/>
              </a:solidFill>
              <a:latin typeface="Arial" panose="020B0604020202020204" pitchFamily="34" charset="0"/>
            </a:endParaRPr>
          </a:p>
          <a:p>
            <a:pPr algn="just"/>
            <a:r>
              <a:rPr lang="pt-BR" sz="1800" b="0" i="0" u="none" strike="noStrike" baseline="0" dirty="0">
                <a:solidFill>
                  <a:schemeClr val="tx1"/>
                </a:solidFill>
                <a:latin typeface="Arial" panose="020B0604020202020204" pitchFamily="34" charset="0"/>
              </a:rPr>
              <a:t>Art. 76. A alienação de bens da Administração Pública, subordinada à existência de interesse público devidamente justificado, será precedida de avaliação e obedecerá às seguintes normas:</a:t>
            </a:r>
          </a:p>
          <a:p>
            <a:pPr algn="l"/>
            <a:endParaRPr lang="pt-BR" sz="1800" b="0" i="0" u="none" strike="noStrike" baseline="0" dirty="0">
              <a:solidFill>
                <a:schemeClr val="tx1"/>
              </a:solidFill>
              <a:latin typeface="Arial" panose="020B0604020202020204" pitchFamily="34" charset="0"/>
            </a:endParaRPr>
          </a:p>
          <a:p>
            <a:pPr algn="just"/>
            <a:r>
              <a:rPr lang="pt-BR" sz="1800" b="0" i="0" u="none" strike="noStrike" baseline="0" dirty="0">
                <a:solidFill>
                  <a:schemeClr val="tx1"/>
                </a:solidFill>
                <a:latin typeface="Arial" panose="020B0604020202020204" pitchFamily="34" charset="0"/>
              </a:rPr>
              <a:t>II - tratando-se de bens móveis, dependerá de licitação na modalidade </a:t>
            </a:r>
            <a:r>
              <a:rPr lang="pt-BR" sz="1800" b="1" i="0" u="none" strike="noStrike" baseline="0" dirty="0">
                <a:solidFill>
                  <a:schemeClr val="tx1"/>
                </a:solidFill>
                <a:latin typeface="Arial" panose="020B0604020202020204" pitchFamily="34" charset="0"/>
              </a:rPr>
              <a:t>leilão</a:t>
            </a:r>
            <a:r>
              <a:rPr lang="pt-BR" sz="1800" b="0" i="0" u="none" strike="noStrike" baseline="0" dirty="0">
                <a:solidFill>
                  <a:schemeClr val="tx1"/>
                </a:solidFill>
                <a:latin typeface="Arial" panose="020B0604020202020204" pitchFamily="34" charset="0"/>
              </a:rPr>
              <a:t>, </a:t>
            </a:r>
            <a:r>
              <a:rPr lang="pt-BR" sz="1800" b="1" i="0" u="sng" strike="noStrike" baseline="0" dirty="0">
                <a:solidFill>
                  <a:srgbClr val="FF0000"/>
                </a:solidFill>
                <a:latin typeface="Arial" panose="020B0604020202020204" pitchFamily="34" charset="0"/>
              </a:rPr>
              <a:t>dispensada</a:t>
            </a:r>
            <a:r>
              <a:rPr lang="pt-BR" sz="1800" b="0" i="0" u="none" strike="noStrike" baseline="0" dirty="0">
                <a:solidFill>
                  <a:schemeClr val="tx1"/>
                </a:solidFill>
                <a:latin typeface="Arial" panose="020B0604020202020204" pitchFamily="34" charset="0"/>
              </a:rPr>
              <a:t> a realização de licitação nos casos de:</a:t>
            </a:r>
            <a:endParaRPr lang="pt-BR" dirty="0">
              <a:solidFill>
                <a:schemeClr val="tx1"/>
              </a:solidFill>
            </a:endParaRPr>
          </a:p>
        </p:txBody>
      </p:sp>
    </p:spTree>
    <p:extLst>
      <p:ext uri="{BB962C8B-B14F-4D97-AF65-F5344CB8AC3E}">
        <p14:creationId xmlns:p14="http://schemas.microsoft.com/office/powerpoint/2010/main" val="3554291537"/>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B9ABDD7F-2B65-4486-89D6-F67117CFA0D7}"/>
              </a:ext>
            </a:extLst>
          </p:cNvPr>
          <p:cNvSpPr>
            <a:spLocks noGrp="1"/>
          </p:cNvSpPr>
          <p:nvPr>
            <p:ph type="title"/>
          </p:nvPr>
        </p:nvSpPr>
        <p:spPr/>
        <p:txBody>
          <a:bodyPr>
            <a:normAutofit/>
          </a:bodyPr>
          <a:lstStyle/>
          <a:p>
            <a:pPr algn="ctr"/>
            <a:r>
              <a:rPr lang="pt-BR" sz="3200" b="1" dirty="0">
                <a:latin typeface="Arial Black" panose="020B0A04020102020204" pitchFamily="34" charset="0"/>
              </a:rPr>
              <a:t>Licitação “dispensada” para alienação de bens móveis</a:t>
            </a:r>
            <a:endParaRPr lang="pt-BR" sz="3200" dirty="0"/>
          </a:p>
        </p:txBody>
      </p:sp>
      <p:sp>
        <p:nvSpPr>
          <p:cNvPr id="3" name="Espaço Reservado para Texto 2">
            <a:extLst>
              <a:ext uri="{FF2B5EF4-FFF2-40B4-BE49-F238E27FC236}">
                <a16:creationId xmlns:a16="http://schemas.microsoft.com/office/drawing/2014/main" xmlns="" id="{26024488-69CC-4E17-819F-CCE9F95FFE00}"/>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F692E649-D602-4ACA-8562-2AE3C3C400C4}"/>
              </a:ext>
            </a:extLst>
          </p:cNvPr>
          <p:cNvSpPr>
            <a:spLocks noGrp="1"/>
          </p:cNvSpPr>
          <p:nvPr>
            <p:ph sz="half" idx="2"/>
          </p:nvPr>
        </p:nvSpPr>
        <p:spPr/>
        <p:txBody>
          <a:bodyPr>
            <a:normAutofit fontScale="92500" lnSpcReduction="10000"/>
          </a:bodyPr>
          <a:lstStyle/>
          <a:p>
            <a:pPr algn="just"/>
            <a:r>
              <a:rPr lang="pt-BR" b="0" i="0" dirty="0">
                <a:solidFill>
                  <a:srgbClr val="000000"/>
                </a:solidFill>
                <a:effectLst/>
                <a:latin typeface="Arial" panose="020B0604020202020204" pitchFamily="34" charset="0"/>
              </a:rPr>
              <a:t>a) doação, permitida exclusivamente para fins e uso de interesse social, após avaliação de sua oportunidade e conveniência </a:t>
            </a:r>
            <a:r>
              <a:rPr lang="pt-BR" b="0" i="0" dirty="0" err="1">
                <a:solidFill>
                  <a:srgbClr val="000000"/>
                </a:solidFill>
                <a:effectLst/>
                <a:latin typeface="Arial" panose="020B0604020202020204" pitchFamily="34" charset="0"/>
              </a:rPr>
              <a:t>sócio-econômica</a:t>
            </a:r>
            <a:r>
              <a:rPr lang="pt-BR" b="0" i="0" dirty="0">
                <a:solidFill>
                  <a:srgbClr val="000000"/>
                </a:solidFill>
                <a:effectLst/>
                <a:latin typeface="Arial" panose="020B0604020202020204" pitchFamily="34" charset="0"/>
              </a:rPr>
              <a:t>, relativamente à escolha de outra forma de alienação;</a:t>
            </a:r>
          </a:p>
          <a:p>
            <a:pPr algn="just"/>
            <a:r>
              <a:rPr lang="pt-BR" b="0" i="0" dirty="0">
                <a:solidFill>
                  <a:srgbClr val="000000"/>
                </a:solidFill>
                <a:effectLst/>
                <a:latin typeface="Arial" panose="020B0604020202020204" pitchFamily="34" charset="0"/>
              </a:rPr>
              <a:t>b) permuta, permitida exclusivamente entre órgãos ou entidades da Administração Pública;</a:t>
            </a:r>
          </a:p>
          <a:p>
            <a:pPr algn="just"/>
            <a:r>
              <a:rPr lang="pt-BR" b="0" i="0" dirty="0">
                <a:solidFill>
                  <a:srgbClr val="000000"/>
                </a:solidFill>
                <a:effectLst/>
                <a:latin typeface="Arial" panose="020B0604020202020204" pitchFamily="34" charset="0"/>
              </a:rPr>
              <a:t>c) venda de ações, que poderão ser negociadas em bolsa, observada a legislação específica;</a:t>
            </a:r>
            <a:endParaRPr lang="pt-BR" dirty="0"/>
          </a:p>
        </p:txBody>
      </p:sp>
      <p:sp>
        <p:nvSpPr>
          <p:cNvPr id="5" name="Espaço Reservado para Texto 4">
            <a:extLst>
              <a:ext uri="{FF2B5EF4-FFF2-40B4-BE49-F238E27FC236}">
                <a16:creationId xmlns:a16="http://schemas.microsoft.com/office/drawing/2014/main" xmlns="" id="{1C3AB515-32FC-4526-B6D0-BAAED0839A05}"/>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3CB05225-582C-425D-9014-47C5EA97081A}"/>
              </a:ext>
            </a:extLst>
          </p:cNvPr>
          <p:cNvSpPr>
            <a:spLocks noGrp="1"/>
          </p:cNvSpPr>
          <p:nvPr>
            <p:ph sz="quarter" idx="4"/>
          </p:nvPr>
        </p:nvSpPr>
        <p:spPr/>
        <p:txBody>
          <a:bodyPr>
            <a:normAutofit fontScale="92500" lnSpcReduction="10000"/>
          </a:bodyPr>
          <a:lstStyle/>
          <a:p>
            <a:pPr algn="just"/>
            <a:r>
              <a:rPr lang="pt-BR" sz="1800" b="0" i="0" u="none" strike="noStrike" baseline="0" dirty="0">
                <a:solidFill>
                  <a:schemeClr val="tx1"/>
                </a:solidFill>
                <a:latin typeface="Arial" panose="020B0604020202020204" pitchFamily="34" charset="0"/>
              </a:rPr>
              <a:t>a) doação, permitida exclusivamente para fins e uso de interesse social, após avaliação de oportunidade e conveniência socioeconômica em relação à escolha de outra forma de alienação;</a:t>
            </a:r>
          </a:p>
          <a:p>
            <a:pPr algn="just"/>
            <a:r>
              <a:rPr lang="pt-BR" sz="1800" b="0" i="0" u="none" strike="noStrike" baseline="0" dirty="0">
                <a:solidFill>
                  <a:schemeClr val="tx1"/>
                </a:solidFill>
                <a:latin typeface="Arial" panose="020B0604020202020204" pitchFamily="34" charset="0"/>
              </a:rPr>
              <a:t>b) permuta, permitida exclusivamente entre órgãos ou entidades da Administração Pública;</a:t>
            </a:r>
          </a:p>
          <a:p>
            <a:r>
              <a:rPr lang="pt-BR" sz="1800" b="0" i="0" u="none" strike="noStrike" baseline="0" dirty="0">
                <a:solidFill>
                  <a:schemeClr val="tx1"/>
                </a:solidFill>
                <a:latin typeface="Arial" panose="020B0604020202020204" pitchFamily="34" charset="0"/>
              </a:rPr>
              <a:t>c) venda de ações, que poderão ser negociadas em bolsa, observada a legislação específica;</a:t>
            </a:r>
            <a:endParaRPr lang="pt-BR" dirty="0">
              <a:solidFill>
                <a:schemeClr val="tx1"/>
              </a:solidFill>
            </a:endParaRPr>
          </a:p>
        </p:txBody>
      </p:sp>
    </p:spTree>
    <p:extLst>
      <p:ext uri="{BB962C8B-B14F-4D97-AF65-F5344CB8AC3E}">
        <p14:creationId xmlns:p14="http://schemas.microsoft.com/office/powerpoint/2010/main" val="149385556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BF5E149-D41D-4859-A186-41533A9929A9}"/>
              </a:ext>
            </a:extLst>
          </p:cNvPr>
          <p:cNvSpPr>
            <a:spLocks noGrp="1"/>
          </p:cNvSpPr>
          <p:nvPr>
            <p:ph type="title"/>
          </p:nvPr>
        </p:nvSpPr>
        <p:spPr/>
        <p:txBody>
          <a:bodyPr>
            <a:normAutofit/>
          </a:bodyPr>
          <a:lstStyle/>
          <a:p>
            <a:pPr algn="ctr"/>
            <a:r>
              <a:rPr lang="pt-BR" sz="3200" b="1" dirty="0">
                <a:latin typeface="Arial Black" panose="020B0A04020102020204" pitchFamily="34" charset="0"/>
              </a:rPr>
              <a:t>Licitação “dispensada” para alienação de bens móveis</a:t>
            </a:r>
            <a:endParaRPr lang="pt-BR" sz="3200" dirty="0"/>
          </a:p>
        </p:txBody>
      </p:sp>
      <p:sp>
        <p:nvSpPr>
          <p:cNvPr id="3" name="Espaço Reservado para Texto 2">
            <a:extLst>
              <a:ext uri="{FF2B5EF4-FFF2-40B4-BE49-F238E27FC236}">
                <a16:creationId xmlns:a16="http://schemas.microsoft.com/office/drawing/2014/main" xmlns="" id="{C7BC6E02-057A-4636-BEDC-4FF3A61F604C}"/>
              </a:ext>
            </a:extLst>
          </p:cNvPr>
          <p:cNvSpPr>
            <a:spLocks noGrp="1"/>
          </p:cNvSpPr>
          <p:nvPr>
            <p:ph type="body" idx="1"/>
          </p:nvPr>
        </p:nvSpPr>
        <p:spPr/>
        <p:txBody>
          <a:bodyPr/>
          <a:lstStyle/>
          <a:p>
            <a:pPr algn="ctr"/>
            <a:r>
              <a:rPr lang="pt-BR" dirty="0">
                <a:latin typeface="Arial Black" panose="020B0A04020102020204" pitchFamily="34" charset="0"/>
              </a:rPr>
              <a:t>Lei 8.666/93</a:t>
            </a:r>
            <a:endParaRPr lang="pt-BR" dirty="0"/>
          </a:p>
        </p:txBody>
      </p:sp>
      <p:sp>
        <p:nvSpPr>
          <p:cNvPr id="4" name="Espaço Reservado para Conteúdo 3">
            <a:extLst>
              <a:ext uri="{FF2B5EF4-FFF2-40B4-BE49-F238E27FC236}">
                <a16:creationId xmlns:a16="http://schemas.microsoft.com/office/drawing/2014/main" xmlns="" id="{672CBF47-5888-4907-B48A-2AB500B9E2D8}"/>
              </a:ext>
            </a:extLst>
          </p:cNvPr>
          <p:cNvSpPr>
            <a:spLocks noGrp="1"/>
          </p:cNvSpPr>
          <p:nvPr>
            <p:ph sz="half" idx="2"/>
          </p:nvPr>
        </p:nvSpPr>
        <p:spPr/>
        <p:txBody>
          <a:bodyPr>
            <a:normAutofit fontScale="92500" lnSpcReduction="20000"/>
          </a:bodyPr>
          <a:lstStyle/>
          <a:p>
            <a:pPr algn="just"/>
            <a:r>
              <a:rPr lang="pt-BR" b="0" i="0" dirty="0">
                <a:solidFill>
                  <a:srgbClr val="000000"/>
                </a:solidFill>
                <a:effectLst/>
                <a:latin typeface="Arial" panose="020B0604020202020204" pitchFamily="34" charset="0"/>
              </a:rPr>
              <a:t>d) venda de títulos, na forma da legislação pertinente;</a:t>
            </a:r>
          </a:p>
          <a:p>
            <a:pPr algn="just"/>
            <a:endParaRPr lang="pt-BR" b="0" i="0" dirty="0">
              <a:solidFill>
                <a:srgbClr val="000000"/>
              </a:solidFill>
              <a:effectLst/>
              <a:latin typeface="Arial" panose="020B0604020202020204" pitchFamily="34" charset="0"/>
            </a:endParaRPr>
          </a:p>
          <a:p>
            <a:pPr algn="just"/>
            <a:r>
              <a:rPr lang="pt-BR" b="0" i="0" dirty="0">
                <a:solidFill>
                  <a:srgbClr val="000000"/>
                </a:solidFill>
                <a:effectLst/>
                <a:latin typeface="Arial" panose="020B0604020202020204" pitchFamily="34" charset="0"/>
              </a:rPr>
              <a:t>e) venda de bens produzidos ou comercializados por órgãos ou entidades da Administração Pública, em virtude de suas finalidades;</a:t>
            </a:r>
          </a:p>
          <a:p>
            <a:pPr algn="just"/>
            <a:endParaRPr lang="pt-BR" dirty="0">
              <a:solidFill>
                <a:srgbClr val="000000"/>
              </a:solidFill>
              <a:latin typeface="Arial" panose="020B0604020202020204" pitchFamily="34" charset="0"/>
            </a:endParaRPr>
          </a:p>
          <a:p>
            <a:pPr algn="just"/>
            <a:r>
              <a:rPr lang="pt-BR" b="0" i="0" dirty="0">
                <a:solidFill>
                  <a:srgbClr val="000000"/>
                </a:solidFill>
                <a:effectLst/>
                <a:latin typeface="Arial" panose="020B0604020202020204" pitchFamily="34" charset="0"/>
              </a:rPr>
              <a:t>f) venda de materiais e equipamentos para outros órgãos ou entidades da Administração Pública, sem utilização previsível por quem deles dispõe.</a:t>
            </a:r>
            <a:endParaRPr lang="pt-BR" dirty="0"/>
          </a:p>
        </p:txBody>
      </p:sp>
      <p:sp>
        <p:nvSpPr>
          <p:cNvPr id="5" name="Espaço Reservado para Texto 4">
            <a:extLst>
              <a:ext uri="{FF2B5EF4-FFF2-40B4-BE49-F238E27FC236}">
                <a16:creationId xmlns:a16="http://schemas.microsoft.com/office/drawing/2014/main" xmlns="" id="{BD404F0C-C780-4EAE-933F-2B8506D1B77B}"/>
              </a:ext>
            </a:extLst>
          </p:cNvPr>
          <p:cNvSpPr>
            <a:spLocks noGrp="1"/>
          </p:cNvSpPr>
          <p:nvPr>
            <p:ph type="body" sz="quarter" idx="3"/>
          </p:nvPr>
        </p:nvSpPr>
        <p:spPr/>
        <p:txBody>
          <a:bodyPr/>
          <a:lstStyle/>
          <a:p>
            <a:pPr algn="ctr"/>
            <a:r>
              <a:rPr lang="pt-BR" dirty="0">
                <a:latin typeface="Arial Black" panose="020B0A04020102020204" pitchFamily="34" charset="0"/>
              </a:rPr>
              <a:t>Lei 14.133/21</a:t>
            </a:r>
          </a:p>
        </p:txBody>
      </p:sp>
      <p:sp>
        <p:nvSpPr>
          <p:cNvPr id="6" name="Espaço Reservado para Conteúdo 5">
            <a:extLst>
              <a:ext uri="{FF2B5EF4-FFF2-40B4-BE49-F238E27FC236}">
                <a16:creationId xmlns:a16="http://schemas.microsoft.com/office/drawing/2014/main" xmlns="" id="{6E87C16A-A029-4390-A1E6-63E2205CD159}"/>
              </a:ext>
            </a:extLst>
          </p:cNvPr>
          <p:cNvSpPr>
            <a:spLocks noGrp="1"/>
          </p:cNvSpPr>
          <p:nvPr>
            <p:ph sz="quarter" idx="4"/>
          </p:nvPr>
        </p:nvSpPr>
        <p:spPr/>
        <p:txBody>
          <a:bodyPr>
            <a:normAutofit fontScale="92500" lnSpcReduction="20000"/>
          </a:bodyPr>
          <a:lstStyle/>
          <a:p>
            <a:pPr algn="just"/>
            <a:r>
              <a:rPr lang="pt-BR" sz="1800" b="0" i="0" u="none" strike="noStrike" baseline="0" dirty="0">
                <a:solidFill>
                  <a:schemeClr val="tx1"/>
                </a:solidFill>
                <a:latin typeface="Arial" panose="020B0604020202020204" pitchFamily="34" charset="0"/>
              </a:rPr>
              <a:t>d) venda de títulos, observada a legislação pertinente;</a:t>
            </a:r>
          </a:p>
          <a:p>
            <a:pPr algn="l"/>
            <a:endParaRPr lang="pt-BR" sz="1800" b="0" i="0" u="none" strike="noStrike" baseline="0" dirty="0">
              <a:solidFill>
                <a:schemeClr val="tx1"/>
              </a:solidFill>
              <a:latin typeface="Arial" panose="020B0604020202020204" pitchFamily="34" charset="0"/>
            </a:endParaRPr>
          </a:p>
          <a:p>
            <a:pPr algn="just"/>
            <a:r>
              <a:rPr lang="pt-BR" sz="1800" b="0" i="0" u="none" strike="noStrike" baseline="0" dirty="0">
                <a:solidFill>
                  <a:schemeClr val="tx1"/>
                </a:solidFill>
                <a:latin typeface="Arial" panose="020B0604020202020204" pitchFamily="34" charset="0"/>
              </a:rPr>
              <a:t>e) venda de bens produzidos ou comercializados por entidades da Administração Pública, em virtude de suas finalidades;</a:t>
            </a:r>
            <a:endParaRPr lang="pt-BR" dirty="0">
              <a:solidFill>
                <a:schemeClr val="tx1"/>
              </a:solidFill>
              <a:latin typeface="Arial" panose="020B0604020202020204" pitchFamily="34" charset="0"/>
            </a:endParaRPr>
          </a:p>
          <a:p>
            <a:pPr algn="l"/>
            <a:endParaRPr lang="pt-BR" sz="1800" b="0" i="0" u="none" strike="noStrike" baseline="0" dirty="0">
              <a:solidFill>
                <a:schemeClr val="tx1"/>
              </a:solidFill>
              <a:latin typeface="Arial" panose="020B0604020202020204" pitchFamily="34" charset="0"/>
            </a:endParaRPr>
          </a:p>
          <a:p>
            <a:pPr algn="just"/>
            <a:r>
              <a:rPr lang="pt-BR" sz="1800" b="0" i="0" u="none" strike="noStrike" baseline="0" dirty="0">
                <a:solidFill>
                  <a:schemeClr val="tx1"/>
                </a:solidFill>
                <a:latin typeface="Arial" panose="020B0604020202020204" pitchFamily="34" charset="0"/>
              </a:rPr>
              <a:t>f) venda de materiais e equipamentos sem utilização previsível por quem deles dispõe para outros órgãos ou entidades da Administração Pública.</a:t>
            </a:r>
            <a:endParaRPr lang="pt-BR" dirty="0">
              <a:solidFill>
                <a:schemeClr val="tx1"/>
              </a:solidFill>
            </a:endParaRPr>
          </a:p>
        </p:txBody>
      </p:sp>
    </p:spTree>
    <p:extLst>
      <p:ext uri="{BB962C8B-B14F-4D97-AF65-F5344CB8AC3E}">
        <p14:creationId xmlns:p14="http://schemas.microsoft.com/office/powerpoint/2010/main" val="32868910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6250EED1-038A-4915-85AD-117A6C4F542F}"/>
              </a:ext>
            </a:extLst>
          </p:cNvPr>
          <p:cNvSpPr>
            <a:spLocks noGrp="1"/>
          </p:cNvSpPr>
          <p:nvPr>
            <p:ph type="title"/>
          </p:nvPr>
        </p:nvSpPr>
        <p:spPr/>
        <p:txBody>
          <a:bodyPr>
            <a:normAutofit/>
          </a:bodyPr>
          <a:lstStyle/>
          <a:p>
            <a:pPr algn="just"/>
            <a:r>
              <a:rPr kumimoji="0" lang="pt-BR" sz="3200" b="0" i="0" u="none" strike="noStrike" kern="1200" cap="none" spc="0" normalizeH="0" baseline="0" noProof="0" dirty="0">
                <a:ln>
                  <a:noFill/>
                </a:ln>
                <a:solidFill>
                  <a:prstClr val="black">
                    <a:lumMod val="85000"/>
                    <a:lumOff val="15000"/>
                  </a:prstClr>
                </a:solidFill>
                <a:effectLst/>
                <a:uLnTx/>
                <a:uFillTx/>
                <a:latin typeface="Arial Black" panose="020B0A04020102020204" pitchFamily="34" charset="0"/>
                <a:ea typeface="+mj-ea"/>
                <a:cs typeface="+mj-cs"/>
              </a:rPr>
              <a:t>Conteúdo do estudo técnico preliminar (art. 18, §1º):</a:t>
            </a:r>
            <a:endParaRPr lang="pt-BR" sz="3200" dirty="0"/>
          </a:p>
        </p:txBody>
      </p:sp>
      <p:sp>
        <p:nvSpPr>
          <p:cNvPr id="3" name="Espaço Reservado para Conteúdo 2">
            <a:extLst>
              <a:ext uri="{FF2B5EF4-FFF2-40B4-BE49-F238E27FC236}">
                <a16:creationId xmlns:a16="http://schemas.microsoft.com/office/drawing/2014/main" xmlns="" id="{3E177135-2A88-4B5C-8C01-D5995569DC31}"/>
              </a:ext>
            </a:extLst>
          </p:cNvPr>
          <p:cNvSpPr>
            <a:spLocks noGrp="1"/>
          </p:cNvSpPr>
          <p:nvPr>
            <p:ph idx="1"/>
          </p:nvPr>
        </p:nvSpPr>
        <p:spPr>
          <a:xfrm>
            <a:off x="2589212" y="2133600"/>
            <a:ext cx="8915400" cy="4598504"/>
          </a:xfrm>
        </p:spPr>
        <p:txBody>
          <a:bodyPr/>
          <a:lstStyle/>
          <a:p>
            <a:pPr algn="just"/>
            <a:r>
              <a:rPr lang="pt-BR" sz="2000" b="0" i="0" dirty="0">
                <a:solidFill>
                  <a:srgbClr val="000000"/>
                </a:solidFill>
                <a:effectLst/>
                <a:latin typeface="Arial" panose="020B0604020202020204" pitchFamily="34" charset="0"/>
              </a:rPr>
              <a:t>§ 2º O estudo técnico preliminar deverá conter ao menos os elementos previstos nos </a:t>
            </a:r>
            <a:r>
              <a:rPr lang="pt-BR" sz="2000" b="1" i="0" dirty="0">
                <a:solidFill>
                  <a:srgbClr val="000000"/>
                </a:solidFill>
                <a:effectLst/>
                <a:latin typeface="Arial" panose="020B0604020202020204" pitchFamily="34" charset="0"/>
              </a:rPr>
              <a:t>incisos I, IV, VI, VIII e XIII do § 1º deste artigo </a:t>
            </a:r>
            <a:r>
              <a:rPr lang="pt-BR" sz="2000" b="0" i="0" dirty="0">
                <a:solidFill>
                  <a:srgbClr val="000000"/>
                </a:solidFill>
                <a:effectLst/>
                <a:latin typeface="Arial" panose="020B0604020202020204" pitchFamily="34" charset="0"/>
              </a:rPr>
              <a:t>e, quando não contemplar os demais elementos previstos no referido parágrafo, apresentar as devidas justificativas.</a:t>
            </a:r>
          </a:p>
          <a:p>
            <a:pPr algn="just"/>
            <a:endParaRPr lang="pt-BR" sz="2000" b="0" i="0" dirty="0">
              <a:solidFill>
                <a:srgbClr val="000000"/>
              </a:solidFill>
              <a:effectLst/>
              <a:latin typeface="Times New Roman" panose="02020603050405020304" pitchFamily="18" charset="0"/>
            </a:endParaRPr>
          </a:p>
          <a:p>
            <a:pPr algn="just"/>
            <a:r>
              <a:rPr lang="pt-BR" sz="2000" b="0" i="0" dirty="0">
                <a:solidFill>
                  <a:srgbClr val="000000"/>
                </a:solidFill>
                <a:effectLst/>
                <a:latin typeface="Arial" panose="020B0604020202020204" pitchFamily="34" charset="0"/>
              </a:rPr>
              <a:t>§ 3º Em se tratando de estudo técnico preliminar para </a:t>
            </a:r>
            <a:r>
              <a:rPr lang="pt-BR" sz="2000" b="1" i="0" dirty="0">
                <a:solidFill>
                  <a:srgbClr val="000000"/>
                </a:solidFill>
                <a:effectLst/>
                <a:latin typeface="Arial" panose="020B0604020202020204" pitchFamily="34" charset="0"/>
              </a:rPr>
              <a:t>contratação de obras e serviços comuns de engenharia</a:t>
            </a:r>
            <a:r>
              <a:rPr lang="pt-BR" sz="2000" b="0" i="0" dirty="0">
                <a:solidFill>
                  <a:srgbClr val="000000"/>
                </a:solidFill>
                <a:effectLst/>
                <a:latin typeface="Arial" panose="020B0604020202020204" pitchFamily="34" charset="0"/>
              </a:rPr>
              <a:t>, se demonstrada a inexistência de prejuízo para a aferição dos padrões de desempenho e qualidade almejados, a especificação do objeto poderá ser realizada apenas em </a:t>
            </a:r>
            <a:r>
              <a:rPr lang="pt-BR" sz="2000" b="1" i="0" dirty="0">
                <a:solidFill>
                  <a:srgbClr val="000000"/>
                </a:solidFill>
                <a:effectLst/>
                <a:latin typeface="Arial" panose="020B0604020202020204" pitchFamily="34" charset="0"/>
              </a:rPr>
              <a:t>termo de referência ou em projeto básico, dispensada a elaboração de projetos</a:t>
            </a:r>
            <a:r>
              <a:rPr lang="pt-BR" sz="2000" b="0" i="0" dirty="0">
                <a:solidFill>
                  <a:srgbClr val="000000"/>
                </a:solidFill>
                <a:effectLst/>
                <a:latin typeface="Arial" panose="020B0604020202020204" pitchFamily="34" charset="0"/>
              </a:rPr>
              <a:t>. </a:t>
            </a:r>
          </a:p>
          <a:p>
            <a:pPr algn="just"/>
            <a:r>
              <a:rPr lang="pt-BR" sz="2000" b="0" i="1" dirty="0">
                <a:solidFill>
                  <a:srgbClr val="000000"/>
                </a:solidFill>
                <a:effectLst/>
                <a:latin typeface="Arial" panose="020B0604020202020204" pitchFamily="34" charset="0"/>
              </a:rPr>
              <a:t>(*) Esse dispositivo sugere a dispensa do ETP apenas para a contratação de obras e serviços comuns de engenharia (art. 6º, XXI, “a”).</a:t>
            </a:r>
          </a:p>
          <a:p>
            <a:pPr algn="just"/>
            <a:endParaRPr lang="pt-BR" sz="2000" b="0" i="0" dirty="0">
              <a:solidFill>
                <a:srgbClr val="000000"/>
              </a:solidFill>
              <a:effectLst/>
              <a:latin typeface="Times New Roman" panose="02020603050405020304" pitchFamily="18" charset="0"/>
            </a:endParaRPr>
          </a:p>
          <a:p>
            <a:endParaRPr lang="pt-BR" dirty="0"/>
          </a:p>
        </p:txBody>
      </p:sp>
    </p:spTree>
    <p:extLst>
      <p:ext uri="{BB962C8B-B14F-4D97-AF65-F5344CB8AC3E}">
        <p14:creationId xmlns:p14="http://schemas.microsoft.com/office/powerpoint/2010/main" val="402460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35278301-7800-473E-B7AE-345D5CAA823A}"/>
              </a:ext>
            </a:extLst>
          </p:cNvPr>
          <p:cNvSpPr>
            <a:spLocks noGrp="1"/>
          </p:cNvSpPr>
          <p:nvPr>
            <p:ph type="title"/>
          </p:nvPr>
        </p:nvSpPr>
        <p:spPr/>
        <p:txBody>
          <a:bodyPr>
            <a:normAutofit/>
          </a:bodyPr>
          <a:lstStyle/>
          <a:p>
            <a:pPr algn="just"/>
            <a:r>
              <a:rPr lang="pt-BR" sz="3200" dirty="0">
                <a:latin typeface="Arial Black" panose="020B0A04020102020204" pitchFamily="34" charset="0"/>
              </a:rPr>
              <a:t>O ETP pode ser dispensado em outras hipóteses?</a:t>
            </a:r>
          </a:p>
        </p:txBody>
      </p:sp>
      <p:sp>
        <p:nvSpPr>
          <p:cNvPr id="3" name="Espaço Reservado para Conteúdo 2">
            <a:extLst>
              <a:ext uri="{FF2B5EF4-FFF2-40B4-BE49-F238E27FC236}">
                <a16:creationId xmlns:a16="http://schemas.microsoft.com/office/drawing/2014/main" xmlns="" id="{EF4D2404-11F7-4F40-9429-04418C1A5DA3}"/>
              </a:ext>
            </a:extLst>
          </p:cNvPr>
          <p:cNvSpPr>
            <a:spLocks noGrp="1"/>
          </p:cNvSpPr>
          <p:nvPr>
            <p:ph idx="1"/>
          </p:nvPr>
        </p:nvSpPr>
        <p:spPr>
          <a:xfrm>
            <a:off x="2589212" y="2133599"/>
            <a:ext cx="8915400" cy="4333461"/>
          </a:xfrm>
        </p:spPr>
        <p:txBody>
          <a:bodyPr>
            <a:normAutofit fontScale="77500" lnSpcReduction="20000"/>
          </a:bodyPr>
          <a:lstStyle/>
          <a:p>
            <a:pPr algn="just"/>
            <a:r>
              <a:rPr lang="pt-BR" sz="2400" dirty="0">
                <a:solidFill>
                  <a:schemeClr val="tx1"/>
                </a:solidFill>
                <a:latin typeface="Arial" panose="020B0604020202020204" pitchFamily="34" charset="0"/>
                <a:cs typeface="Arial" panose="020B0604020202020204" pitchFamily="34" charset="0"/>
              </a:rPr>
              <a:t>Tatiana Camarão: sim, no caso de dispensa em função do valor, dispensa em função de situação emergencial e nas compras comuns e frequentes (histórico de consumo dos materiais). In: </a:t>
            </a:r>
            <a:r>
              <a:rPr lang="pt-BR" sz="2400" dirty="0">
                <a:latin typeface="Arial" panose="020B0604020202020204" pitchFamily="34" charset="0"/>
                <a:cs typeface="Arial" panose="020B0604020202020204" pitchFamily="34" charset="0"/>
                <a:hlinkClick r:id="rId2"/>
              </a:rPr>
              <a:t>http://www.novaleilicitacao.com.br/2020/01/03/estudo-tecnico-preliminar-arquitetura-conteudo-obrigatoriedade-e-a-previsao-no-pl-1292-95/</a:t>
            </a:r>
            <a:endParaRPr lang="pt-BR" sz="2400" dirty="0">
              <a:latin typeface="Arial" panose="020B0604020202020204" pitchFamily="34" charset="0"/>
              <a:cs typeface="Arial" panose="020B0604020202020204" pitchFamily="34" charset="0"/>
            </a:endParaRPr>
          </a:p>
          <a:p>
            <a:pPr algn="just"/>
            <a:endParaRPr lang="pt-BR" sz="2400" i="1" dirty="0">
              <a:solidFill>
                <a:schemeClr val="tx1"/>
              </a:solidFill>
              <a:latin typeface="Arial" panose="020B0604020202020204" pitchFamily="34" charset="0"/>
              <a:cs typeface="Arial" panose="020B0604020202020204" pitchFamily="34" charset="0"/>
            </a:endParaRPr>
          </a:p>
          <a:p>
            <a:pPr algn="just"/>
            <a:r>
              <a:rPr lang="pt-BR" sz="2400" i="1" dirty="0">
                <a:solidFill>
                  <a:schemeClr val="tx1"/>
                </a:solidFill>
                <a:latin typeface="Arial" panose="020B0604020202020204" pitchFamily="34" charset="0"/>
                <a:cs typeface="Arial" panose="020B0604020202020204" pitchFamily="34" charset="0"/>
              </a:rPr>
              <a:t>(*) A IN 40/2020 da SEGES/ME, que dispõe sobre a elaboração dos </a:t>
            </a:r>
            <a:r>
              <a:rPr lang="pt-BR" sz="2400" i="1" dirty="0" err="1">
                <a:solidFill>
                  <a:schemeClr val="tx1"/>
                </a:solidFill>
                <a:latin typeface="Arial" panose="020B0604020202020204" pitchFamily="34" charset="0"/>
                <a:cs typeface="Arial" panose="020B0604020202020204" pitchFamily="34" charset="0"/>
              </a:rPr>
              <a:t>ETP’s</a:t>
            </a:r>
            <a:r>
              <a:rPr lang="pt-BR" sz="2400" i="1" dirty="0">
                <a:solidFill>
                  <a:schemeClr val="tx1"/>
                </a:solidFill>
                <a:latin typeface="Arial" panose="020B0604020202020204" pitchFamily="34" charset="0"/>
                <a:cs typeface="Arial" panose="020B0604020202020204" pitchFamily="34" charset="0"/>
              </a:rPr>
              <a:t>, diz que ele é </a:t>
            </a:r>
            <a:r>
              <a:rPr lang="pt-BR" sz="2400" b="1" i="1" dirty="0">
                <a:solidFill>
                  <a:srgbClr val="00B050"/>
                </a:solidFill>
                <a:latin typeface="Arial" panose="020B0604020202020204" pitchFamily="34" charset="0"/>
                <a:cs typeface="Arial" panose="020B0604020202020204" pitchFamily="34" charset="0"/>
              </a:rPr>
              <a:t>facultativo</a:t>
            </a:r>
            <a:r>
              <a:rPr lang="pt-BR" sz="2400" i="1" dirty="0">
                <a:solidFill>
                  <a:schemeClr val="tx1"/>
                </a:solidFill>
                <a:latin typeface="Arial" panose="020B0604020202020204" pitchFamily="34" charset="0"/>
                <a:cs typeface="Arial" panose="020B0604020202020204" pitchFamily="34" charset="0"/>
              </a:rPr>
              <a:t> nos casos dos </a:t>
            </a:r>
            <a:r>
              <a:rPr lang="pt-BR" sz="2400" i="1" dirty="0">
                <a:solidFill>
                  <a:srgbClr val="FF0000"/>
                </a:solidFill>
                <a:latin typeface="Arial" panose="020B0604020202020204" pitchFamily="34" charset="0"/>
                <a:cs typeface="Arial" panose="020B0604020202020204" pitchFamily="34" charset="0"/>
              </a:rPr>
              <a:t>incisos I, II, III, IV e XI do art. 24 da </a:t>
            </a:r>
            <a:r>
              <a:rPr lang="pt-BR" sz="2400" b="1" i="1" dirty="0">
                <a:solidFill>
                  <a:srgbClr val="FF0000"/>
                </a:solidFill>
                <a:latin typeface="Arial" panose="020B0604020202020204" pitchFamily="34" charset="0"/>
                <a:cs typeface="Arial" panose="020B0604020202020204" pitchFamily="34" charset="0"/>
              </a:rPr>
              <a:t>Lei 8.666/93</a:t>
            </a:r>
            <a:r>
              <a:rPr lang="pt-BR" sz="2400" i="1" dirty="0">
                <a:solidFill>
                  <a:schemeClr val="tx1"/>
                </a:solidFill>
                <a:latin typeface="Arial" panose="020B0604020202020204" pitchFamily="34" charset="0"/>
                <a:cs typeface="Arial" panose="020B0604020202020204" pitchFamily="34" charset="0"/>
              </a:rPr>
              <a:t>; e é </a:t>
            </a:r>
            <a:r>
              <a:rPr lang="pt-BR" sz="2400" b="1" i="1" dirty="0">
                <a:solidFill>
                  <a:srgbClr val="00B050"/>
                </a:solidFill>
                <a:latin typeface="Arial" panose="020B0604020202020204" pitchFamily="34" charset="0"/>
                <a:cs typeface="Arial" panose="020B0604020202020204" pitchFamily="34" charset="0"/>
              </a:rPr>
              <a:t>dispensado</a:t>
            </a:r>
            <a:r>
              <a:rPr lang="pt-BR" sz="2400" i="1" dirty="0">
                <a:solidFill>
                  <a:schemeClr val="tx1"/>
                </a:solidFill>
                <a:latin typeface="Arial" panose="020B0604020202020204" pitchFamily="34" charset="0"/>
                <a:cs typeface="Arial" panose="020B0604020202020204" pitchFamily="34" charset="0"/>
              </a:rPr>
              <a:t> nos casos de prorrogações de contratações relativas a objetos de prestação de natureza continuada.</a:t>
            </a:r>
          </a:p>
          <a:p>
            <a:pPr algn="just"/>
            <a:endParaRPr lang="pt-BR" sz="2400" dirty="0">
              <a:latin typeface="Arial" panose="020B0604020202020204" pitchFamily="34" charset="0"/>
              <a:cs typeface="Arial" panose="020B0604020202020204" pitchFamily="34" charset="0"/>
            </a:endParaRPr>
          </a:p>
          <a:p>
            <a:pPr algn="just"/>
            <a:r>
              <a:rPr lang="pt-BR" sz="2400" dirty="0">
                <a:solidFill>
                  <a:schemeClr val="tx1"/>
                </a:solidFill>
                <a:latin typeface="Arial" panose="020B0604020202020204" pitchFamily="34" charset="0"/>
                <a:cs typeface="Arial" panose="020B0604020202020204" pitchFamily="34" charset="0"/>
              </a:rPr>
              <a:t>Decreto 10.024/19, art. 8º (pregão eletrônico):</a:t>
            </a:r>
          </a:p>
          <a:p>
            <a:pPr algn="just"/>
            <a:r>
              <a:rPr lang="pt-BR" sz="2000" b="1" i="0" dirty="0">
                <a:solidFill>
                  <a:srgbClr val="000000"/>
                </a:solidFill>
                <a:effectLst/>
                <a:latin typeface="Arial" panose="020B0604020202020204" pitchFamily="34" charset="0"/>
              </a:rPr>
              <a:t>Art. 8º  </a:t>
            </a:r>
            <a:r>
              <a:rPr lang="pt-BR" sz="2000" b="0" i="0" dirty="0">
                <a:solidFill>
                  <a:srgbClr val="000000"/>
                </a:solidFill>
                <a:effectLst/>
                <a:latin typeface="Arial" panose="020B0604020202020204" pitchFamily="34" charset="0"/>
              </a:rPr>
              <a:t>O processo relativo ao pregão, na forma eletrônica, será instruído com os seguintes documentos, no mínimo:</a:t>
            </a:r>
          </a:p>
          <a:p>
            <a:pPr algn="just"/>
            <a:r>
              <a:rPr lang="pt-BR" sz="2000" b="0" i="0" dirty="0">
                <a:solidFill>
                  <a:srgbClr val="000000"/>
                </a:solidFill>
                <a:effectLst/>
                <a:latin typeface="Arial" panose="020B0604020202020204" pitchFamily="34" charset="0"/>
              </a:rPr>
              <a:t>I - estudo técnico preliminar, quando necessário;</a:t>
            </a:r>
          </a:p>
          <a:p>
            <a:pPr algn="just"/>
            <a:endParaRPr lang="pt-BR"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52106357"/>
      </p:ext>
    </p:extLst>
  </p:cSld>
  <p:clrMapOvr>
    <a:masterClrMapping/>
  </p:clrMapOvr>
</p:sld>
</file>

<file path=ppt/theme/theme1.xml><?xml version="1.0" encoding="utf-8"?>
<a:theme xmlns:a="http://schemas.openxmlformats.org/drawingml/2006/main" name="Cach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1204</TotalTime>
  <Words>5604</Words>
  <Application>Microsoft Office PowerPoint</Application>
  <PresentationFormat>Widescreen</PresentationFormat>
  <Paragraphs>451</Paragraphs>
  <Slides>77</Slides>
  <Notes>0</Notes>
  <HiddenSlides>0</HiddenSlides>
  <MMClips>0</MMClips>
  <ScaleCrop>false</ScaleCrop>
  <HeadingPairs>
    <vt:vector size="6" baseType="variant">
      <vt:variant>
        <vt:lpstr>Fontes usadas</vt:lpstr>
      </vt:variant>
      <vt:variant>
        <vt:i4>5</vt:i4>
      </vt:variant>
      <vt:variant>
        <vt:lpstr>Tema</vt:lpstr>
      </vt:variant>
      <vt:variant>
        <vt:i4>1</vt:i4>
      </vt:variant>
      <vt:variant>
        <vt:lpstr>Títulos de slides</vt:lpstr>
      </vt:variant>
      <vt:variant>
        <vt:i4>77</vt:i4>
      </vt:variant>
    </vt:vector>
  </HeadingPairs>
  <TitlesOfParts>
    <vt:vector size="83" baseType="lpstr">
      <vt:lpstr>Arial</vt:lpstr>
      <vt:lpstr>Arial Black</vt:lpstr>
      <vt:lpstr>Century Gothic</vt:lpstr>
      <vt:lpstr>Times New Roman</vt:lpstr>
      <vt:lpstr>Wingdings 3</vt:lpstr>
      <vt:lpstr>Cacho</vt:lpstr>
      <vt:lpstr>Dispensa e inexigibilidade de licitação na Lei federal nº 14.133/21.</vt:lpstr>
      <vt:lpstr>Instrução do processo na Lei 8.666/93 (art. 26):</vt:lpstr>
      <vt:lpstr>Instrução do processo de contratação direta na Lei 14.133/21 (art. 72):</vt:lpstr>
      <vt:lpstr>Plano anual de contratações: </vt:lpstr>
      <vt:lpstr>Conteúdo do estudo técnico preliminar (art. 18, §1º):</vt:lpstr>
      <vt:lpstr>Conteúdo do estudo técnico preliminar (art. 18, §1º):</vt:lpstr>
      <vt:lpstr>Conteúdo do estudo técnico preliminar (art. 18, §1º):</vt:lpstr>
      <vt:lpstr>Conteúdo do estudo técnico preliminar (art. 18, §1º):</vt:lpstr>
      <vt:lpstr>O ETP pode ser dispensado em outras hipóteses?</vt:lpstr>
      <vt:lpstr>Instrução do processo de contratação direta na Lei 14.133/21 (art. 72):</vt:lpstr>
      <vt:lpstr>Estimativa de despesa: pesquisa de preços na forma do art. 23, §§ 1º a 4º (inciso II).</vt:lpstr>
      <vt:lpstr>Instrução do processo de contratação direta na Lei 14.133/21 (art. 72):</vt:lpstr>
      <vt:lpstr>Instrução do processo de contratação direta na Lei 14.133/21 (art. 72):</vt:lpstr>
      <vt:lpstr>Hipótese de dispensa dos documentos de habilitação:</vt:lpstr>
      <vt:lpstr>Instrução do processo de contratação direta na Lei 14.133/21 (art. 72):</vt:lpstr>
      <vt:lpstr>Publicidade das contratações diretas:</vt:lpstr>
      <vt:lpstr>Publicidade das contratações diretas:</vt:lpstr>
      <vt:lpstr>Portal nacional de contratações públicas (art. 94):</vt:lpstr>
      <vt:lpstr>Portal nacional de contratações públicas (art. 94):</vt:lpstr>
      <vt:lpstr>Responsabilidade solidária em caso de contratação direta indevida.</vt:lpstr>
      <vt:lpstr> Hipóteses de   Inexigibilidade</vt:lpstr>
      <vt:lpstr>Fornecedor exclusivo:</vt:lpstr>
      <vt:lpstr>Comprovação da exclusividade:</vt:lpstr>
      <vt:lpstr>Serviços técnicos especializados:</vt:lpstr>
      <vt:lpstr>Notória especialização:</vt:lpstr>
      <vt:lpstr>Notória especialização: vedação à subcontratação.</vt:lpstr>
      <vt:lpstr>Profissional do setor artístico</vt:lpstr>
      <vt:lpstr>Empresário exclusivo</vt:lpstr>
      <vt:lpstr>Novidades:</vt:lpstr>
      <vt:lpstr>Aquisição ou locação de imóvel (art. 74, §5):</vt:lpstr>
      <vt:lpstr>Hipóteses de Dispensa</vt:lpstr>
      <vt:lpstr>Baixo valor para obras e serviços de engenharia e inclusão de nova hipótese:</vt:lpstr>
      <vt:lpstr>Baixo valor para outros serviços e compras:</vt:lpstr>
      <vt:lpstr>Baixo valor: vedação ao fracionamento.</vt:lpstr>
      <vt:lpstr>Exceção ao fracionamento.</vt:lpstr>
      <vt:lpstr>Baixo valor para consórcios públicos e autarquias/fundações públicas qualificadas como agências executivas.</vt:lpstr>
      <vt:lpstr>Contratações de baixo valor: manifestação de interesse da Administração.</vt:lpstr>
      <vt:lpstr>Apresentação do PowerPoint</vt:lpstr>
      <vt:lpstr>Estados de exceção:</vt:lpstr>
      <vt:lpstr>Emergência ou calamidade pública:</vt:lpstr>
      <vt:lpstr>Emergência, calamidade pública ou urgência:</vt:lpstr>
      <vt:lpstr>Licitação deserta ou frustrada:</vt:lpstr>
      <vt:lpstr>Intervenção da União na economia:</vt:lpstr>
      <vt:lpstr>Propostas com sobrepreço ou preço incompatível</vt:lpstr>
      <vt:lpstr>Aquisição de outro órgão ou entidade da Administração Pública</vt:lpstr>
      <vt:lpstr>Comprometimento da segurança nacional</vt:lpstr>
      <vt:lpstr>Compra ou locação de imóvel: tornou hipótese de inexigibilidade</vt:lpstr>
      <vt:lpstr>Remanescente de obra, serviço ou fornecimento</vt:lpstr>
      <vt:lpstr>Apresentação do PowerPoint</vt:lpstr>
      <vt:lpstr>Apresentação do PowerPoint</vt:lpstr>
      <vt:lpstr>Apresentação do PowerPoint</vt:lpstr>
      <vt:lpstr>Apresentação do PowerPoint</vt:lpstr>
      <vt:lpstr>Apresentação do PowerPoint</vt:lpstr>
      <vt:lpstr>Manutenção de equipamentos durante o período de garantia do fornecedor:</vt:lpstr>
      <vt:lpstr>Apresentação do PowerPoint</vt:lpstr>
      <vt:lpstr>Apresentação do PowerPoint</vt:lpstr>
      <vt:lpstr>Associação de pessoas com deficiência:</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Novas hipóteses de dispensa (licitações dispensáveis):</vt:lpstr>
      <vt:lpstr>Novas hipóteses de dispensa (licitações dispensáveis):</vt:lpstr>
      <vt:lpstr>Licitação “dispensada” para alienação de bens móveis</vt:lpstr>
      <vt:lpstr>Licitação “dispensada” para alienação de bens móveis</vt:lpstr>
      <vt:lpstr>Licitação “dispensada” para alienação de bens móveis</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Contratações diretas na Lei federal nº 14.133/21.</dc:title>
  <dc:creator>Maristela B Vilela</dc:creator>
  <cp:lastModifiedBy>Carla Pinheiro Silva</cp:lastModifiedBy>
  <cp:revision>299</cp:revision>
  <dcterms:created xsi:type="dcterms:W3CDTF">2021-07-07T18:08:38Z</dcterms:created>
  <dcterms:modified xsi:type="dcterms:W3CDTF">2021-07-28T20:31:55Z</dcterms:modified>
</cp:coreProperties>
</file>