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85" r:id="rId4"/>
    <p:sldId id="287" r:id="rId5"/>
    <p:sldId id="286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84" r:id="rId1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B4A2"/>
    <a:srgbClr val="BCB6A0"/>
    <a:srgbClr val="C0B99C"/>
    <a:srgbClr val="323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8" autoAdjust="0"/>
    <p:restoredTop sz="94660"/>
  </p:normalViewPr>
  <p:slideViewPr>
    <p:cSldViewPr>
      <p:cViewPr>
        <p:scale>
          <a:sx n="90" d="100"/>
          <a:sy n="90" d="100"/>
        </p:scale>
        <p:origin x="-153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19C8BA2-C588-456D-8FEE-9E544192AAA6}" type="datetimeFigureOut">
              <a:rPr lang="pt-BR"/>
              <a:pPr>
                <a:defRPr/>
              </a:pPr>
              <a:t>11/10/2019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396FFC7-C325-4840-91C0-838FC847B0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456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906227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5C9D1-7D54-47BD-A998-65D78477BDE7}" type="datetimeFigureOut">
              <a:rPr lang="pt-BR"/>
              <a:pPr>
                <a:defRPr/>
              </a:pPr>
              <a:t>11/10/2019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FF3D8-4E68-456F-8E9E-1D6910C251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92357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4A99E-E669-41A8-A37F-A05CEA2FAC3C}" type="datetimeFigureOut">
              <a:rPr lang="pt-BR"/>
              <a:pPr>
                <a:defRPr/>
              </a:pPr>
              <a:t>11/10/2019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CDABF-638C-4AA6-A183-EE279B7EA7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347874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9975" y="332656"/>
            <a:ext cx="6335713" cy="1080120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4847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59436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FC7CF-5F7F-46C9-9BB5-F68A25F18B56}" type="datetimeFigureOut">
              <a:rPr lang="pt-BR"/>
              <a:pPr>
                <a:defRPr/>
              </a:pPr>
              <a:t>11/10/2019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59436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59436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CE335-4033-435B-B68D-FA0692159A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916098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56103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06084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58769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772746CE-A6A1-49AE-99BE-99838651A6A3}" type="datetimeFigureOut">
              <a:rPr lang="pt-BR"/>
              <a:pPr>
                <a:defRPr/>
              </a:pPr>
              <a:t>11/10/2019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587692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58769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93CFE76C-DF8F-431B-B937-4C0800688E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462902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9975" y="332656"/>
            <a:ext cx="6335713" cy="1080120"/>
          </a:xfrm>
        </p:spPr>
        <p:txBody>
          <a:bodyPr/>
          <a:lstStyle>
            <a:lvl1pPr>
              <a:defRPr sz="28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77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77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58769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448D360F-5EEC-4C8C-9986-B4F913320C0A}" type="datetimeFigureOut">
              <a:rPr lang="pt-BR"/>
              <a:pPr>
                <a:defRPr/>
              </a:pPr>
              <a:t>11/10/2019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587692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58769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819851A3-B551-45F4-8649-7B8FB34FF4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03823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9975" y="332656"/>
            <a:ext cx="6335713" cy="1080120"/>
          </a:xfrm>
        </p:spPr>
        <p:txBody>
          <a:bodyPr/>
          <a:lstStyle>
            <a:lvl1pPr>
              <a:defRPr sz="28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744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744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59436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AF9AAC27-D076-4DC0-91FD-21087FF082CC}" type="datetimeFigureOut">
              <a:rPr lang="pt-BR"/>
              <a:pPr>
                <a:defRPr/>
              </a:pPr>
              <a:t>11/10/2019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59436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59436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947582D2-23C2-4ECF-8A18-5067E7CD5D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554073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59436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CC907BAA-05A3-42A6-800E-AC088B04426B}" type="datetimeFigureOut">
              <a:rPr lang="pt-BR"/>
              <a:pPr>
                <a:defRPr/>
              </a:pPr>
              <a:t>11/10/2019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59436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59436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DBC42A75-88C1-4CAC-959B-F412C6DBC0E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470472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59436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355A5-B144-40D4-832B-7D82927E03C5}" type="datetimeFigureOut">
              <a:rPr lang="pt-BR"/>
              <a:pPr>
                <a:defRPr/>
              </a:pPr>
              <a:t>11/10/2019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59436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59436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5119D-384C-46C0-AD9D-93131D45DC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77795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42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7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59499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C6A9EC87-26DB-47A3-A808-78365E7AE5D7}" type="datetimeFigureOut">
              <a:rPr lang="pt-BR"/>
              <a:pPr>
                <a:defRPr/>
              </a:pPr>
              <a:t>11/10/2019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59499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59499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261AF2D0-8173-43F9-9AB9-125A10C718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82938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3565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1484783"/>
            <a:ext cx="5486400" cy="324279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4320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59436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9A1A568A-20B6-4B0C-8479-EF47EA069A15}" type="datetimeFigureOut">
              <a:rPr lang="pt-BR"/>
              <a:pPr>
                <a:defRPr/>
              </a:pPr>
              <a:t>11/10/2019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59436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59436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E5040FD8-EC05-4E55-B796-44EA8E5443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23330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EFCEE"/>
            </a:gs>
            <a:gs pos="47000">
              <a:srgbClr val="FDFAEA"/>
            </a:gs>
            <a:gs pos="100000">
              <a:srgbClr val="BAB4A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2339975" y="333375"/>
            <a:ext cx="63357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pic>
        <p:nvPicPr>
          <p:cNvPr id="1028" name="Imagem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280150"/>
            <a:ext cx="809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CaixaDeTexto 8"/>
          <p:cNvSpPr txBox="1">
            <a:spLocks noChangeArrowheads="1"/>
          </p:cNvSpPr>
          <p:nvPr userDrawn="1"/>
        </p:nvSpPr>
        <p:spPr bwMode="auto">
          <a:xfrm>
            <a:off x="1476375" y="6361113"/>
            <a:ext cx="7127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altLang="pt-BR" sz="1400" smtClean="0">
                <a:solidFill>
                  <a:schemeClr val="bg2"/>
                </a:solidFill>
                <a:cs typeface="Arial" charset="0"/>
              </a:rPr>
              <a:t>Escola Superior de Gestão e Controle Francisco Juruena  |  TCE-RS </a:t>
            </a:r>
          </a:p>
        </p:txBody>
      </p:sp>
      <p:pic>
        <p:nvPicPr>
          <p:cNvPr id="3" name="Picture 8" descr="X:\PRESIDEN\ESGC\SEC\priv\Design\Design_Logos\TCE\Logo TCE menor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52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 userDrawn="1"/>
        </p:nvSpPr>
        <p:spPr>
          <a:xfrm>
            <a:off x="455613" y="1016000"/>
            <a:ext cx="17399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TRIBUNAL DE CONTAS</a:t>
            </a:r>
          </a:p>
          <a:p>
            <a:pPr algn="ctr">
              <a:defRPr/>
            </a:pPr>
            <a:r>
              <a:rPr lang="pt-BR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ESTADO - RS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kern="1200">
          <a:solidFill>
            <a:srgbClr val="948A5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948A54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948A54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948A54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948A54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48A54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48A54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48A54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48A54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1470025"/>
          </a:xfrm>
        </p:spPr>
        <p:txBody>
          <a:bodyPr/>
          <a:lstStyle/>
          <a:p>
            <a:r>
              <a:rPr lang="pt-BR" altLang="pt-BR" sz="4800" dirty="0" smtClean="0"/>
              <a:t>PPP de Esgoto na Região Metropolitana de Porto Alegre</a:t>
            </a:r>
          </a:p>
        </p:txBody>
      </p:sp>
      <p:sp>
        <p:nvSpPr>
          <p:cNvPr id="12292" name="CaixaDeTexto 1"/>
          <p:cNvSpPr txBox="1">
            <a:spLocks noChangeArrowheads="1"/>
          </p:cNvSpPr>
          <p:nvPr/>
        </p:nvSpPr>
        <p:spPr bwMode="auto">
          <a:xfrm>
            <a:off x="1381125" y="5445125"/>
            <a:ext cx="4321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/>
              <a:t>APE: Roberto Tadeu de Souza Júnior</a:t>
            </a:r>
          </a:p>
          <a:p>
            <a:pPr eaLnBrk="1" hangingPunct="1"/>
            <a:endParaRPr lang="pt-BR" alt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115616" y="3573016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800" dirty="0">
                <a:latin typeface="Calibri" pitchFamily="34" charset="0"/>
              </a:rPr>
              <a:t>Análise com ênfase na estruturação e modelagem econômico-financeira do projeto</a:t>
            </a:r>
          </a:p>
          <a:p>
            <a:pPr algn="ctr"/>
            <a:endParaRPr lang="pt-BR" sz="2800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2339975" y="333375"/>
            <a:ext cx="6335713" cy="1079500"/>
          </a:xfrm>
        </p:spPr>
        <p:txBody>
          <a:bodyPr/>
          <a:lstStyle/>
          <a:p>
            <a:r>
              <a:rPr lang="pt-BR" altLang="pt-BR" dirty="0" smtClean="0"/>
              <a:t>Concessões e PPPs no RS</a:t>
            </a:r>
            <a:br>
              <a:rPr lang="pt-BR" altLang="pt-BR" dirty="0" smtClean="0"/>
            </a:br>
            <a:r>
              <a:rPr lang="pt-BR" altLang="pt-BR" sz="2400" dirty="0" smtClean="0"/>
              <a:t>Cenário e Desafios</a:t>
            </a:r>
          </a:p>
        </p:txBody>
      </p:sp>
      <p:sp>
        <p:nvSpPr>
          <p:cNvPr id="13318" name="Espaço Reservado para Conteúdo 2"/>
          <p:cNvSpPr txBox="1">
            <a:spLocks/>
          </p:cNvSpPr>
          <p:nvPr/>
        </p:nvSpPr>
        <p:spPr bwMode="auto">
          <a:xfrm>
            <a:off x="579813" y="2060848"/>
            <a:ext cx="82296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Mecanismo incentiva a eficiência (redução do custo médio mediante o aumento do número de conexões) e confere maior proteção ao investimento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marL="0" indent="0" algn="just">
              <a:spcAft>
                <a:spcPts val="1200"/>
              </a:spcAft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  <a:spcAft>
                <a:spcPts val="1200"/>
              </a:spcAft>
              <a:buFontTx/>
              <a:buChar char="-"/>
            </a:pPr>
            <a:endParaRPr lang="pt-BR" altLang="pt-BR" dirty="0">
              <a:latin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1710" y="1556792"/>
            <a:ext cx="381635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u="sng" dirty="0" smtClean="0">
                <a:latin typeface="+mj-lt"/>
              </a:rPr>
              <a:t>ANÁLISE DO VALUE FOR MONEY:</a:t>
            </a:r>
            <a:endParaRPr lang="pt-BR" b="1" u="sng" dirty="0">
              <a:latin typeface="+mj-lt"/>
            </a:endParaRPr>
          </a:p>
          <a:p>
            <a:pPr>
              <a:defRPr/>
            </a:pPr>
            <a:endParaRPr lang="pt-BR" b="1" u="sng" dirty="0">
              <a:latin typeface="+mj-lt"/>
            </a:endParaRPr>
          </a:p>
          <a:p>
            <a:pPr>
              <a:defRPr/>
            </a:pPr>
            <a:endParaRPr lang="pt-BR" b="1" u="sng" dirty="0" smtClean="0">
              <a:latin typeface="+mj-lt"/>
            </a:endParaRPr>
          </a:p>
          <a:p>
            <a:pPr>
              <a:defRPr/>
            </a:pPr>
            <a:endParaRPr lang="pt-BR" b="1" u="sng" dirty="0" smtClean="0">
              <a:latin typeface="+mj-lt"/>
            </a:endParaRPr>
          </a:p>
          <a:p>
            <a:pPr>
              <a:defRPr/>
            </a:pPr>
            <a:endParaRPr lang="pt-BR" b="1" u="sng" dirty="0">
              <a:latin typeface="+mj-lt"/>
            </a:endParaRPr>
          </a:p>
        </p:txBody>
      </p:sp>
      <p:pic>
        <p:nvPicPr>
          <p:cNvPr id="5" name="Imagem 4"/>
          <p:cNvPicPr/>
          <p:nvPr/>
        </p:nvPicPr>
        <p:blipFill rotWithShape="1">
          <a:blip r:embed="rId2"/>
          <a:srcRect l="25661" t="47069" r="23311" b="21649"/>
          <a:stretch/>
        </p:blipFill>
        <p:spPr bwMode="auto">
          <a:xfrm>
            <a:off x="1547740" y="2996952"/>
            <a:ext cx="6192612" cy="3096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16472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2339975" y="333375"/>
            <a:ext cx="6335713" cy="1079500"/>
          </a:xfrm>
        </p:spPr>
        <p:txBody>
          <a:bodyPr/>
          <a:lstStyle/>
          <a:p>
            <a:r>
              <a:rPr lang="pt-BR" altLang="pt-BR" dirty="0" smtClean="0"/>
              <a:t>Concessões e PPPs no RS</a:t>
            </a:r>
            <a:br>
              <a:rPr lang="pt-BR" altLang="pt-BR" dirty="0" smtClean="0"/>
            </a:br>
            <a:r>
              <a:rPr lang="pt-BR" altLang="pt-BR" sz="2400" dirty="0" smtClean="0"/>
              <a:t>Cenário e Desafios</a:t>
            </a:r>
          </a:p>
        </p:txBody>
      </p:sp>
      <p:sp>
        <p:nvSpPr>
          <p:cNvPr id="13318" name="Espaço Reservado para Conteúdo 2"/>
          <p:cNvSpPr txBox="1">
            <a:spLocks/>
          </p:cNvSpPr>
          <p:nvPr/>
        </p:nvSpPr>
        <p:spPr bwMode="auto">
          <a:xfrm>
            <a:off x="579813" y="2060848"/>
            <a:ext cx="82296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VFM = + R$ 1,89 Bi;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Não houve a consideração de deságios (viés conservador).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marL="0" indent="0" algn="just">
              <a:spcAft>
                <a:spcPts val="1200"/>
              </a:spcAft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  <a:spcAft>
                <a:spcPts val="1200"/>
              </a:spcAft>
              <a:buFontTx/>
              <a:buChar char="-"/>
            </a:pPr>
            <a:endParaRPr lang="pt-BR" altLang="pt-BR" dirty="0">
              <a:latin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1710" y="1556792"/>
            <a:ext cx="38163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u="sng" dirty="0" smtClean="0">
                <a:latin typeface="+mj-lt"/>
              </a:rPr>
              <a:t>ANÁLISE DO VALUE FOR MONEY:</a:t>
            </a:r>
            <a:endParaRPr lang="pt-BR" b="1" u="sng" dirty="0">
              <a:latin typeface="+mj-lt"/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2"/>
          <a:srcRect l="25563" t="53420" r="23115" b="16113"/>
          <a:stretch/>
        </p:blipFill>
        <p:spPr bwMode="auto">
          <a:xfrm>
            <a:off x="1367720" y="3140968"/>
            <a:ext cx="6120680" cy="27710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5238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2339975" y="333375"/>
            <a:ext cx="6335713" cy="1079500"/>
          </a:xfrm>
        </p:spPr>
        <p:txBody>
          <a:bodyPr/>
          <a:lstStyle/>
          <a:p>
            <a:r>
              <a:rPr lang="pt-BR" altLang="pt-BR" dirty="0" smtClean="0"/>
              <a:t>Concessões e PPPs no RS</a:t>
            </a:r>
            <a:br>
              <a:rPr lang="pt-BR" altLang="pt-BR" dirty="0" smtClean="0"/>
            </a:br>
            <a:r>
              <a:rPr lang="pt-BR" altLang="pt-BR" sz="2400" dirty="0" smtClean="0"/>
              <a:t>Cenário e Desafios</a:t>
            </a:r>
          </a:p>
        </p:txBody>
      </p:sp>
      <p:sp>
        <p:nvSpPr>
          <p:cNvPr id="13318" name="Espaço Reservado para Conteúdo 2"/>
          <p:cNvSpPr txBox="1">
            <a:spLocks/>
          </p:cNvSpPr>
          <p:nvPr/>
        </p:nvSpPr>
        <p:spPr bwMode="auto">
          <a:xfrm>
            <a:off x="579813" y="1890720"/>
            <a:ext cx="82296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Checagem de todas planilhas, vínculos, fórmulas, parâmetros;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Certificação das premissas elencadas no estudo de VFM.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marL="0" indent="0" algn="just">
              <a:spcAft>
                <a:spcPts val="1200"/>
              </a:spcAft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  <a:spcAft>
                <a:spcPts val="1200"/>
              </a:spcAft>
              <a:buFontTx/>
              <a:buChar char="-"/>
            </a:pPr>
            <a:endParaRPr lang="pt-BR" altLang="pt-BR" dirty="0">
              <a:latin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1710" y="1556792"/>
            <a:ext cx="38163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u="sng" dirty="0" smtClean="0">
                <a:latin typeface="+mj-lt"/>
              </a:rPr>
              <a:t>ANÁLISE ECÔNOMICA-FINANCEIRA:</a:t>
            </a:r>
            <a:endParaRPr lang="pt-BR" b="1" u="sng" dirty="0">
              <a:latin typeface="+mj-lt"/>
            </a:endParaRPr>
          </a:p>
        </p:txBody>
      </p:sp>
      <p:pic>
        <p:nvPicPr>
          <p:cNvPr id="8" name="Imagem 7"/>
          <p:cNvPicPr/>
          <p:nvPr/>
        </p:nvPicPr>
        <p:blipFill rotWithShape="1">
          <a:blip r:embed="rId2"/>
          <a:srcRect l="26836" t="17914" r="23115" b="28972"/>
          <a:stretch/>
        </p:blipFill>
        <p:spPr bwMode="auto">
          <a:xfrm>
            <a:off x="2038668" y="2708920"/>
            <a:ext cx="5197628" cy="36356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52743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2339975" y="333375"/>
            <a:ext cx="6335713" cy="1079500"/>
          </a:xfrm>
        </p:spPr>
        <p:txBody>
          <a:bodyPr/>
          <a:lstStyle/>
          <a:p>
            <a:r>
              <a:rPr lang="pt-BR" altLang="pt-BR" dirty="0" smtClean="0"/>
              <a:t>Concessões e PPPs no RS</a:t>
            </a:r>
            <a:br>
              <a:rPr lang="pt-BR" altLang="pt-BR" dirty="0" smtClean="0"/>
            </a:br>
            <a:r>
              <a:rPr lang="pt-BR" altLang="pt-BR" sz="2400" dirty="0" smtClean="0"/>
              <a:t>Cenário e Desafios</a:t>
            </a:r>
          </a:p>
        </p:txBody>
      </p:sp>
      <p:sp>
        <p:nvSpPr>
          <p:cNvPr id="13318" name="Espaço Reservado para Conteúdo 2"/>
          <p:cNvSpPr txBox="1">
            <a:spLocks/>
          </p:cNvSpPr>
          <p:nvPr/>
        </p:nvSpPr>
        <p:spPr bwMode="auto">
          <a:xfrm>
            <a:off x="579813" y="1746704"/>
            <a:ext cx="82296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Diferenças nos valores da rubrica “Implantação de laboratórios HD”;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Diferenças nos valores  da </a:t>
            </a:r>
            <a:r>
              <a:rPr lang="pt-BR" altLang="pt-BR" dirty="0">
                <a:latin typeface="Calibri" pitchFamily="34" charset="0"/>
              </a:rPr>
              <a:t>rubrica </a:t>
            </a:r>
            <a:r>
              <a:rPr lang="pt-BR" dirty="0">
                <a:latin typeface="Calibri" pitchFamily="34" charset="0"/>
              </a:rPr>
              <a:t>“Reformas ETES e EBES </a:t>
            </a:r>
            <a:r>
              <a:rPr lang="pt-BR" dirty="0">
                <a:latin typeface="Calibri" pitchFamily="34" charset="0"/>
              </a:rPr>
              <a:t>existentes</a:t>
            </a:r>
            <a:r>
              <a:rPr lang="pt-BR" dirty="0" smtClean="0">
                <a:latin typeface="Calibri" pitchFamily="34" charset="0"/>
              </a:rPr>
              <a:t>”;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Cobertura de todo CAPEX na parcela de disponibilidade e não apenas dos investimentos em esgoto;</a:t>
            </a:r>
          </a:p>
          <a:p>
            <a:pPr lvl="1" algn="just">
              <a:spcAft>
                <a:spcPts val="1200"/>
              </a:spcAft>
              <a:buFontTx/>
              <a:buChar char="-"/>
            </a:pPr>
            <a:r>
              <a:rPr lang="pt-BR" i="1" dirty="0" smtClean="0">
                <a:latin typeface="Calibri" pitchFamily="34" charset="0"/>
              </a:rPr>
              <a:t>“No </a:t>
            </a:r>
            <a:r>
              <a:rPr lang="pt-BR" i="1" dirty="0">
                <a:latin typeface="Calibri" pitchFamily="34" charset="0"/>
              </a:rPr>
              <a:t>geral, conclui-se que as premissas adotadas conferem viabilidade </a:t>
            </a:r>
            <a:r>
              <a:rPr lang="pt-BR" i="1" dirty="0" smtClean="0">
                <a:latin typeface="Calibri" pitchFamily="34" charset="0"/>
              </a:rPr>
              <a:t>econômico-financeira </a:t>
            </a:r>
            <a:r>
              <a:rPr lang="pt-BR" i="1" dirty="0">
                <a:latin typeface="Calibri" pitchFamily="34" charset="0"/>
              </a:rPr>
              <a:t>ao projeto, com as taxas de retorno ora calculadas por esta Equipe variando de maneira insignificante em relação àquelas originalmente fornecidas pela </a:t>
            </a:r>
            <a:r>
              <a:rPr lang="pt-BR" i="1" dirty="0" smtClean="0">
                <a:latin typeface="Calibri" pitchFamily="34" charset="0"/>
              </a:rPr>
              <a:t>Auditada</a:t>
            </a:r>
          </a:p>
          <a:p>
            <a:pPr lvl="1" algn="just">
              <a:spcAft>
                <a:spcPts val="1200"/>
              </a:spcAft>
              <a:buFontTx/>
              <a:buChar char="-"/>
            </a:pPr>
            <a:r>
              <a:rPr lang="pt-BR" altLang="pt-BR" i="1" dirty="0" smtClean="0">
                <a:latin typeface="Calibri" pitchFamily="34" charset="0"/>
              </a:rPr>
              <a:t>(...)</a:t>
            </a:r>
          </a:p>
          <a:p>
            <a:pPr lvl="1" algn="just">
              <a:spcAft>
                <a:spcPts val="1200"/>
              </a:spcAft>
              <a:buFontTx/>
              <a:buChar char="-"/>
            </a:pPr>
            <a:r>
              <a:rPr lang="pt-BR" i="1" dirty="0">
                <a:latin typeface="Calibri" pitchFamily="34" charset="0"/>
              </a:rPr>
              <a:t>Por fim, repisa-se que as divergências constatadas entre os investimentos totais previstos para a CORSAN (Anexo IV do Edital) e aqueles informados por intermédio do Ofício MPC-TCE nº 092/2018, foram reconhecidas pela Auditada, que se prontificou a corrigir tais problemas quando da publicação oficial do certame</a:t>
            </a:r>
            <a:r>
              <a:rPr lang="pt-BR" i="1" dirty="0" smtClean="0">
                <a:latin typeface="Calibri" pitchFamily="34" charset="0"/>
              </a:rPr>
              <a:t>.” </a:t>
            </a:r>
            <a:endParaRPr lang="pt-BR" altLang="pt-BR" i="1" dirty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marL="0" indent="0" algn="just">
              <a:spcAft>
                <a:spcPts val="1200"/>
              </a:spcAft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  <a:spcAft>
                <a:spcPts val="1200"/>
              </a:spcAft>
              <a:buFontTx/>
              <a:buChar char="-"/>
            </a:pPr>
            <a:endParaRPr lang="pt-BR" altLang="pt-BR" dirty="0">
              <a:latin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1710" y="1412776"/>
            <a:ext cx="38163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u="sng" dirty="0" smtClean="0">
                <a:latin typeface="+mj-lt"/>
              </a:rPr>
              <a:t>ACHADOS DE AUDITORIA:</a:t>
            </a:r>
            <a:endParaRPr lang="pt-BR" b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08923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2339975" y="333375"/>
            <a:ext cx="6335713" cy="1079500"/>
          </a:xfrm>
        </p:spPr>
        <p:txBody>
          <a:bodyPr/>
          <a:lstStyle/>
          <a:p>
            <a:r>
              <a:rPr lang="pt-BR" altLang="pt-BR" dirty="0" smtClean="0"/>
              <a:t>Concessões e PPPs no RS</a:t>
            </a:r>
            <a:br>
              <a:rPr lang="pt-BR" altLang="pt-BR" dirty="0" smtClean="0"/>
            </a:br>
            <a:r>
              <a:rPr lang="pt-BR" altLang="pt-BR" sz="2400" dirty="0" smtClean="0"/>
              <a:t>Cenário e Desafios</a:t>
            </a:r>
          </a:p>
        </p:txBody>
      </p:sp>
      <p:sp>
        <p:nvSpPr>
          <p:cNvPr id="13318" name="Espaço Reservado para Conteúdo 2"/>
          <p:cNvSpPr txBox="1">
            <a:spLocks/>
          </p:cNvSpPr>
          <p:nvPr/>
        </p:nvSpPr>
        <p:spPr bwMode="auto">
          <a:xfrm>
            <a:off x="579813" y="1746704"/>
            <a:ext cx="82296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Investimento diretos da CORSAN x Aportes </a:t>
            </a:r>
          </a:p>
          <a:p>
            <a:pPr lvl="1"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Riscos de atrasos e execução alocados no Poder Público;</a:t>
            </a:r>
            <a:endParaRPr lang="pt-BR" altLang="pt-BR" i="1" dirty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marL="0" indent="0" algn="just">
              <a:spcAft>
                <a:spcPts val="1200"/>
              </a:spcAft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  <a:spcAft>
                <a:spcPts val="1200"/>
              </a:spcAft>
              <a:buFontTx/>
              <a:buChar char="-"/>
            </a:pPr>
            <a:endParaRPr lang="pt-BR" altLang="pt-BR" dirty="0">
              <a:latin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1710" y="1412776"/>
            <a:ext cx="38163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u="sng" dirty="0" smtClean="0">
                <a:latin typeface="+mj-lt"/>
              </a:rPr>
              <a:t>RISCOS IDENTIFICADOS:</a:t>
            </a:r>
            <a:endParaRPr lang="pt-BR" b="1" u="sng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1" t="26111" r="30562" b="48570"/>
          <a:stretch/>
        </p:blipFill>
        <p:spPr bwMode="auto">
          <a:xfrm>
            <a:off x="1115616" y="2708920"/>
            <a:ext cx="7128792" cy="295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9248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2339975" y="333375"/>
            <a:ext cx="6335713" cy="1079500"/>
          </a:xfrm>
        </p:spPr>
        <p:txBody>
          <a:bodyPr/>
          <a:lstStyle/>
          <a:p>
            <a:r>
              <a:rPr lang="pt-BR" altLang="pt-BR" dirty="0" smtClean="0"/>
              <a:t>Concessões e PPPs no RS</a:t>
            </a:r>
            <a:br>
              <a:rPr lang="pt-BR" altLang="pt-BR" dirty="0" smtClean="0"/>
            </a:br>
            <a:r>
              <a:rPr lang="pt-BR" altLang="pt-BR" sz="2400" dirty="0" smtClean="0"/>
              <a:t>Cenário e Desafios</a:t>
            </a:r>
          </a:p>
        </p:txBody>
      </p:sp>
      <p:sp>
        <p:nvSpPr>
          <p:cNvPr id="13318" name="Espaço Reservado para Conteúdo 2"/>
          <p:cNvSpPr txBox="1">
            <a:spLocks/>
          </p:cNvSpPr>
          <p:nvPr/>
        </p:nvSpPr>
        <p:spPr bwMode="auto">
          <a:xfrm>
            <a:off x="579813" y="1890720"/>
            <a:ext cx="8229600" cy="139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Gestão eficiente de custos para respectiva redução do ROP;</a:t>
            </a:r>
            <a:endParaRPr lang="pt-BR" altLang="pt-BR" i="1" dirty="0">
              <a:latin typeface="Calibri" pitchFamily="34" charset="0"/>
            </a:endParaRPr>
          </a:p>
          <a:p>
            <a:pPr lvl="1"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Necessidade de redução mínima de 78% para 70%</a:t>
            </a:r>
            <a:endParaRPr lang="pt-BR" altLang="pt-BR" dirty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Projeções aderentes aos dados constantes no sistema operacional da empresa;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A escolha dos municípios se deu em razão das análises de VFM e EVTEA;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Retração econômica com respectiva restrições do OGU (sem previsão de AIO; riscos de firmar contratos sem a garantia dos recursos); 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Deficiências operacionais históricas;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Aderência dos investimentos anteriormente informados aos valores constantes no projeto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marL="0" indent="0" algn="just">
              <a:spcAft>
                <a:spcPts val="1200"/>
              </a:spcAft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  <a:spcAft>
                <a:spcPts val="1200"/>
              </a:spcAft>
              <a:buFontTx/>
              <a:buChar char="-"/>
            </a:pPr>
            <a:endParaRPr lang="pt-BR" altLang="pt-BR" dirty="0">
              <a:latin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1710" y="1412776"/>
            <a:ext cx="38163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u="sng" dirty="0" smtClean="0">
                <a:latin typeface="+mj-lt"/>
              </a:rPr>
              <a:t>RISCOS IDENTIFICADOS:</a:t>
            </a:r>
            <a:endParaRPr lang="pt-BR" b="1" u="sng" dirty="0"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79813" y="2956302"/>
            <a:ext cx="38163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u="sng" dirty="0" smtClean="0">
                <a:latin typeface="+mj-lt"/>
              </a:rPr>
              <a:t>QUESTIONAMENTOS MPC:</a:t>
            </a:r>
            <a:endParaRPr lang="pt-BR" b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46196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>
          <a:xfrm>
            <a:off x="2339975" y="333375"/>
            <a:ext cx="6335713" cy="1079500"/>
          </a:xfrm>
        </p:spPr>
        <p:txBody>
          <a:bodyPr/>
          <a:lstStyle/>
          <a:p>
            <a:r>
              <a:rPr lang="pt-BR" altLang="pt-BR" smtClean="0"/>
              <a:t>Concessões e PPPs no RS</a:t>
            </a:r>
            <a:br>
              <a:rPr lang="pt-BR" altLang="pt-BR" smtClean="0"/>
            </a:br>
            <a:r>
              <a:rPr lang="pt-BR" altLang="pt-BR" sz="2400" smtClean="0"/>
              <a:t>Cenário e Desafios</a:t>
            </a:r>
          </a:p>
        </p:txBody>
      </p:sp>
      <p:sp>
        <p:nvSpPr>
          <p:cNvPr id="1331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575"/>
            <a:ext cx="8578850" cy="4608513"/>
          </a:xfrm>
        </p:spPr>
        <p:txBody>
          <a:bodyPr/>
          <a:lstStyle/>
          <a:p>
            <a:pPr>
              <a:spcAft>
                <a:spcPts val="600"/>
              </a:spcAft>
              <a:buFontTx/>
              <a:buChar char="-"/>
              <a:defRPr/>
            </a:pPr>
            <a:endParaRPr lang="pt-BR" sz="1800" dirty="0" smtClean="0"/>
          </a:p>
          <a:p>
            <a:pPr>
              <a:buFontTx/>
              <a:buChar char="-"/>
              <a:defRPr/>
            </a:pPr>
            <a:endParaRPr lang="pt-BR" sz="1800" b="1" dirty="0" smtClean="0"/>
          </a:p>
          <a:p>
            <a:pPr marL="0" indent="0">
              <a:buFont typeface="Arial" charset="0"/>
              <a:buNone/>
              <a:defRPr/>
            </a:pPr>
            <a:endParaRPr lang="pt-BR" altLang="pt-BR" sz="1800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468313" y="2781300"/>
            <a:ext cx="8280400" cy="2076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pt-BR" sz="4400" b="1" dirty="0">
                <a:latin typeface="+mj-lt"/>
              </a:rPr>
              <a:t>OBRIGADO!</a:t>
            </a:r>
          </a:p>
          <a:p>
            <a:pPr algn="ctr">
              <a:spcAft>
                <a:spcPts val="1200"/>
              </a:spcAft>
              <a:defRPr/>
            </a:pPr>
            <a:r>
              <a:rPr lang="pt-BR" sz="2400" b="1" dirty="0">
                <a:latin typeface="+mj-lt"/>
              </a:rPr>
              <a:t>rtadeu@tce.rs.gov.br</a:t>
            </a:r>
            <a:endParaRPr lang="pt-BR" sz="2400" dirty="0">
              <a:latin typeface="+mj-lt"/>
            </a:endParaRPr>
          </a:p>
          <a:p>
            <a:pPr marL="742950" lvl="1" indent="-285750" algn="just">
              <a:spcAft>
                <a:spcPts val="600"/>
              </a:spcAft>
              <a:buFontTx/>
              <a:buChar char="-"/>
              <a:defRPr/>
            </a:pPr>
            <a:endParaRPr lang="pt-BR" dirty="0">
              <a:latin typeface="+mj-lt"/>
            </a:endParaRPr>
          </a:p>
          <a:p>
            <a:pPr lvl="1" algn="just">
              <a:spcAft>
                <a:spcPts val="1200"/>
              </a:spcAft>
              <a:defRPr/>
            </a:pPr>
            <a:endParaRPr lang="pt-BR" b="1" u="sng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2339975" y="333375"/>
            <a:ext cx="6335713" cy="1079500"/>
          </a:xfrm>
        </p:spPr>
        <p:txBody>
          <a:bodyPr/>
          <a:lstStyle/>
          <a:p>
            <a:r>
              <a:rPr lang="pt-BR" altLang="pt-BR" dirty="0" smtClean="0"/>
              <a:t>Concessões e PPPs no RS</a:t>
            </a:r>
            <a:br>
              <a:rPr lang="pt-BR" altLang="pt-BR" dirty="0" smtClean="0"/>
            </a:br>
            <a:r>
              <a:rPr lang="pt-BR" altLang="pt-BR" sz="2400" dirty="0" smtClean="0"/>
              <a:t>Cenário e Desafios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11560" y="1412776"/>
            <a:ext cx="38163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u="sng" dirty="0" smtClean="0">
                <a:latin typeface="+mj-lt"/>
              </a:rPr>
              <a:t>ORIGEM DA ANÁLISE:</a:t>
            </a:r>
            <a:endParaRPr lang="pt-BR" b="1" u="sng" dirty="0">
              <a:latin typeface="+mj-lt"/>
            </a:endParaRPr>
          </a:p>
          <a:p>
            <a:pPr>
              <a:defRPr/>
            </a:pPr>
            <a:endParaRPr lang="pt-BR" b="1" u="sng" dirty="0">
              <a:latin typeface="+mj-lt"/>
            </a:endParaRPr>
          </a:p>
          <a:p>
            <a:pPr>
              <a:defRPr/>
            </a:pPr>
            <a:endParaRPr lang="pt-BR" b="1" u="sng" dirty="0">
              <a:latin typeface="+mj-lt"/>
            </a:endParaRPr>
          </a:p>
        </p:txBody>
      </p:sp>
      <p:sp>
        <p:nvSpPr>
          <p:cNvPr id="13318" name="Espaço Reservado para Conteúdo 2"/>
          <p:cNvSpPr txBox="1">
            <a:spLocks/>
          </p:cNvSpPr>
          <p:nvPr/>
        </p:nvSpPr>
        <p:spPr bwMode="auto">
          <a:xfrm>
            <a:off x="579813" y="1844824"/>
            <a:ext cx="822960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Promoção do </a:t>
            </a:r>
            <a:r>
              <a:rPr lang="pt-BR" altLang="pt-BR" dirty="0" smtClean="0">
                <a:latin typeface="Calibri" pitchFamily="34" charset="0"/>
              </a:rPr>
              <a:t>MPC;</a:t>
            </a:r>
            <a:endParaRPr lang="pt-BR" altLang="pt-BR" dirty="0" smtClean="0">
              <a:latin typeface="Calibri" pitchFamily="34" charset="0"/>
            </a:endParaRPr>
          </a:p>
          <a:p>
            <a:pPr lvl="1"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Taxas de universalização, escolha dos municípios, perda de recursos do PAC e investimentos requeridos (público e privado</a:t>
            </a:r>
            <a:r>
              <a:rPr lang="pt-BR" altLang="pt-BR" dirty="0" smtClean="0">
                <a:latin typeface="Calibri" pitchFamily="34" charset="0"/>
              </a:rPr>
              <a:t>);</a:t>
            </a:r>
          </a:p>
          <a:p>
            <a:pPr lvl="1"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Análise da fase interna da licitação</a:t>
            </a: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marL="0" indent="0" algn="just">
              <a:spcAft>
                <a:spcPts val="1200"/>
              </a:spcAft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  <a:spcAft>
                <a:spcPts val="1200"/>
              </a:spcAft>
              <a:buFontTx/>
              <a:buChar char="-"/>
            </a:pPr>
            <a:endParaRPr lang="pt-BR" altLang="pt-BR" dirty="0">
              <a:latin typeface="Calibr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79813" y="3879850"/>
            <a:ext cx="7416824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342900" indent="-342900" algn="just" eaLnBrk="0" hangingPunct="0">
              <a:spcAft>
                <a:spcPts val="1200"/>
              </a:spcAft>
              <a:buFontTx/>
              <a:buChar char="-"/>
              <a:defRPr>
                <a:latin typeface="Calibri" pitchFamily="34" charset="0"/>
              </a:defRPr>
            </a:lvl1pPr>
            <a:lvl2pPr marL="742950" lvl="1" indent="-285750" algn="just" eaLnBrk="0" hangingPunct="0">
              <a:spcAft>
                <a:spcPts val="1200"/>
              </a:spcAft>
              <a:buFontTx/>
              <a:buChar char="-"/>
              <a:defRPr>
                <a:latin typeface="Calibri" pitchFamily="34" charset="0"/>
              </a:defRPr>
            </a:lvl2pPr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altLang="pt-BR" dirty="0" smtClean="0"/>
              <a:t>Realização </a:t>
            </a:r>
            <a:r>
              <a:rPr lang="pt-BR" altLang="pt-BR" dirty="0"/>
              <a:t>de PMI (2011) – AEGEA; </a:t>
            </a:r>
          </a:p>
          <a:p>
            <a:r>
              <a:rPr lang="pt-BR" altLang="pt-BR" dirty="0" smtClean="0"/>
              <a:t>Contratação </a:t>
            </a:r>
            <a:r>
              <a:rPr lang="pt-BR" altLang="pt-BR" dirty="0"/>
              <a:t>de consultoria (2012) – </a:t>
            </a:r>
            <a:r>
              <a:rPr lang="pt-BR" altLang="pt-BR" i="1" dirty="0" err="1"/>
              <a:t>pricewaterhousecoopers</a:t>
            </a:r>
            <a:r>
              <a:rPr lang="pt-BR" altLang="pt-BR" dirty="0"/>
              <a:t>;</a:t>
            </a:r>
          </a:p>
          <a:p>
            <a:r>
              <a:rPr lang="pt-BR" altLang="pt-BR" dirty="0" smtClean="0"/>
              <a:t>Designação </a:t>
            </a:r>
            <a:r>
              <a:rPr lang="pt-BR" altLang="pt-BR" dirty="0"/>
              <a:t>de grupo de trabalho ;</a:t>
            </a:r>
          </a:p>
          <a:p>
            <a:r>
              <a:rPr lang="pt-BR" altLang="pt-BR" dirty="0" smtClean="0"/>
              <a:t>Concessão </a:t>
            </a:r>
            <a:r>
              <a:rPr lang="pt-BR" altLang="pt-BR" dirty="0"/>
              <a:t>administrativa para prestação dos serviços de esgoto</a:t>
            </a:r>
            <a:r>
              <a:rPr lang="pt-BR" altLang="pt-BR" dirty="0" smtClean="0"/>
              <a:t>;</a:t>
            </a:r>
          </a:p>
          <a:p>
            <a:r>
              <a:rPr lang="pt-BR" altLang="pt-BR" dirty="0" smtClean="0"/>
              <a:t>Manutenção da CORSAN  (maior viabilidade politica)</a:t>
            </a:r>
          </a:p>
          <a:p>
            <a:r>
              <a:rPr lang="pt-BR" altLang="pt-BR" dirty="0" smtClean="0"/>
              <a:t>Desatendimento generalizado dos PMSB</a:t>
            </a:r>
            <a:endParaRPr lang="pt-BR" altLang="pt-BR" dirty="0"/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11560" y="3388014"/>
            <a:ext cx="38163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u="sng" dirty="0" smtClean="0">
                <a:latin typeface="+mj-lt"/>
              </a:rPr>
              <a:t>HISTÓRICO E CONTEXTUALIZAÇÃO:</a:t>
            </a:r>
            <a:endParaRPr lang="pt-BR" b="1" u="sng" dirty="0">
              <a:latin typeface="+mj-lt"/>
            </a:endParaRPr>
          </a:p>
          <a:p>
            <a:pPr>
              <a:defRPr/>
            </a:pPr>
            <a:endParaRPr lang="pt-BR" dirty="0">
              <a:latin typeface="Calibri" pitchFamily="34" charset="0"/>
            </a:endParaRPr>
          </a:p>
          <a:p>
            <a:pPr>
              <a:defRPr/>
            </a:pPr>
            <a:r>
              <a:rPr lang="pt-BR" b="1" u="sng" dirty="0" smtClean="0">
                <a:latin typeface="+mj-lt"/>
              </a:rPr>
              <a:t> </a:t>
            </a:r>
            <a:endParaRPr lang="pt-BR" b="1" u="sng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2339975" y="333375"/>
            <a:ext cx="6335713" cy="1079500"/>
          </a:xfrm>
        </p:spPr>
        <p:txBody>
          <a:bodyPr/>
          <a:lstStyle/>
          <a:p>
            <a:r>
              <a:rPr lang="pt-BR" altLang="pt-BR" dirty="0" smtClean="0"/>
              <a:t>Concessões e PPPs no RS</a:t>
            </a:r>
            <a:br>
              <a:rPr lang="pt-BR" altLang="pt-BR" dirty="0" smtClean="0"/>
            </a:br>
            <a:r>
              <a:rPr lang="pt-BR" altLang="pt-BR" sz="2400" dirty="0" smtClean="0"/>
              <a:t>Cenário e Desafios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11710" y="1556792"/>
            <a:ext cx="38163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u="sng" dirty="0" smtClean="0">
                <a:latin typeface="+mj-lt"/>
              </a:rPr>
              <a:t>PRINCIPAIS CARACTERISTICAS:</a:t>
            </a:r>
            <a:endParaRPr lang="pt-BR" b="1" u="sng" dirty="0">
              <a:latin typeface="+mj-lt"/>
            </a:endParaRPr>
          </a:p>
          <a:p>
            <a:pPr>
              <a:defRPr/>
            </a:pPr>
            <a:endParaRPr lang="pt-BR" b="1" u="sng" dirty="0">
              <a:latin typeface="+mj-lt"/>
            </a:endParaRPr>
          </a:p>
          <a:p>
            <a:pPr>
              <a:defRPr/>
            </a:pPr>
            <a:endParaRPr lang="pt-BR" b="1" u="sng" dirty="0">
              <a:latin typeface="+mj-lt"/>
            </a:endParaRPr>
          </a:p>
        </p:txBody>
      </p:sp>
      <p:sp>
        <p:nvSpPr>
          <p:cNvPr id="13318" name="Espaço Reservado para Conteúdo 2"/>
          <p:cNvSpPr txBox="1">
            <a:spLocks/>
          </p:cNvSpPr>
          <p:nvPr/>
        </p:nvSpPr>
        <p:spPr bwMode="auto">
          <a:xfrm>
            <a:off x="579813" y="2060848"/>
            <a:ext cx="82296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dirty="0">
                <a:latin typeface="Calibri" pitchFamily="34" charset="0"/>
              </a:rPr>
              <a:t>Projeto abrangendo 9 municípios da RMPA:  Guaíba, Eldorado do Sul, Viamão, Alvorada, Gravataí, Cachoeirinha, Canoas, Esteio e Sapucaia do </a:t>
            </a:r>
            <a:r>
              <a:rPr lang="pt-BR" altLang="pt-BR" dirty="0" smtClean="0">
                <a:latin typeface="Calibri" pitchFamily="34" charset="0"/>
              </a:rPr>
              <a:t>Sul;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1,5 milhão de habitantes;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dirty="0">
                <a:latin typeface="Calibri" pitchFamily="34" charset="0"/>
              </a:rPr>
              <a:t>Necessidade de autorizações legislativas;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Meta </a:t>
            </a:r>
            <a:r>
              <a:rPr lang="pt-BR" altLang="pt-BR" dirty="0">
                <a:latin typeface="Calibri" pitchFamily="34" charset="0"/>
              </a:rPr>
              <a:t>de universalização 87,3% até 2035 (11 anos);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dirty="0">
                <a:latin typeface="Calibri" pitchFamily="34" charset="0"/>
              </a:rPr>
              <a:t>Meta de universalização 87,3% até 2035 (11 anos</a:t>
            </a:r>
            <a:r>
              <a:rPr lang="pt-BR" altLang="pt-BR" dirty="0" smtClean="0">
                <a:latin typeface="Calibri" pitchFamily="34" charset="0"/>
              </a:rPr>
              <a:t>);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dirty="0">
                <a:latin typeface="Calibri" pitchFamily="34" charset="0"/>
              </a:rPr>
              <a:t>Valor estimado do contrato R$ 9,4 bilhões (receita</a:t>
            </a:r>
            <a:r>
              <a:rPr lang="pt-BR" altLang="pt-BR" dirty="0" smtClean="0">
                <a:latin typeface="Calibri" pitchFamily="34" charset="0"/>
              </a:rPr>
              <a:t>);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Total de investimentos R$ 2,22 bi</a:t>
            </a:r>
          </a:p>
          <a:p>
            <a:pPr lvl="1"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CORSAN R$ 471,52 mi</a:t>
            </a:r>
          </a:p>
          <a:p>
            <a:pPr lvl="1"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Concessionária R$ 1,750 (esgoto + serviços comerciais)</a:t>
            </a:r>
            <a:endParaRPr lang="pt-BR" altLang="pt-BR" dirty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marL="0" indent="0" algn="just">
              <a:spcAft>
                <a:spcPts val="1200"/>
              </a:spcAft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  <a:spcAft>
                <a:spcPts val="1200"/>
              </a:spcAft>
              <a:buFontTx/>
              <a:buChar char="-"/>
            </a:pPr>
            <a:endParaRPr lang="pt-BR" altLang="pt-B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1632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2339975" y="333375"/>
            <a:ext cx="6335713" cy="1079500"/>
          </a:xfrm>
        </p:spPr>
        <p:txBody>
          <a:bodyPr/>
          <a:lstStyle/>
          <a:p>
            <a:r>
              <a:rPr lang="pt-BR" altLang="pt-BR" dirty="0" smtClean="0"/>
              <a:t>Concessões e PPPs no RS</a:t>
            </a:r>
            <a:br>
              <a:rPr lang="pt-BR" altLang="pt-BR" dirty="0" smtClean="0"/>
            </a:br>
            <a:r>
              <a:rPr lang="pt-BR" altLang="pt-BR" sz="2400" dirty="0" smtClean="0"/>
              <a:t>Cenário e Desafios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11710" y="1556792"/>
            <a:ext cx="38163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u="sng" dirty="0" smtClean="0">
                <a:latin typeface="+mj-lt"/>
              </a:rPr>
              <a:t>PRINCIPAIS CARACTERISTICAS:</a:t>
            </a:r>
            <a:endParaRPr lang="pt-BR" b="1" u="sng" dirty="0">
              <a:latin typeface="+mj-lt"/>
            </a:endParaRPr>
          </a:p>
          <a:p>
            <a:pPr>
              <a:defRPr/>
            </a:pPr>
            <a:endParaRPr lang="pt-BR" b="1" u="sng" dirty="0">
              <a:latin typeface="+mj-lt"/>
            </a:endParaRPr>
          </a:p>
          <a:p>
            <a:pPr>
              <a:defRPr/>
            </a:pPr>
            <a:endParaRPr lang="pt-BR" b="1" u="sng" dirty="0">
              <a:latin typeface="+mj-lt"/>
            </a:endParaRPr>
          </a:p>
        </p:txBody>
      </p:sp>
      <p:sp>
        <p:nvSpPr>
          <p:cNvPr id="13318" name="Espaço Reservado para Conteúdo 2"/>
          <p:cNvSpPr txBox="1">
            <a:spLocks/>
          </p:cNvSpPr>
          <p:nvPr/>
        </p:nvSpPr>
        <p:spPr bwMode="auto">
          <a:xfrm>
            <a:off x="579813" y="2060848"/>
            <a:ext cx="82296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PPP custeada pelas receitas de esgoto + parte da receita de esgoto;</a:t>
            </a:r>
          </a:p>
          <a:p>
            <a:pPr lvl="1"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Receita total 35 anos: R$ 8,5 bi esgoto e R$ 569 milhões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Mitigação (geração de caixa): transferência de serviços comerciais ;</a:t>
            </a:r>
          </a:p>
          <a:p>
            <a:pPr lvl="1"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Gestão do parque de hidrômetros;</a:t>
            </a:r>
          </a:p>
          <a:p>
            <a:pPr lvl="1"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Programas de combate a fraudes;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Potencial para constituição de um adequado arranjo regulatório (governança);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Cobrança pela disponibilidade previamente autorizada pela AGERGS;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Relação tarifária água e esgoto: 0,70 tratado e 0,25 coletado</a:t>
            </a:r>
          </a:p>
          <a:p>
            <a:pPr>
              <a:spcAft>
                <a:spcPts val="1200"/>
              </a:spcAft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marL="0" indent="0" algn="just">
              <a:spcAft>
                <a:spcPts val="1200"/>
              </a:spcAft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  <a:spcAft>
                <a:spcPts val="1200"/>
              </a:spcAft>
              <a:buFontTx/>
              <a:buChar char="-"/>
            </a:pPr>
            <a:endParaRPr lang="pt-BR" altLang="pt-B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9498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2339975" y="333375"/>
            <a:ext cx="6335713" cy="1079500"/>
          </a:xfrm>
        </p:spPr>
        <p:txBody>
          <a:bodyPr/>
          <a:lstStyle/>
          <a:p>
            <a:r>
              <a:rPr lang="pt-BR" altLang="pt-BR" dirty="0" smtClean="0"/>
              <a:t>Concessões e PPPs no RS</a:t>
            </a:r>
            <a:br>
              <a:rPr lang="pt-BR" altLang="pt-BR" dirty="0" smtClean="0"/>
            </a:br>
            <a:r>
              <a:rPr lang="pt-BR" altLang="pt-BR" sz="2400" dirty="0" smtClean="0"/>
              <a:t>Cenário e Desafios</a:t>
            </a:r>
          </a:p>
        </p:txBody>
      </p:sp>
      <p:sp>
        <p:nvSpPr>
          <p:cNvPr id="13318" name="Espaço Reservado para Conteúdo 2"/>
          <p:cNvSpPr txBox="1">
            <a:spLocks/>
          </p:cNvSpPr>
          <p:nvPr/>
        </p:nvSpPr>
        <p:spPr bwMode="auto">
          <a:xfrm>
            <a:off x="579813" y="2276872"/>
            <a:ext cx="82296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Receita de esgoto complementada com parte da receita da água;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Mitigação dos riscos de geração de caixa a partir da transferência de serviços do segmento água (parque de hidrômetros);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Cobrança por disponibilidade autorizada pelo ente regulador;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 Análise do </a:t>
            </a:r>
            <a:r>
              <a:rPr lang="pt-BR" altLang="pt-BR" dirty="0" err="1" smtClean="0">
                <a:latin typeface="Calibri" pitchFamily="34" charset="0"/>
              </a:rPr>
              <a:t>Value</a:t>
            </a:r>
            <a:r>
              <a:rPr lang="pt-BR" altLang="pt-BR" dirty="0" smtClean="0">
                <a:latin typeface="Calibri" pitchFamily="34" charset="0"/>
              </a:rPr>
              <a:t> For Money (contraprestação x CSP</a:t>
            </a:r>
            <a:r>
              <a:rPr lang="pt-BR" altLang="pt-BR" dirty="0" smtClean="0">
                <a:latin typeface="Calibri" pitchFamily="34" charset="0"/>
              </a:rPr>
              <a:t>)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dirty="0">
                <a:latin typeface="Calibri" pitchFamily="34" charset="0"/>
              </a:rPr>
              <a:t>Critério: maior percentual de desconto sobre o PU </a:t>
            </a:r>
            <a:r>
              <a:rPr lang="pt-BR" altLang="pt-BR" dirty="0" smtClean="0">
                <a:latin typeface="Calibri" pitchFamily="34" charset="0"/>
              </a:rPr>
              <a:t>máximo (incide sobre as parcelas de disponibilidade e demanda)</a:t>
            </a:r>
            <a:endParaRPr lang="pt-BR" altLang="pt-BR" dirty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marL="0" indent="0" algn="just">
              <a:spcAft>
                <a:spcPts val="1200"/>
              </a:spcAft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  <a:spcAft>
                <a:spcPts val="1200"/>
              </a:spcAft>
              <a:buFontTx/>
              <a:buChar char="-"/>
            </a:pPr>
            <a:endParaRPr lang="pt-BR" altLang="pt-BR" dirty="0">
              <a:latin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1710" y="1556792"/>
            <a:ext cx="38163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u="sng" dirty="0" smtClean="0">
                <a:latin typeface="+mj-lt"/>
              </a:rPr>
              <a:t>PRINCIPAIS CARACTERISTICAS:</a:t>
            </a:r>
            <a:endParaRPr lang="pt-BR" b="1" u="sng" dirty="0">
              <a:latin typeface="+mj-lt"/>
            </a:endParaRPr>
          </a:p>
          <a:p>
            <a:pPr>
              <a:defRPr/>
            </a:pPr>
            <a:endParaRPr lang="pt-BR" b="1" u="sng" dirty="0">
              <a:latin typeface="+mj-lt"/>
            </a:endParaRPr>
          </a:p>
          <a:p>
            <a:pPr>
              <a:defRPr/>
            </a:pPr>
            <a:endParaRPr lang="pt-BR" b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06777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2339975" y="333375"/>
            <a:ext cx="6335713" cy="1079500"/>
          </a:xfrm>
        </p:spPr>
        <p:txBody>
          <a:bodyPr/>
          <a:lstStyle/>
          <a:p>
            <a:r>
              <a:rPr lang="pt-BR" altLang="pt-BR" dirty="0" smtClean="0"/>
              <a:t>Concessões e PPPs no RS</a:t>
            </a:r>
            <a:br>
              <a:rPr lang="pt-BR" altLang="pt-BR" dirty="0" smtClean="0"/>
            </a:br>
            <a:r>
              <a:rPr lang="pt-BR" altLang="pt-BR" sz="2400" dirty="0" smtClean="0"/>
              <a:t>Cenário e Desafios</a:t>
            </a:r>
          </a:p>
        </p:txBody>
      </p:sp>
      <p:sp>
        <p:nvSpPr>
          <p:cNvPr id="13318" name="Espaço Reservado para Conteúdo 2"/>
          <p:cNvSpPr txBox="1">
            <a:spLocks/>
          </p:cNvSpPr>
          <p:nvPr/>
        </p:nvSpPr>
        <p:spPr bwMode="auto">
          <a:xfrm>
            <a:off x="579813" y="2060848"/>
            <a:ext cx="82296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Previsto na LF 11709/04, 4º, VII;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Mensuração das vantagens qualitativas e quantitativas;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Qualitativas: ganhos de eficiência (custos de transação, especialização), incentivos à manutenção (ID), economia com gastos  de saúde, continuidade ciclos </a:t>
            </a:r>
            <a:r>
              <a:rPr lang="pt-BR" altLang="pt-BR" dirty="0" err="1" smtClean="0">
                <a:latin typeface="Calibri" pitchFamily="34" charset="0"/>
              </a:rPr>
              <a:t>politicos</a:t>
            </a:r>
            <a:r>
              <a:rPr lang="pt-BR" altLang="pt-BR" dirty="0" smtClean="0">
                <a:latin typeface="Calibri" pitchFamily="34" charset="0"/>
              </a:rPr>
              <a:t>);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Quantitativo: CSP – Contraprestação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OPEX (R$ 1,549 bi)</a:t>
            </a:r>
          </a:p>
          <a:p>
            <a:pPr lvl="1" algn="just">
              <a:spcAft>
                <a:spcPts val="1200"/>
              </a:spcAft>
              <a:buFontTx/>
              <a:buChar char="-"/>
            </a:pPr>
            <a:r>
              <a:rPr lang="pt-BR" altLang="pt-BR" dirty="0">
                <a:latin typeface="Calibri" pitchFamily="34" charset="0"/>
              </a:rPr>
              <a:t>B</a:t>
            </a:r>
            <a:r>
              <a:rPr lang="pt-BR" altLang="pt-BR" dirty="0" smtClean="0">
                <a:latin typeface="Calibri" pitchFamily="34" charset="0"/>
              </a:rPr>
              <a:t>aseado no histórico da CORSAN nos padrões de qualidade da PPP;</a:t>
            </a:r>
          </a:p>
          <a:p>
            <a:pPr lvl="1"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Não foram previstas redução de pessoal (realocações/remanejos);</a:t>
            </a:r>
          </a:p>
          <a:p>
            <a:pPr lvl="1"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Verificador independente custeado pelo privado;</a:t>
            </a:r>
          </a:p>
          <a:p>
            <a:pPr lvl="1"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Cálculo do “OPEX Marginal” (apenas os custos decorrentes da expansão do esgoto)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marL="0" indent="0" algn="just">
              <a:spcAft>
                <a:spcPts val="1200"/>
              </a:spcAft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  <a:spcAft>
                <a:spcPts val="1200"/>
              </a:spcAft>
              <a:buFontTx/>
              <a:buChar char="-"/>
            </a:pPr>
            <a:endParaRPr lang="pt-BR" altLang="pt-BR" dirty="0">
              <a:latin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1710" y="1556792"/>
            <a:ext cx="38163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u="sng" dirty="0" smtClean="0">
                <a:latin typeface="+mj-lt"/>
              </a:rPr>
              <a:t>ANÁLISE DO VALUE FOR MONEY:</a:t>
            </a:r>
            <a:endParaRPr lang="pt-BR" b="1" u="sng" dirty="0">
              <a:latin typeface="+mj-lt"/>
            </a:endParaRPr>
          </a:p>
          <a:p>
            <a:pPr>
              <a:defRPr/>
            </a:pPr>
            <a:endParaRPr lang="pt-BR" b="1" u="sng" dirty="0">
              <a:latin typeface="+mj-lt"/>
            </a:endParaRPr>
          </a:p>
          <a:p>
            <a:pPr>
              <a:defRPr/>
            </a:pPr>
            <a:endParaRPr lang="pt-BR" b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9890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2339975" y="333375"/>
            <a:ext cx="6335713" cy="1079500"/>
          </a:xfrm>
        </p:spPr>
        <p:txBody>
          <a:bodyPr/>
          <a:lstStyle/>
          <a:p>
            <a:r>
              <a:rPr lang="pt-BR" altLang="pt-BR" dirty="0" smtClean="0"/>
              <a:t>Concessões e PPPs no RS</a:t>
            </a:r>
            <a:br>
              <a:rPr lang="pt-BR" altLang="pt-BR" dirty="0" smtClean="0"/>
            </a:br>
            <a:r>
              <a:rPr lang="pt-BR" altLang="pt-BR" sz="2400" dirty="0" smtClean="0"/>
              <a:t>Cenário e Desafios</a:t>
            </a:r>
          </a:p>
        </p:txBody>
      </p:sp>
      <p:sp>
        <p:nvSpPr>
          <p:cNvPr id="13318" name="Espaço Reservado para Conteúdo 2"/>
          <p:cNvSpPr txBox="1">
            <a:spLocks/>
          </p:cNvSpPr>
          <p:nvPr/>
        </p:nvSpPr>
        <p:spPr bwMode="auto">
          <a:xfrm>
            <a:off x="579813" y="2060848"/>
            <a:ext cx="82296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CAPEX (R$ 1,329 bi)</a:t>
            </a:r>
          </a:p>
          <a:p>
            <a:pPr lvl="1"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Exclusão dos investimentos atrelados à gestão do parque de hidrômetros;</a:t>
            </a:r>
          </a:p>
          <a:p>
            <a:pPr lvl="1"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Atualização dos investimentos (maiores repasses ao parceiro privado, como por exemplo a ETE  Mato Grande);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CSP = R$ 3,248 bi (R$ 551 mi);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Custo PPP = contraprestação – incremento de receita (esgoto e água);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Contraprestação = parcela de disponibilidade + parcela de demanda;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Disponibilidade ;</a:t>
            </a:r>
          </a:p>
          <a:p>
            <a:pPr lvl="1"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Cobertura integral do CAPEX (esgoto e parque de hidrômetros);</a:t>
            </a:r>
          </a:p>
          <a:p>
            <a:pPr lvl="1" algn="just">
              <a:spcAft>
                <a:spcPts val="1200"/>
              </a:spcAft>
              <a:buFontTx/>
              <a:buChar char="-"/>
            </a:pPr>
            <a:r>
              <a:rPr lang="pt-BR" dirty="0"/>
              <a:t>VF * C * </a:t>
            </a:r>
            <a:r>
              <a:rPr lang="pt-BR" dirty="0" smtClean="0"/>
              <a:t>DI</a:t>
            </a:r>
          </a:p>
          <a:p>
            <a:pPr lvl="1"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C = cronograma de </a:t>
            </a:r>
            <a:r>
              <a:rPr lang="pt-BR" altLang="pt-BR" dirty="0" err="1" smtClean="0">
                <a:latin typeface="Calibri" pitchFamily="34" charset="0"/>
              </a:rPr>
              <a:t>expan</a:t>
            </a: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marL="0" indent="0" algn="just">
              <a:spcAft>
                <a:spcPts val="1200"/>
              </a:spcAft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  <a:spcAft>
                <a:spcPts val="1200"/>
              </a:spcAft>
              <a:buFontTx/>
              <a:buChar char="-"/>
            </a:pPr>
            <a:endParaRPr lang="pt-BR" altLang="pt-BR" dirty="0">
              <a:latin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1710" y="1556792"/>
            <a:ext cx="38163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u="sng" dirty="0" smtClean="0">
                <a:latin typeface="+mj-lt"/>
              </a:rPr>
              <a:t>ANÁLISE DO VALUE FOR MONEY:</a:t>
            </a:r>
            <a:endParaRPr lang="pt-BR" b="1" u="sng" dirty="0">
              <a:latin typeface="+mj-lt"/>
            </a:endParaRPr>
          </a:p>
          <a:p>
            <a:pPr>
              <a:defRPr/>
            </a:pPr>
            <a:endParaRPr lang="pt-BR" b="1" u="sng" dirty="0">
              <a:latin typeface="+mj-lt"/>
            </a:endParaRPr>
          </a:p>
          <a:p>
            <a:pPr>
              <a:defRPr/>
            </a:pPr>
            <a:endParaRPr lang="pt-BR" b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63919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2339975" y="333375"/>
            <a:ext cx="6335713" cy="1079500"/>
          </a:xfrm>
        </p:spPr>
        <p:txBody>
          <a:bodyPr/>
          <a:lstStyle/>
          <a:p>
            <a:r>
              <a:rPr lang="pt-BR" altLang="pt-BR" dirty="0" smtClean="0"/>
              <a:t>Concessões e PPPs no RS</a:t>
            </a:r>
            <a:br>
              <a:rPr lang="pt-BR" altLang="pt-BR" dirty="0" smtClean="0"/>
            </a:br>
            <a:r>
              <a:rPr lang="pt-BR" altLang="pt-BR" sz="2400" dirty="0" smtClean="0"/>
              <a:t>Cenário e Desafios</a:t>
            </a:r>
          </a:p>
        </p:txBody>
      </p:sp>
      <p:sp>
        <p:nvSpPr>
          <p:cNvPr id="13318" name="Espaço Reservado para Conteúdo 2"/>
          <p:cNvSpPr txBox="1">
            <a:spLocks/>
          </p:cNvSpPr>
          <p:nvPr/>
        </p:nvSpPr>
        <p:spPr bwMode="auto">
          <a:xfrm>
            <a:off x="579813" y="2060848"/>
            <a:ext cx="82296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Disponibilidade ;</a:t>
            </a:r>
          </a:p>
          <a:p>
            <a:pPr lvl="1"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Cobertura integral do CAPEX (esgoto e parque de hidrômetros);</a:t>
            </a:r>
          </a:p>
          <a:p>
            <a:pPr lvl="1" algn="just">
              <a:spcAft>
                <a:spcPts val="1200"/>
              </a:spcAft>
              <a:buFontTx/>
              <a:buChar char="-"/>
            </a:pPr>
            <a:r>
              <a:rPr lang="pt-BR" dirty="0"/>
              <a:t>VF * C * </a:t>
            </a:r>
            <a:r>
              <a:rPr lang="pt-BR" dirty="0" smtClean="0"/>
              <a:t>DI</a:t>
            </a:r>
          </a:p>
          <a:p>
            <a:pPr lvl="1"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C = cronograma de expansão (</a:t>
            </a:r>
            <a:r>
              <a:rPr lang="pt-BR" altLang="pt-BR" i="1" dirty="0" err="1" smtClean="0">
                <a:latin typeface="Calibri" pitchFamily="34" charset="0"/>
              </a:rPr>
              <a:t>ramp</a:t>
            </a:r>
            <a:r>
              <a:rPr lang="pt-BR" altLang="pt-BR" i="1" dirty="0" smtClean="0">
                <a:latin typeface="Calibri" pitchFamily="34" charset="0"/>
              </a:rPr>
              <a:t> </a:t>
            </a:r>
            <a:r>
              <a:rPr lang="pt-BR" altLang="pt-BR" i="1" dirty="0" err="1" smtClean="0">
                <a:latin typeface="Calibri" pitchFamily="34" charset="0"/>
              </a:rPr>
              <a:t>up</a:t>
            </a:r>
            <a:r>
              <a:rPr lang="pt-BR" altLang="pt-BR" dirty="0" smtClean="0">
                <a:latin typeface="Calibri" pitchFamily="34" charset="0"/>
              </a:rPr>
              <a:t>);</a:t>
            </a:r>
          </a:p>
          <a:p>
            <a:pPr lvl="1" algn="just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DI = fator de disponibilidade (redutor/incentivo);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Demanda;</a:t>
            </a:r>
          </a:p>
          <a:p>
            <a:pPr lvl="1">
              <a:spcAft>
                <a:spcPts val="1200"/>
              </a:spcAft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OPEX e remuneração/retorno;</a:t>
            </a:r>
          </a:p>
          <a:p>
            <a:pPr lvl="1">
              <a:spcAft>
                <a:spcPts val="1200"/>
              </a:spcAft>
              <a:buFontTx/>
              <a:buChar char="-"/>
            </a:pPr>
            <a:r>
              <a:rPr lang="pt-BR" dirty="0"/>
              <a:t>(</a:t>
            </a:r>
            <a:r>
              <a:rPr lang="pt-BR" dirty="0" err="1"/>
              <a:t>Pu</a:t>
            </a:r>
            <a:r>
              <a:rPr lang="pt-BR" dirty="0"/>
              <a:t> x </a:t>
            </a:r>
            <a:r>
              <a:rPr lang="pt-BR" dirty="0" err="1"/>
              <a:t>Vef</a:t>
            </a:r>
            <a:r>
              <a:rPr lang="pt-BR" dirty="0"/>
              <a:t>) x DE</a:t>
            </a: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marL="0" indent="0" algn="just">
              <a:spcAft>
                <a:spcPts val="1200"/>
              </a:spcAft>
            </a:pPr>
            <a:endParaRPr lang="pt-BR" altLang="pt-BR" dirty="0" smtClean="0">
              <a:latin typeface="Calibri" pitchFamily="34" charset="0"/>
            </a:endParaRPr>
          </a:p>
          <a:p>
            <a:pPr algn="just"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buFontTx/>
              <a:buChar char="-"/>
            </a:pPr>
            <a:endParaRPr lang="pt-BR" altLang="pt-BR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  <a:spcAft>
                <a:spcPts val="1200"/>
              </a:spcAft>
              <a:buFontTx/>
              <a:buChar char="-"/>
            </a:pPr>
            <a:endParaRPr lang="pt-BR" altLang="pt-BR" dirty="0">
              <a:latin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1710" y="1556792"/>
            <a:ext cx="38163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u="sng" dirty="0" smtClean="0">
                <a:latin typeface="+mj-lt"/>
              </a:rPr>
              <a:t>ANÁLISE DO VALUE FOR MONEY:</a:t>
            </a:r>
            <a:endParaRPr lang="pt-BR" b="1" u="sng" dirty="0">
              <a:latin typeface="+mj-lt"/>
            </a:endParaRPr>
          </a:p>
          <a:p>
            <a:pPr>
              <a:defRPr/>
            </a:pPr>
            <a:endParaRPr lang="pt-BR" b="1" u="sng" dirty="0">
              <a:latin typeface="+mj-lt"/>
            </a:endParaRPr>
          </a:p>
          <a:p>
            <a:pPr>
              <a:defRPr/>
            </a:pPr>
            <a:endParaRPr lang="pt-BR" b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92342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2339975" y="333375"/>
            <a:ext cx="6335713" cy="1079500"/>
          </a:xfrm>
        </p:spPr>
        <p:txBody>
          <a:bodyPr/>
          <a:lstStyle/>
          <a:p>
            <a:r>
              <a:rPr lang="pt-BR" altLang="pt-BR" dirty="0" smtClean="0"/>
              <a:t>Concessões e PPPs no RS</a:t>
            </a:r>
            <a:br>
              <a:rPr lang="pt-BR" altLang="pt-BR" dirty="0" smtClean="0"/>
            </a:br>
            <a:r>
              <a:rPr lang="pt-BR" altLang="pt-BR" sz="2400" dirty="0" smtClean="0"/>
              <a:t>Cenário e Desafios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11710" y="1556792"/>
            <a:ext cx="38163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u="sng" dirty="0" smtClean="0">
                <a:latin typeface="+mj-lt"/>
              </a:rPr>
              <a:t>ANÁLISE DO VALUE FOR MONEY:</a:t>
            </a:r>
            <a:endParaRPr lang="pt-BR" b="1" u="sng" dirty="0">
              <a:latin typeface="+mj-lt"/>
            </a:endParaRPr>
          </a:p>
          <a:p>
            <a:pPr>
              <a:defRPr/>
            </a:pPr>
            <a:endParaRPr lang="pt-BR" b="1" u="sng" dirty="0">
              <a:latin typeface="+mj-lt"/>
            </a:endParaRPr>
          </a:p>
          <a:p>
            <a:pPr>
              <a:defRPr/>
            </a:pPr>
            <a:endParaRPr lang="pt-BR" b="1" u="sng" dirty="0">
              <a:latin typeface="+mj-lt"/>
            </a:endParaRPr>
          </a:p>
        </p:txBody>
      </p:sp>
      <p:pic>
        <p:nvPicPr>
          <p:cNvPr id="5" name="Imagem 4"/>
          <p:cNvPicPr/>
          <p:nvPr/>
        </p:nvPicPr>
        <p:blipFill rotWithShape="1">
          <a:blip r:embed="rId2"/>
          <a:srcRect l="24681" t="19544" r="23703" b="20825"/>
          <a:stretch/>
        </p:blipFill>
        <p:spPr bwMode="auto">
          <a:xfrm>
            <a:off x="1403648" y="2018754"/>
            <a:ext cx="6336704" cy="4146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6188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2158</TotalTime>
  <Words>1025</Words>
  <Application>Microsoft Office PowerPoint</Application>
  <PresentationFormat>Apresentação na tela (4:3)</PresentationFormat>
  <Paragraphs>241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PPP de Esgoto na Região Metropolitana de Porto Alegre</vt:lpstr>
      <vt:lpstr>Concessões e PPPs no RS Cenário e Desafios</vt:lpstr>
      <vt:lpstr>Concessões e PPPs no RS Cenário e Desafios</vt:lpstr>
      <vt:lpstr>Concessões e PPPs no RS Cenário e Desafios</vt:lpstr>
      <vt:lpstr>Concessões e PPPs no RS Cenário e Desafios</vt:lpstr>
      <vt:lpstr>Concessões e PPPs no RS Cenário e Desafios</vt:lpstr>
      <vt:lpstr>Concessões e PPPs no RS Cenário e Desafios</vt:lpstr>
      <vt:lpstr>Concessões e PPPs no RS Cenário e Desafios</vt:lpstr>
      <vt:lpstr>Concessões e PPPs no RS Cenário e Desafios</vt:lpstr>
      <vt:lpstr>Concessões e PPPs no RS Cenário e Desafios</vt:lpstr>
      <vt:lpstr>Concessões e PPPs no RS Cenário e Desafios</vt:lpstr>
      <vt:lpstr>Concessões e PPPs no RS Cenário e Desafios</vt:lpstr>
      <vt:lpstr>Concessões e PPPs no RS Cenário e Desafios</vt:lpstr>
      <vt:lpstr>Concessões e PPPs no RS Cenário e Desafios</vt:lpstr>
      <vt:lpstr>Concessões e PPPs no RS Cenário e Desafios</vt:lpstr>
      <vt:lpstr>Concessões e PPPs no RS Cenário e Desafios</vt:lpstr>
    </vt:vector>
  </TitlesOfParts>
  <Company>Tribunal de Contas do Estado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Marcia Vecchio</dc:creator>
  <cp:lastModifiedBy>Roberto Tadeu de Souza Junior</cp:lastModifiedBy>
  <cp:revision>118</cp:revision>
  <dcterms:created xsi:type="dcterms:W3CDTF">2009-12-09T15:15:00Z</dcterms:created>
  <dcterms:modified xsi:type="dcterms:W3CDTF">2019-10-11T16:55:49Z</dcterms:modified>
</cp:coreProperties>
</file>