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303" r:id="rId2"/>
    <p:sldId id="270" r:id="rId3"/>
    <p:sldId id="260" r:id="rId4"/>
    <p:sldId id="271" r:id="rId5"/>
    <p:sldId id="272" r:id="rId6"/>
    <p:sldId id="304" r:id="rId7"/>
    <p:sldId id="274" r:id="rId8"/>
    <p:sldId id="275" r:id="rId9"/>
    <p:sldId id="259" r:id="rId10"/>
    <p:sldId id="276" r:id="rId11"/>
    <p:sldId id="277" r:id="rId12"/>
    <p:sldId id="279" r:id="rId13"/>
    <p:sldId id="280" r:id="rId14"/>
    <p:sldId id="281" r:id="rId15"/>
    <p:sldId id="282" r:id="rId16"/>
    <p:sldId id="283" r:id="rId17"/>
    <p:sldId id="284" r:id="rId18"/>
    <p:sldId id="278" r:id="rId19"/>
    <p:sldId id="264" r:id="rId20"/>
    <p:sldId id="265" r:id="rId21"/>
    <p:sldId id="268" r:id="rId22"/>
    <p:sldId id="297" r:id="rId23"/>
    <p:sldId id="286" r:id="rId24"/>
    <p:sldId id="298" r:id="rId25"/>
    <p:sldId id="299" r:id="rId26"/>
    <p:sldId id="300" r:id="rId27"/>
    <p:sldId id="287" r:id="rId28"/>
    <p:sldId id="288" r:id="rId29"/>
    <p:sldId id="289" r:id="rId30"/>
    <p:sldId id="290" r:id="rId31"/>
    <p:sldId id="291" r:id="rId32"/>
    <p:sldId id="292" r:id="rId33"/>
    <p:sldId id="293" r:id="rId34"/>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22" d="100"/>
          <a:sy n="122" d="100"/>
        </p:scale>
        <p:origin x="-96"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DEB51EF-B9E9-4112-A73B-24F2CCD29940}" type="datetimeFigureOut">
              <a:rPr lang="pt-BR" smtClean="0"/>
              <a:t>14/08/2019</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9230CE-BDC4-4511-ADB4-2D784E473066}" type="slidenum">
              <a:rPr lang="pt-BR" smtClean="0"/>
              <a:t>‹nº›</a:t>
            </a:fld>
            <a:endParaRPr lang="pt-BR"/>
          </a:p>
        </p:txBody>
      </p:sp>
    </p:spTree>
    <p:extLst>
      <p:ext uri="{BB962C8B-B14F-4D97-AF65-F5344CB8AC3E}">
        <p14:creationId xmlns:p14="http://schemas.microsoft.com/office/powerpoint/2010/main" val="24396697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EED928A8-6B29-42ED-B52D-0C3006418FAB}" type="datetime1">
              <a:rPr lang="pt-BR" smtClean="0"/>
              <a:t>14/08/2019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A931EFE-060B-48CC-A097-B7B53AEB5233}" type="slidenum">
              <a:rPr lang="pt-BR" smtClean="0"/>
              <a:t>‹nº›</a:t>
            </a:fld>
            <a:endParaRPr lang="pt-BR"/>
          </a:p>
        </p:txBody>
      </p:sp>
    </p:spTree>
    <p:extLst>
      <p:ext uri="{BB962C8B-B14F-4D97-AF65-F5344CB8AC3E}">
        <p14:creationId xmlns:p14="http://schemas.microsoft.com/office/powerpoint/2010/main" val="319742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AAACBBFE-9D9A-44F6-AF01-19B026D283AB}" type="datetime1">
              <a:rPr lang="pt-BR" smtClean="0"/>
              <a:t>14/08/2019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A931EFE-060B-48CC-A097-B7B53AEB5233}" type="slidenum">
              <a:rPr lang="pt-BR" smtClean="0"/>
              <a:t>‹nº›</a:t>
            </a:fld>
            <a:endParaRPr lang="pt-BR"/>
          </a:p>
        </p:txBody>
      </p:sp>
    </p:spTree>
    <p:extLst>
      <p:ext uri="{BB962C8B-B14F-4D97-AF65-F5344CB8AC3E}">
        <p14:creationId xmlns:p14="http://schemas.microsoft.com/office/powerpoint/2010/main" val="2795963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0FE41ABC-B7C1-4879-B611-FF51F92451B8}" type="datetime1">
              <a:rPr lang="pt-BR" smtClean="0"/>
              <a:t>14/08/2019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A931EFE-060B-48CC-A097-B7B53AEB5233}" type="slidenum">
              <a:rPr lang="pt-BR" smtClean="0"/>
              <a:t>‹nº›</a:t>
            </a:fld>
            <a:endParaRPr lang="pt-BR"/>
          </a:p>
        </p:txBody>
      </p:sp>
    </p:spTree>
    <p:extLst>
      <p:ext uri="{BB962C8B-B14F-4D97-AF65-F5344CB8AC3E}">
        <p14:creationId xmlns:p14="http://schemas.microsoft.com/office/powerpoint/2010/main" val="4103290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ED91BDCF-C1DC-4016-82AE-24A5D12256C4}" type="datetime1">
              <a:rPr lang="pt-BR" smtClean="0"/>
              <a:t>14/08/2019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A931EFE-060B-48CC-A097-B7B53AEB5233}" type="slidenum">
              <a:rPr lang="pt-BR" smtClean="0"/>
              <a:t>‹nº›</a:t>
            </a:fld>
            <a:endParaRPr lang="pt-BR"/>
          </a:p>
        </p:txBody>
      </p:sp>
    </p:spTree>
    <p:extLst>
      <p:ext uri="{BB962C8B-B14F-4D97-AF65-F5344CB8AC3E}">
        <p14:creationId xmlns:p14="http://schemas.microsoft.com/office/powerpoint/2010/main" val="1246128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Editar estilos de texto Mestre</a:t>
            </a:r>
          </a:p>
        </p:txBody>
      </p:sp>
      <p:sp>
        <p:nvSpPr>
          <p:cNvPr id="4" name="Espaço Reservado para Data 3"/>
          <p:cNvSpPr>
            <a:spLocks noGrp="1"/>
          </p:cNvSpPr>
          <p:nvPr>
            <p:ph type="dt" sz="half" idx="10"/>
          </p:nvPr>
        </p:nvSpPr>
        <p:spPr/>
        <p:txBody>
          <a:bodyPr/>
          <a:lstStyle/>
          <a:p>
            <a:fld id="{6E21CB23-C4A8-404C-AF89-FDD77EC4A631}" type="datetime1">
              <a:rPr lang="pt-BR" smtClean="0"/>
              <a:t>14/08/2019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A931EFE-060B-48CC-A097-B7B53AEB5233}" type="slidenum">
              <a:rPr lang="pt-BR" smtClean="0"/>
              <a:t>‹nº›</a:t>
            </a:fld>
            <a:endParaRPr lang="pt-BR"/>
          </a:p>
        </p:txBody>
      </p:sp>
    </p:spTree>
    <p:extLst>
      <p:ext uri="{BB962C8B-B14F-4D97-AF65-F5344CB8AC3E}">
        <p14:creationId xmlns:p14="http://schemas.microsoft.com/office/powerpoint/2010/main" val="756245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838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6172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AD20ABAE-AD6F-4BFD-BD01-4EFC448DA4C7}" type="datetime1">
              <a:rPr lang="pt-BR" smtClean="0"/>
              <a:t>14/08/2019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5A931EFE-060B-48CC-A097-B7B53AEB5233}" type="slidenum">
              <a:rPr lang="pt-BR" smtClean="0"/>
              <a:t>‹nº›</a:t>
            </a:fld>
            <a:endParaRPr lang="pt-BR"/>
          </a:p>
        </p:txBody>
      </p:sp>
    </p:spTree>
    <p:extLst>
      <p:ext uri="{BB962C8B-B14F-4D97-AF65-F5344CB8AC3E}">
        <p14:creationId xmlns:p14="http://schemas.microsoft.com/office/powerpoint/2010/main" val="1926549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BDE17CE0-4C16-4810-A9E3-F4571D2F5623}" type="datetime1">
              <a:rPr lang="pt-BR" smtClean="0"/>
              <a:t>14/08/2019</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5A931EFE-060B-48CC-A097-B7B53AEB5233}" type="slidenum">
              <a:rPr lang="pt-BR" smtClean="0"/>
              <a:t>‹nº›</a:t>
            </a:fld>
            <a:endParaRPr lang="pt-BR"/>
          </a:p>
        </p:txBody>
      </p:sp>
    </p:spTree>
    <p:extLst>
      <p:ext uri="{BB962C8B-B14F-4D97-AF65-F5344CB8AC3E}">
        <p14:creationId xmlns:p14="http://schemas.microsoft.com/office/powerpoint/2010/main" val="2566390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E6C2B0FE-7176-4EA0-92D0-4E12369AB53A}" type="datetime1">
              <a:rPr lang="pt-BR" smtClean="0"/>
              <a:t>14/08/2019</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5A931EFE-060B-48CC-A097-B7B53AEB5233}" type="slidenum">
              <a:rPr lang="pt-BR" smtClean="0"/>
              <a:t>‹nº›</a:t>
            </a:fld>
            <a:endParaRPr lang="pt-BR"/>
          </a:p>
        </p:txBody>
      </p:sp>
    </p:spTree>
    <p:extLst>
      <p:ext uri="{BB962C8B-B14F-4D97-AF65-F5344CB8AC3E}">
        <p14:creationId xmlns:p14="http://schemas.microsoft.com/office/powerpoint/2010/main" val="2117029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882E63D3-DAB1-49C8-87BB-BD97F8090C89}" type="datetime1">
              <a:rPr lang="pt-BR" smtClean="0"/>
              <a:t>14/08/2019</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5A931EFE-060B-48CC-A097-B7B53AEB5233}" type="slidenum">
              <a:rPr lang="pt-BR" smtClean="0"/>
              <a:t>‹nº›</a:t>
            </a:fld>
            <a:endParaRPr lang="pt-BR"/>
          </a:p>
        </p:txBody>
      </p:sp>
    </p:spTree>
    <p:extLst>
      <p:ext uri="{BB962C8B-B14F-4D97-AF65-F5344CB8AC3E}">
        <p14:creationId xmlns:p14="http://schemas.microsoft.com/office/powerpoint/2010/main" val="4108963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p:cNvSpPr>
            <a:spLocks noGrp="1"/>
          </p:cNvSpPr>
          <p:nvPr>
            <p:ph type="dt" sz="half" idx="10"/>
          </p:nvPr>
        </p:nvSpPr>
        <p:spPr/>
        <p:txBody>
          <a:bodyPr/>
          <a:lstStyle/>
          <a:p>
            <a:fld id="{BC7B958A-CA3F-4F33-BEDD-FA3374F07F1E}" type="datetime1">
              <a:rPr lang="pt-BR" smtClean="0"/>
              <a:t>14/08/2019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5A931EFE-060B-48CC-A097-B7B53AEB5233}" type="slidenum">
              <a:rPr lang="pt-BR" smtClean="0"/>
              <a:t>‹nº›</a:t>
            </a:fld>
            <a:endParaRPr lang="pt-BR"/>
          </a:p>
        </p:txBody>
      </p:sp>
    </p:spTree>
    <p:extLst>
      <p:ext uri="{BB962C8B-B14F-4D97-AF65-F5344CB8AC3E}">
        <p14:creationId xmlns:p14="http://schemas.microsoft.com/office/powerpoint/2010/main" val="3228655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p:cNvSpPr>
            <a:spLocks noGrp="1"/>
          </p:cNvSpPr>
          <p:nvPr>
            <p:ph type="dt" sz="half" idx="10"/>
          </p:nvPr>
        </p:nvSpPr>
        <p:spPr/>
        <p:txBody>
          <a:bodyPr/>
          <a:lstStyle/>
          <a:p>
            <a:fld id="{48F054BC-21D8-4E05-9D0D-63F4DDC6C731}" type="datetime1">
              <a:rPr lang="pt-BR" smtClean="0"/>
              <a:t>14/08/2019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5A931EFE-060B-48CC-A097-B7B53AEB5233}" type="slidenum">
              <a:rPr lang="pt-BR" smtClean="0"/>
              <a:t>‹nº›</a:t>
            </a:fld>
            <a:endParaRPr lang="pt-BR"/>
          </a:p>
        </p:txBody>
      </p:sp>
    </p:spTree>
    <p:extLst>
      <p:ext uri="{BB962C8B-B14F-4D97-AF65-F5344CB8AC3E}">
        <p14:creationId xmlns:p14="http://schemas.microsoft.com/office/powerpoint/2010/main" val="2771835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5A9640-F62C-45FB-B872-3C5575CE21AF}" type="datetime1">
              <a:rPr lang="pt-BR" smtClean="0"/>
              <a:t>14/08/2019</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931EFE-060B-48CC-A097-B7B53AEB5233}" type="slidenum">
              <a:rPr lang="pt-BR" smtClean="0"/>
              <a:t>‹nº›</a:t>
            </a:fld>
            <a:endParaRPr lang="pt-BR"/>
          </a:p>
        </p:txBody>
      </p:sp>
    </p:spTree>
    <p:extLst>
      <p:ext uri="{BB962C8B-B14F-4D97-AF65-F5344CB8AC3E}">
        <p14:creationId xmlns:p14="http://schemas.microsoft.com/office/powerpoint/2010/main" val="37438848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jusbrasil.com.br/busca?s=jurisprudencia&amp;q=titulo:REsp%20687.479/R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jusbrasil.com.br/legislacao/109767/decreto-20910-32"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fontScale="90000"/>
          </a:bodyPr>
          <a:lstStyle/>
          <a:p>
            <a:r>
              <a:rPr lang="pt-BR" b="1" dirty="0"/>
              <a:t>CONTAGEM DE TEMPO – AVERBAÇÃO E DESAVERBAÇÃO</a:t>
            </a:r>
          </a:p>
        </p:txBody>
      </p:sp>
      <p:sp>
        <p:nvSpPr>
          <p:cNvPr id="3" name="Subtítulo 2"/>
          <p:cNvSpPr>
            <a:spLocks noGrp="1"/>
          </p:cNvSpPr>
          <p:nvPr>
            <p:ph type="subTitle" idx="1"/>
          </p:nvPr>
        </p:nvSpPr>
        <p:spPr/>
        <p:txBody>
          <a:bodyPr/>
          <a:lstStyle/>
          <a:p>
            <a:endParaRPr lang="pt-BR" dirty="0"/>
          </a:p>
          <a:p>
            <a:r>
              <a:rPr lang="pt-BR" b="1" dirty="0"/>
              <a:t>Magadar Rosália Costa Briguet</a:t>
            </a:r>
          </a:p>
          <a:p>
            <a:r>
              <a:rPr lang="pt-BR" b="1" dirty="0"/>
              <a:t>Foz junho de 2016</a:t>
            </a:r>
          </a:p>
        </p:txBody>
      </p:sp>
      <p:sp>
        <p:nvSpPr>
          <p:cNvPr id="5" name="Espaço Reservado para Número de Slide 4"/>
          <p:cNvSpPr>
            <a:spLocks noGrp="1"/>
          </p:cNvSpPr>
          <p:nvPr>
            <p:ph type="sldNum" sz="quarter" idx="12"/>
          </p:nvPr>
        </p:nvSpPr>
        <p:spPr/>
        <p:txBody>
          <a:bodyPr/>
          <a:lstStyle/>
          <a:p>
            <a:fld id="{5A931EFE-060B-48CC-A097-B7B53AEB5233}" type="slidenum">
              <a:rPr lang="pt-BR" smtClean="0"/>
              <a:t>1</a:t>
            </a:fld>
            <a:endParaRPr lang="pt-BR"/>
          </a:p>
        </p:txBody>
      </p:sp>
    </p:spTree>
    <p:extLst>
      <p:ext uri="{BB962C8B-B14F-4D97-AF65-F5344CB8AC3E}">
        <p14:creationId xmlns:p14="http://schemas.microsoft.com/office/powerpoint/2010/main" val="2494145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ltLang="pt-BR" b="1" dirty="0"/>
              <a:t>Contagem de tempo de contribuição - professor</a:t>
            </a:r>
            <a:endParaRPr lang="pt-BR" dirty="0"/>
          </a:p>
        </p:txBody>
      </p:sp>
      <p:sp>
        <p:nvSpPr>
          <p:cNvPr id="3" name="Espaço Reservado para Conteúdo 2"/>
          <p:cNvSpPr>
            <a:spLocks noGrp="1"/>
          </p:cNvSpPr>
          <p:nvPr>
            <p:ph idx="1"/>
          </p:nvPr>
        </p:nvSpPr>
        <p:spPr>
          <a:xfrm>
            <a:off x="838200" y="1825625"/>
            <a:ext cx="10515600" cy="4834120"/>
          </a:xfrm>
        </p:spPr>
        <p:txBody>
          <a:bodyPr>
            <a:normAutofit fontScale="25000" lnSpcReduction="20000"/>
          </a:bodyPr>
          <a:lstStyle/>
          <a:p>
            <a:pPr marL="457200" lvl="1" indent="0">
              <a:lnSpc>
                <a:spcPct val="80000"/>
              </a:lnSpc>
              <a:buNone/>
              <a:defRPr/>
            </a:pPr>
            <a:endParaRPr lang="pt-BR" altLang="pt-BR" sz="1800" b="1" dirty="0"/>
          </a:p>
          <a:p>
            <a:pPr marL="457200" lvl="1" indent="0">
              <a:lnSpc>
                <a:spcPct val="80000"/>
              </a:lnSpc>
              <a:buNone/>
              <a:defRPr/>
            </a:pPr>
            <a:r>
              <a:rPr lang="pt-BR" altLang="pt-BR" sz="9600" b="1" dirty="0"/>
              <a:t>Readaptados</a:t>
            </a:r>
            <a:endParaRPr lang="pt-BR" altLang="pt-BR" sz="1800" b="1" dirty="0"/>
          </a:p>
          <a:p>
            <a:pPr algn="just">
              <a:lnSpc>
                <a:spcPct val="120000"/>
              </a:lnSpc>
              <a:defRPr/>
            </a:pPr>
            <a:r>
              <a:rPr lang="pt-BR" altLang="pt-BR" sz="5600" b="1" dirty="0"/>
              <a:t>Ação coletiva. Sindicato dos Professores e Funcionários Municipais de São Paulo. Pretensão ao reconhecimento do direito à aposentadoria especial segundo sistemática do art. 40,§5o., da Constituição Federal, aos professores readaptados. Possibilidade em parte. Interpretação teleológica constitucional aliada ao desate da ADIN 3772-2 que tirou a conclusão de que </a:t>
            </a:r>
            <a:r>
              <a:rPr lang="pt-BR" altLang="pt-BR" sz="5600" b="1" dirty="0">
                <a:solidFill>
                  <a:srgbClr val="FF0000"/>
                </a:solidFill>
              </a:rPr>
              <a:t>somente os professores readaptados na função de direção, coordenação e assessoramento pedagógico, desde que exercida em estabelecimento de ensino básico, fazem jus a tal modalidade diferenciada de aposentação. Necessidade de preservação na readaptação do exercício da atividade de educar no âmbito intramuros do estabelecimento de ensino. Contato com o aluno que deve ser compreendido na valoração do conceito de função de magistério - Vedação aos especialistas e aos professores readaptados em funções administrativas junto à Administração Municipal </a:t>
            </a:r>
            <a:r>
              <a:rPr lang="pt-BR" altLang="pt-BR" sz="5600" b="1" dirty="0"/>
              <a:t>R. Sentença de parcial procedência mantida, porém integrada para informar a amplitude do conceito de assessoramento pedagógico Precedente - Inexistência de interpretação restritiva da garantia constitucional. Recurso oficial, voluntário e do autor improvidos. (Ap. Cível 0038587-83.2010.8.26.0053, </a:t>
            </a:r>
            <a:r>
              <a:rPr lang="pt-BR" altLang="pt-BR" sz="5600" b="1" dirty="0" err="1"/>
              <a:t>Re.Des</a:t>
            </a:r>
            <a:r>
              <a:rPr lang="pt-BR" altLang="pt-BR" sz="5600" b="1" dirty="0"/>
              <a:t>. Carlos Eduardo </a:t>
            </a:r>
            <a:r>
              <a:rPr lang="pt-BR" altLang="pt-BR" sz="5600" b="1" dirty="0" err="1"/>
              <a:t>Pachi</a:t>
            </a:r>
            <a:r>
              <a:rPr lang="pt-BR" altLang="pt-BR" sz="5600" b="1" dirty="0"/>
              <a:t>, 9a. Câmara de Direito Público, j. 27.02.2013) (</a:t>
            </a:r>
            <a:r>
              <a:rPr lang="pt-BR" altLang="pt-BR" sz="5600" b="1" dirty="0" err="1"/>
              <a:t>g.n</a:t>
            </a:r>
            <a:r>
              <a:rPr lang="pt-BR" altLang="pt-BR" sz="5600" b="1" dirty="0"/>
              <a:t>.)</a:t>
            </a:r>
          </a:p>
          <a:p>
            <a:pPr algn="just">
              <a:lnSpc>
                <a:spcPct val="120000"/>
              </a:lnSpc>
              <a:defRPr/>
            </a:pPr>
            <a:r>
              <a:rPr lang="pt-BR" altLang="pt-BR" sz="8000" b="1" dirty="0"/>
              <a:t>Conversão de tempo especial de professor em tempo comum, para aposentadoria em outro cargo</a:t>
            </a:r>
          </a:p>
          <a:p>
            <a:pPr marL="457200" lvl="1" indent="0">
              <a:lnSpc>
                <a:spcPct val="120000"/>
              </a:lnSpc>
              <a:buNone/>
              <a:defRPr/>
            </a:pPr>
            <a:r>
              <a:rPr lang="pt-BR" altLang="pt-BR" sz="6400" b="1" dirty="0"/>
              <a:t>STF (ADI 178-7) – lei do </a:t>
            </a:r>
            <a:r>
              <a:rPr lang="pt-BR" altLang="pt-BR" sz="6400" b="1" dirty="0" err="1"/>
              <a:t>R.Grande</a:t>
            </a:r>
            <a:r>
              <a:rPr lang="pt-BR" altLang="pt-BR" sz="6400" b="1" dirty="0"/>
              <a:t> do Sul considerada inconstitucional por permitir conversão do tempo especial de professor, em tempo comum</a:t>
            </a:r>
          </a:p>
          <a:p>
            <a:pPr marL="457200" lvl="1" indent="0">
              <a:lnSpc>
                <a:spcPct val="120000"/>
              </a:lnSpc>
              <a:buNone/>
              <a:defRPr/>
            </a:pPr>
            <a:r>
              <a:rPr lang="en-US" altLang="pt-BR" sz="6400" b="1" dirty="0"/>
              <a:t>STF (ADI 755/) RE 0195437/97/SP-Tribunal </a:t>
            </a:r>
            <a:r>
              <a:rPr lang="en-US" altLang="pt-BR" sz="6400" b="1" dirty="0" err="1"/>
              <a:t>Pleno</a:t>
            </a:r>
            <a:r>
              <a:rPr lang="en-US" altLang="pt-BR" sz="6400" b="1" dirty="0"/>
              <a:t>- Rel. </a:t>
            </a:r>
            <a:r>
              <a:rPr lang="en-US" altLang="pt-BR" sz="6400" b="1" dirty="0" err="1"/>
              <a:t>Maurício</a:t>
            </a:r>
            <a:r>
              <a:rPr lang="en-US" altLang="pt-BR" sz="6400" b="1" dirty="0"/>
              <a:t> </a:t>
            </a:r>
            <a:r>
              <a:rPr lang="en-US" altLang="pt-BR" sz="6400" b="1" dirty="0" err="1"/>
              <a:t>Corrêa</a:t>
            </a:r>
            <a:r>
              <a:rPr lang="en-US" altLang="pt-BR" sz="6400" b="1" dirty="0"/>
              <a:t>, DJ 06.12.96 – </a:t>
            </a:r>
            <a:r>
              <a:rPr lang="en-US" altLang="pt-BR" sz="6400" b="1" dirty="0" err="1"/>
              <a:t>inconstitucional</a:t>
            </a:r>
            <a:r>
              <a:rPr lang="en-US" altLang="pt-BR" sz="6400" b="1" dirty="0"/>
              <a:t> o §6o. do art. 126 da Const. </a:t>
            </a:r>
            <a:r>
              <a:rPr lang="en-US" altLang="pt-BR" sz="6400" b="1" dirty="0" err="1"/>
              <a:t>estadual</a:t>
            </a:r>
            <a:r>
              <a:rPr lang="en-US" altLang="pt-BR" sz="6400" b="1" dirty="0"/>
              <a:t> – </a:t>
            </a:r>
            <a:r>
              <a:rPr lang="en-US" altLang="pt-BR" sz="6400" b="1" dirty="0" err="1"/>
              <a:t>Contagem</a:t>
            </a:r>
            <a:r>
              <a:rPr lang="en-US" altLang="pt-BR" sz="6400" b="1" dirty="0"/>
              <a:t> </a:t>
            </a:r>
            <a:r>
              <a:rPr lang="en-US" altLang="pt-BR" sz="6400" b="1" dirty="0" err="1"/>
              <a:t>proporcional</a:t>
            </a:r>
            <a:r>
              <a:rPr lang="en-US" altLang="pt-BR" sz="6400" b="1" dirty="0"/>
              <a:t> do tempo de </a:t>
            </a:r>
            <a:r>
              <a:rPr lang="en-US" altLang="pt-BR" sz="6400" b="1" dirty="0" err="1"/>
              <a:t>contribuição</a:t>
            </a:r>
            <a:endParaRPr lang="en-US" altLang="pt-BR" sz="6400" b="1" dirty="0"/>
          </a:p>
          <a:p>
            <a:endParaRPr lang="pt-BR" dirty="0"/>
          </a:p>
        </p:txBody>
      </p:sp>
      <p:sp>
        <p:nvSpPr>
          <p:cNvPr id="5" name="Espaço Reservado para Número de Slide 4"/>
          <p:cNvSpPr>
            <a:spLocks noGrp="1"/>
          </p:cNvSpPr>
          <p:nvPr>
            <p:ph type="sldNum" sz="quarter" idx="12"/>
          </p:nvPr>
        </p:nvSpPr>
        <p:spPr/>
        <p:txBody>
          <a:bodyPr/>
          <a:lstStyle/>
          <a:p>
            <a:fld id="{5A931EFE-060B-48CC-A097-B7B53AEB5233}" type="slidenum">
              <a:rPr lang="pt-BR" smtClean="0"/>
              <a:t>10</a:t>
            </a:fld>
            <a:endParaRPr lang="pt-BR"/>
          </a:p>
        </p:txBody>
      </p:sp>
    </p:spTree>
    <p:extLst>
      <p:ext uri="{BB962C8B-B14F-4D97-AF65-F5344CB8AC3E}">
        <p14:creationId xmlns:p14="http://schemas.microsoft.com/office/powerpoint/2010/main" val="1562477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Contagem de tempo de contribuição - professor</a:t>
            </a:r>
          </a:p>
        </p:txBody>
      </p:sp>
      <p:sp>
        <p:nvSpPr>
          <p:cNvPr id="3" name="Espaço Reservado para Conteúdo 2"/>
          <p:cNvSpPr>
            <a:spLocks noGrp="1"/>
          </p:cNvSpPr>
          <p:nvPr>
            <p:ph idx="1"/>
          </p:nvPr>
        </p:nvSpPr>
        <p:spPr/>
        <p:txBody>
          <a:bodyPr>
            <a:normAutofit fontScale="25000" lnSpcReduction="20000"/>
          </a:bodyPr>
          <a:lstStyle/>
          <a:p>
            <a:r>
              <a:rPr lang="pt-BR" altLang="pt-BR" sz="4800" b="1" dirty="0">
                <a:latin typeface="Arial Black" panose="020B0A04020102020204" pitchFamily="34" charset="0"/>
              </a:rPr>
              <a:t>Possibilidade de contagem:</a:t>
            </a:r>
          </a:p>
          <a:p>
            <a:pPr lvl="1"/>
            <a:endParaRPr lang="pt-BR" altLang="pt-BR" sz="4800" b="1" dirty="0">
              <a:latin typeface="Arial Black" panose="020B0A04020102020204" pitchFamily="34" charset="0"/>
            </a:endParaRPr>
          </a:p>
          <a:p>
            <a:pPr lvl="1">
              <a:lnSpc>
                <a:spcPct val="120000"/>
              </a:lnSpc>
            </a:pPr>
            <a:r>
              <a:rPr lang="pt-BR" altLang="pt-BR" sz="4800" b="1" dirty="0">
                <a:latin typeface="Arial Black" panose="020B0A04020102020204" pitchFamily="34" charset="0"/>
              </a:rPr>
              <a:t>Professor em atividades de direção, coordenação e assessoramento nas unidades escolas – Lei 11.301/2006 (interpretação do STF na ADI 3772)</a:t>
            </a:r>
          </a:p>
          <a:p>
            <a:pPr lvl="1">
              <a:lnSpc>
                <a:spcPct val="120000"/>
              </a:lnSpc>
            </a:pPr>
            <a:r>
              <a:rPr lang="pt-BR" altLang="pt-BR" sz="4800" b="1" dirty="0">
                <a:latin typeface="Arial Black" panose="020B0A04020102020204" pitchFamily="34" charset="0"/>
              </a:rPr>
              <a:t>Contagem do tempo em função do magistério na iniciativa privada  (STF- AI 621801- j. 27.04.2011)</a:t>
            </a:r>
          </a:p>
          <a:p>
            <a:pPr lvl="1">
              <a:lnSpc>
                <a:spcPct val="120000"/>
              </a:lnSpc>
              <a:defRPr/>
            </a:pPr>
            <a:r>
              <a:rPr lang="pt-BR" sz="4800" b="1" dirty="0">
                <a:latin typeface="Arial Black" panose="020B0A04020102020204" pitchFamily="34" charset="0"/>
              </a:rPr>
              <a:t>Monitor de Mobral (anterior a EC 20): é possível o cômputo do tempo, independentemente da habilitação </a:t>
            </a:r>
          </a:p>
          <a:p>
            <a:pPr lvl="1" indent="0">
              <a:lnSpc>
                <a:spcPct val="120000"/>
              </a:lnSpc>
              <a:buNone/>
              <a:defRPr/>
            </a:pPr>
            <a:r>
              <a:rPr lang="pt-BR" sz="4800" b="1" dirty="0">
                <a:latin typeface="Arial Black" panose="020B0A04020102020204" pitchFamily="34" charset="0"/>
              </a:rPr>
              <a:t>	 STF </a:t>
            </a:r>
            <a:r>
              <a:rPr lang="pt-BR" sz="4800" b="1" dirty="0" err="1">
                <a:latin typeface="Arial Black" panose="020B0A04020102020204" pitchFamily="34" charset="0"/>
              </a:rPr>
              <a:t>RE-AgR</a:t>
            </a:r>
            <a:r>
              <a:rPr lang="pt-BR" sz="4800" b="1" dirty="0">
                <a:latin typeface="Arial Black" panose="020B0A04020102020204" pitchFamily="34" charset="0"/>
              </a:rPr>
              <a:t> 35460/SP, p. 03.03.2006 e AI 726107</a:t>
            </a:r>
          </a:p>
          <a:p>
            <a:pPr lvl="1" indent="0">
              <a:lnSpc>
                <a:spcPct val="120000"/>
              </a:lnSpc>
              <a:buNone/>
              <a:defRPr/>
            </a:pPr>
            <a:r>
              <a:rPr lang="pt-BR" sz="4800" b="1" dirty="0">
                <a:latin typeface="Arial Black" panose="020B0A04020102020204" pitchFamily="34" charset="0"/>
              </a:rPr>
              <a:t>	Necessário emissão de certidão onde foi prestado o serviço</a:t>
            </a:r>
          </a:p>
          <a:p>
            <a:pPr lvl="1">
              <a:lnSpc>
                <a:spcPct val="120000"/>
              </a:lnSpc>
              <a:defRPr/>
            </a:pPr>
            <a:r>
              <a:rPr lang="pt-BR" altLang="pt-BR" sz="4800" b="1" dirty="0">
                <a:latin typeface="Arial Black" panose="020B0A04020102020204" pitchFamily="34" charset="0"/>
              </a:rPr>
              <a:t>Professores afastados em entidades conveniadas (APAE, por ex.) para exercer atividades do magistério – sala de aula</a:t>
            </a:r>
          </a:p>
          <a:p>
            <a:pPr lvl="1">
              <a:lnSpc>
                <a:spcPct val="120000"/>
              </a:lnSpc>
              <a:defRPr/>
            </a:pPr>
            <a:r>
              <a:rPr lang="pt-BR" altLang="pt-BR" sz="4800" b="1" dirty="0">
                <a:latin typeface="Arial Black" panose="020B0A04020102020204" pitchFamily="34" charset="0"/>
              </a:rPr>
              <a:t>Aplicação no tempo: servidores que exerceram, exercem ou irão exercer  - </a:t>
            </a:r>
            <a:r>
              <a:rPr lang="pt-BR" sz="4800" b="1" dirty="0">
                <a:latin typeface="Arial Black" panose="020B0A04020102020204" pitchFamily="34" charset="0"/>
              </a:rPr>
              <a:t> a</a:t>
            </a:r>
            <a:r>
              <a:rPr lang="pt-BR" altLang="pt-BR" sz="4800" b="1" dirty="0">
                <a:latin typeface="Arial Black" panose="020B0A04020102020204" pitchFamily="34" charset="0"/>
              </a:rPr>
              <a:t>rt. 188F do Dec. 3048/99</a:t>
            </a:r>
          </a:p>
          <a:p>
            <a:pPr lvl="1">
              <a:lnSpc>
                <a:spcPct val="120000"/>
              </a:lnSpc>
              <a:defRPr/>
            </a:pPr>
            <a:r>
              <a:rPr lang="pt-BR" altLang="pt-BR" sz="4800" b="1" dirty="0">
                <a:latin typeface="Arial Black" panose="020B0A04020102020204" pitchFamily="34" charset="0"/>
              </a:rPr>
              <a:t> (RE 611954, p. 17.04.2012)</a:t>
            </a:r>
          </a:p>
          <a:p>
            <a:pPr lvl="1">
              <a:lnSpc>
                <a:spcPct val="120000"/>
              </a:lnSpc>
              <a:defRPr/>
            </a:pPr>
            <a:r>
              <a:rPr lang="pt-BR" sz="4800" b="1" dirty="0">
                <a:latin typeface="Arial Black" panose="020B0A04020102020204" pitchFamily="34" charset="0"/>
              </a:rPr>
              <a:t> </a:t>
            </a:r>
          </a:p>
          <a:p>
            <a:pPr lvl="1">
              <a:lnSpc>
                <a:spcPct val="120000"/>
              </a:lnSpc>
              <a:defRPr/>
            </a:pPr>
            <a:r>
              <a:rPr lang="pt-BR" altLang="pt-BR" sz="4800" b="1" dirty="0">
                <a:latin typeface="Arial Black" panose="020B0A04020102020204" pitchFamily="34" charset="0"/>
              </a:rPr>
              <a:t>Impossibilidade de contagem:</a:t>
            </a:r>
          </a:p>
          <a:p>
            <a:pPr lvl="1">
              <a:lnSpc>
                <a:spcPct val="120000"/>
              </a:lnSpc>
              <a:defRPr/>
            </a:pPr>
            <a:endParaRPr lang="pt-BR" altLang="pt-BR" sz="4800" b="1" dirty="0">
              <a:latin typeface="Arial Black" panose="020B0A04020102020204" pitchFamily="34" charset="0"/>
            </a:endParaRPr>
          </a:p>
          <a:p>
            <a:pPr lvl="1">
              <a:defRPr/>
            </a:pPr>
            <a:r>
              <a:rPr lang="pt-BR" altLang="pt-BR" sz="4800" b="1" dirty="0">
                <a:latin typeface="Arial Black" panose="020B0A04020102020204" pitchFamily="34" charset="0"/>
              </a:rPr>
              <a:t>Professor  em atividade administrativa – liminar concedida na Reclamação (STF) 17426 </a:t>
            </a:r>
          </a:p>
          <a:p>
            <a:pPr lvl="1"/>
            <a:r>
              <a:rPr lang="pt-BR" altLang="pt-BR" sz="4800" b="1" dirty="0">
                <a:latin typeface="Arial Black" panose="020B0A04020102020204" pitchFamily="34" charset="0"/>
              </a:rPr>
              <a:t>Professor afastado nos órgãos centrais</a:t>
            </a:r>
          </a:p>
          <a:p>
            <a:pPr lvl="1"/>
            <a:r>
              <a:rPr lang="pt-BR" altLang="pt-BR" sz="4800" b="1" dirty="0">
                <a:latin typeface="Arial Black" panose="020B0A04020102020204" pitchFamily="34" charset="0"/>
              </a:rPr>
              <a:t>Professor afastado para</a:t>
            </a:r>
          </a:p>
          <a:p>
            <a:pPr lvl="2"/>
            <a:r>
              <a:rPr lang="pt-BR" altLang="pt-BR" sz="4800" b="1" dirty="0">
                <a:latin typeface="Arial Black" panose="020B0A04020102020204" pitchFamily="34" charset="0"/>
              </a:rPr>
              <a:t> mandato sindical, conselho tutelar e outros</a:t>
            </a:r>
          </a:p>
          <a:p>
            <a:pPr lvl="2"/>
            <a:endParaRPr lang="pt-BR" altLang="pt-BR" sz="4800" b="1" i="1" dirty="0">
              <a:latin typeface="Arial Black" panose="020B0A04020102020204" pitchFamily="34" charset="0"/>
            </a:endParaRPr>
          </a:p>
          <a:p>
            <a:endParaRPr lang="pt-BR" altLang="pt-BR" sz="4300" b="1" dirty="0">
              <a:latin typeface="Arial Black" panose="020B0A04020102020204" pitchFamily="34" charset="0"/>
            </a:endParaRPr>
          </a:p>
          <a:p>
            <a:endParaRPr lang="pt-BR" altLang="pt-BR" sz="4300" b="1" dirty="0">
              <a:latin typeface="Arial Black" panose="020B0A04020102020204" pitchFamily="34" charset="0"/>
            </a:endParaRPr>
          </a:p>
          <a:p>
            <a:endParaRPr lang="pt-BR" dirty="0"/>
          </a:p>
        </p:txBody>
      </p:sp>
      <p:sp>
        <p:nvSpPr>
          <p:cNvPr id="5" name="Espaço Reservado para Número de Slide 4"/>
          <p:cNvSpPr>
            <a:spLocks noGrp="1"/>
          </p:cNvSpPr>
          <p:nvPr>
            <p:ph type="sldNum" sz="quarter" idx="12"/>
          </p:nvPr>
        </p:nvSpPr>
        <p:spPr/>
        <p:txBody>
          <a:bodyPr/>
          <a:lstStyle/>
          <a:p>
            <a:fld id="{5A931EFE-060B-48CC-A097-B7B53AEB5233}" type="slidenum">
              <a:rPr lang="pt-BR" smtClean="0"/>
              <a:t>11</a:t>
            </a:fld>
            <a:endParaRPr lang="pt-BR"/>
          </a:p>
        </p:txBody>
      </p:sp>
    </p:spTree>
    <p:extLst>
      <p:ext uri="{BB962C8B-B14F-4D97-AF65-F5344CB8AC3E}">
        <p14:creationId xmlns:p14="http://schemas.microsoft.com/office/powerpoint/2010/main" val="37802533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Contagem de tempo – especialistas de educação</a:t>
            </a:r>
          </a:p>
        </p:txBody>
      </p:sp>
      <p:sp>
        <p:nvSpPr>
          <p:cNvPr id="3" name="Espaço Reservado para Conteúdo 2"/>
          <p:cNvSpPr>
            <a:spLocks noGrp="1"/>
          </p:cNvSpPr>
          <p:nvPr>
            <p:ph idx="1"/>
          </p:nvPr>
        </p:nvSpPr>
        <p:spPr/>
        <p:txBody>
          <a:bodyPr>
            <a:normAutofit fontScale="77500" lnSpcReduction="20000"/>
          </a:bodyPr>
          <a:lstStyle/>
          <a:p>
            <a:endParaRPr lang="pt-BR" dirty="0"/>
          </a:p>
          <a:p>
            <a:r>
              <a:rPr lang="pt-BR" b="1" dirty="0"/>
              <a:t>Impossibilidade de concessão de aposentadoria especial aos diretores, coordenadores e supervisores efetivos (Lei 11.301, e ADI 3772</a:t>
            </a:r>
            <a:r>
              <a:rPr lang="pt-BR" dirty="0"/>
              <a:t>)</a:t>
            </a:r>
          </a:p>
          <a:p>
            <a:r>
              <a:rPr lang="pt-BR" altLang="pt-BR" b="1" dirty="0"/>
              <a:t>Recomendamos a leitura das seguintes decisões monocráticas do STF: (RE 593897/SP, Min. Marco Aurélio, </a:t>
            </a:r>
            <a:r>
              <a:rPr lang="pt-BR" altLang="pt-BR" b="1" dirty="0" err="1"/>
              <a:t>Dje</a:t>
            </a:r>
            <a:r>
              <a:rPr lang="pt-BR" altLang="pt-BR" b="1" dirty="0"/>
              <a:t>. 14.03.2011/; RE 669648/SC, Min. Ricardo </a:t>
            </a:r>
            <a:r>
              <a:rPr lang="pt-BR" altLang="pt-BR" b="1" dirty="0" err="1"/>
              <a:t>Lewandowski</a:t>
            </a:r>
            <a:r>
              <a:rPr lang="pt-BR" altLang="pt-BR" b="1" dirty="0"/>
              <a:t>, j.03.02.2014; RE 767984, Min. Celso de Mello, j. 30.08.2013; ARE 685095/SC, Min. Carmen Lúcia, j. 27.06.2012; ARE 670023/SC, Min. Carmen Lúcia, j. 26.06.2012; RE 707288/SC, Min. Carmen Lúcia, j. 13.09.2012; AI 505921/ED/MG, Min. Marco Aurélio, j. 14.08.2013; ARE 735612/SC, Min. Carmen Lúcia, j. 30.03.2013.</a:t>
            </a:r>
          </a:p>
          <a:p>
            <a:r>
              <a:rPr lang="pt-BR" altLang="pt-BR" b="1" dirty="0"/>
              <a:t> </a:t>
            </a:r>
          </a:p>
          <a:p>
            <a:r>
              <a:rPr lang="pt-BR" altLang="pt-BR" b="1" dirty="0"/>
              <a:t> Reclamação 10860/MC/SP, j. 26.05.2011. Leia-se a decisão do Ministro Gilmar Mendes</a:t>
            </a:r>
          </a:p>
          <a:p>
            <a:endParaRPr lang="pt-BR" dirty="0"/>
          </a:p>
          <a:p>
            <a:r>
              <a:rPr lang="pt-BR" b="1" dirty="0"/>
              <a:t>PL 7813/2014 – estende a aposentadoria especial aos especialistas</a:t>
            </a:r>
          </a:p>
          <a:p>
            <a:endParaRPr lang="pt-BR" dirty="0"/>
          </a:p>
          <a:p>
            <a:endParaRPr lang="pt-BR" dirty="0"/>
          </a:p>
        </p:txBody>
      </p:sp>
      <p:sp>
        <p:nvSpPr>
          <p:cNvPr id="5" name="Espaço Reservado para Número de Slide 4"/>
          <p:cNvSpPr>
            <a:spLocks noGrp="1"/>
          </p:cNvSpPr>
          <p:nvPr>
            <p:ph type="sldNum" sz="quarter" idx="12"/>
          </p:nvPr>
        </p:nvSpPr>
        <p:spPr/>
        <p:txBody>
          <a:bodyPr/>
          <a:lstStyle/>
          <a:p>
            <a:fld id="{5A931EFE-060B-48CC-A097-B7B53AEB5233}" type="slidenum">
              <a:rPr lang="pt-BR" smtClean="0"/>
              <a:t>12</a:t>
            </a:fld>
            <a:endParaRPr lang="pt-BR"/>
          </a:p>
        </p:txBody>
      </p:sp>
    </p:spTree>
    <p:extLst>
      <p:ext uri="{BB962C8B-B14F-4D97-AF65-F5344CB8AC3E}">
        <p14:creationId xmlns:p14="http://schemas.microsoft.com/office/powerpoint/2010/main" val="40645034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CERTIDÃO DE TEMPO DE CONTRIBUIÇÃO OU DE SERVIÇO</a:t>
            </a:r>
          </a:p>
        </p:txBody>
      </p:sp>
      <p:sp>
        <p:nvSpPr>
          <p:cNvPr id="3" name="Espaço Reservado para Conteúdo 2"/>
          <p:cNvSpPr>
            <a:spLocks noGrp="1"/>
          </p:cNvSpPr>
          <p:nvPr>
            <p:ph idx="1"/>
          </p:nvPr>
        </p:nvSpPr>
        <p:spPr>
          <a:xfrm>
            <a:off x="838200" y="1958272"/>
            <a:ext cx="10515600" cy="4899727"/>
          </a:xfrm>
        </p:spPr>
        <p:txBody>
          <a:bodyPr>
            <a:normAutofit fontScale="85000" lnSpcReduction="20000"/>
          </a:bodyPr>
          <a:lstStyle/>
          <a:p>
            <a:r>
              <a:rPr lang="pt-BR" b="1" dirty="0"/>
              <a:t>Constitui ato do tipo enunciativo em que a Administração se limita a certificar em atestar um fato</a:t>
            </a:r>
          </a:p>
          <a:p>
            <a:r>
              <a:rPr lang="pt-BR" b="1" dirty="0"/>
              <a:t>Direito do cidadão: art.5º, inciso XXXIV, </a:t>
            </a:r>
            <a:r>
              <a:rPr lang="pt-BR" b="1" i="1" dirty="0"/>
              <a:t>b, </a:t>
            </a:r>
            <a:r>
              <a:rPr lang="pt-BR" b="1" dirty="0"/>
              <a:t>CF</a:t>
            </a:r>
          </a:p>
          <a:p>
            <a:r>
              <a:rPr lang="pt-BR" b="1" dirty="0"/>
              <a:t>Averbação: Ato de registrar ou de anotar no prontuário do servidor o tempo de serviço ou de contribuição decorrente do vínculo de trabalho prestado </a:t>
            </a:r>
            <a:r>
              <a:rPr lang="pt-BR" b="1" dirty="0" err="1"/>
              <a:t>aoutras</a:t>
            </a:r>
            <a:r>
              <a:rPr lang="pt-BR" b="1" dirty="0"/>
              <a:t> instituições públicas ou privadas, desde que o período não seja concomitante e não tenha sido aproveitado para quaisquer outros benefícios de natureza previdenciária, em quaisquer outras entidades públicas ou privadas.</a:t>
            </a:r>
          </a:p>
          <a:p>
            <a:r>
              <a:rPr lang="pt-BR" b="1" dirty="0"/>
              <a:t>STJ: </a:t>
            </a:r>
            <a:r>
              <a:rPr lang="pt-BR" b="1" i="1" dirty="0"/>
              <a:t>o direito à contagem, conversão e averbação de tempo de serviço é de natureza subjetiva, enquanto relativo à realização de ato consumado, constitutivo de requisito à aquisição de direito subjetivo outro, estatutário ou previdenciário (</a:t>
            </a:r>
            <a:r>
              <a:rPr lang="pt-BR" b="1" dirty="0" err="1"/>
              <a:t>REsp</a:t>
            </a:r>
            <a:r>
              <a:rPr lang="pt-BR" b="1" dirty="0"/>
              <a:t> 437974/PR, DJ. 10.02.2003; </a:t>
            </a:r>
            <a:r>
              <a:rPr lang="pt-BR" b="1" dirty="0" err="1"/>
              <a:t>Resp</a:t>
            </a:r>
            <a:r>
              <a:rPr lang="pt-BR" b="1" dirty="0"/>
              <a:t> 441496/RN, DJ 24.03.2003; </a:t>
            </a:r>
            <a:r>
              <a:rPr lang="pt-BR" b="1" dirty="0" err="1"/>
              <a:t>Resp</a:t>
            </a:r>
            <a:r>
              <a:rPr lang="pt-BR" b="1" dirty="0"/>
              <a:t> 477186/RS, DJ. 10.03.2003</a:t>
            </a:r>
            <a:r>
              <a:rPr lang="pt-BR" b="1" i="1" dirty="0"/>
              <a:t>)</a:t>
            </a:r>
          </a:p>
          <a:p>
            <a:r>
              <a:rPr lang="pt-BR" altLang="pt-BR" b="1" dirty="0">
                <a:effectLst>
                  <a:outerShdw blurRad="38100" dist="38100" dir="2700000" algn="tl">
                    <a:srgbClr val="C0C0C0"/>
                  </a:outerShdw>
                </a:effectLst>
              </a:rPr>
              <a:t>Desaverbação é direito subjetivo do servidor, decorrente do próprio direito à contagem de tempo de serviço (retirada do tempo averbado)</a:t>
            </a:r>
          </a:p>
          <a:p>
            <a:endParaRPr lang="pt-BR" i="1" dirty="0"/>
          </a:p>
        </p:txBody>
      </p:sp>
      <p:sp>
        <p:nvSpPr>
          <p:cNvPr id="5" name="Espaço Reservado para Número de Slide 4"/>
          <p:cNvSpPr>
            <a:spLocks noGrp="1"/>
          </p:cNvSpPr>
          <p:nvPr>
            <p:ph type="sldNum" sz="quarter" idx="12"/>
          </p:nvPr>
        </p:nvSpPr>
        <p:spPr/>
        <p:txBody>
          <a:bodyPr/>
          <a:lstStyle/>
          <a:p>
            <a:fld id="{5A931EFE-060B-48CC-A097-B7B53AEB5233}" type="slidenum">
              <a:rPr lang="pt-BR" smtClean="0"/>
              <a:t>13</a:t>
            </a:fld>
            <a:endParaRPr lang="pt-BR"/>
          </a:p>
        </p:txBody>
      </p:sp>
    </p:spTree>
    <p:extLst>
      <p:ext uri="{BB962C8B-B14F-4D97-AF65-F5344CB8AC3E}">
        <p14:creationId xmlns:p14="http://schemas.microsoft.com/office/powerpoint/2010/main" val="26898885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CERTIDÃO DE TEMPO DE CONTRIBUIÇÃO OU DE SERVIÇO – Aspectos relevantes</a:t>
            </a:r>
            <a:endParaRPr lang="pt-BR" dirty="0"/>
          </a:p>
        </p:txBody>
      </p:sp>
      <p:sp>
        <p:nvSpPr>
          <p:cNvPr id="3" name="Espaço Reservado para Conteúdo 2"/>
          <p:cNvSpPr>
            <a:spLocks noGrp="1"/>
          </p:cNvSpPr>
          <p:nvPr>
            <p:ph idx="1"/>
          </p:nvPr>
        </p:nvSpPr>
        <p:spPr>
          <a:xfrm>
            <a:off x="838200" y="1825625"/>
            <a:ext cx="10515600" cy="4850304"/>
          </a:xfrm>
        </p:spPr>
        <p:txBody>
          <a:bodyPr>
            <a:normAutofit lnSpcReduction="10000"/>
          </a:bodyPr>
          <a:lstStyle/>
          <a:p>
            <a:r>
              <a:rPr lang="pt-BR" b="1" dirty="0"/>
              <a:t>Certificação do tempo de contribuição: regulamentada pelo Decreto federal 3.048/99, IN 77/2015 (</a:t>
            </a:r>
            <a:r>
              <a:rPr lang="pt-BR" b="1" dirty="0" err="1"/>
              <a:t>arts</a:t>
            </a:r>
            <a:r>
              <a:rPr lang="pt-BR" b="1" dirty="0"/>
              <a:t>. 437 e seguintes) e Portaria no. 154/2008</a:t>
            </a:r>
          </a:p>
          <a:p>
            <a:r>
              <a:rPr lang="pt-BR" b="1" dirty="0"/>
              <a:t>Emissão deve observar os requisitos, critérios e condições do art. 130 do Decreto (reproduzidos na Portaria 154)</a:t>
            </a:r>
          </a:p>
          <a:p>
            <a:r>
              <a:rPr lang="pt-BR" b="1" dirty="0"/>
              <a:t>Possibilidade de emissão de certidão de tempo para período fracionado (§ 10, art. 130)</a:t>
            </a:r>
          </a:p>
          <a:p>
            <a:r>
              <a:rPr lang="pt-BR" b="1" dirty="0"/>
              <a:t>Os períodos não aproveitados na situação do regime de origem (regime ao qual o servidor esteve vinculado) expedidor da certidão podem ser computados no regime previdenciário ao qual o servidor se encontra vinculado e onde obterá a aposentadoria (desde que não tenham produzido outros efeitos na situação funcional)</a:t>
            </a:r>
          </a:p>
          <a:p>
            <a:pPr marL="0" indent="0">
              <a:buNone/>
            </a:pPr>
            <a:endParaRPr lang="pt-BR" dirty="0"/>
          </a:p>
          <a:p>
            <a:endParaRPr lang="pt-BR" dirty="0"/>
          </a:p>
          <a:p>
            <a:endParaRPr lang="pt-BR" dirty="0"/>
          </a:p>
        </p:txBody>
      </p:sp>
      <p:sp>
        <p:nvSpPr>
          <p:cNvPr id="5" name="Espaço Reservado para Número de Slide 4"/>
          <p:cNvSpPr>
            <a:spLocks noGrp="1"/>
          </p:cNvSpPr>
          <p:nvPr>
            <p:ph type="sldNum" sz="quarter" idx="12"/>
          </p:nvPr>
        </p:nvSpPr>
        <p:spPr/>
        <p:txBody>
          <a:bodyPr/>
          <a:lstStyle/>
          <a:p>
            <a:fld id="{5A931EFE-060B-48CC-A097-B7B53AEB5233}" type="slidenum">
              <a:rPr lang="pt-BR" smtClean="0"/>
              <a:t>14</a:t>
            </a:fld>
            <a:endParaRPr lang="pt-BR"/>
          </a:p>
        </p:txBody>
      </p:sp>
    </p:spTree>
    <p:extLst>
      <p:ext uri="{BB962C8B-B14F-4D97-AF65-F5344CB8AC3E}">
        <p14:creationId xmlns:p14="http://schemas.microsoft.com/office/powerpoint/2010/main" val="37457679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CERTIDÃO DE TEMPO DE CONTRIBUIÇÃO OU DE SERVIÇO – Aspectos relevantes</a:t>
            </a:r>
            <a:endParaRPr lang="pt-BR" dirty="0"/>
          </a:p>
        </p:txBody>
      </p:sp>
      <p:sp>
        <p:nvSpPr>
          <p:cNvPr id="3" name="Espaço Reservado para Conteúdo 2"/>
          <p:cNvSpPr>
            <a:spLocks noGrp="1"/>
          </p:cNvSpPr>
          <p:nvPr>
            <p:ph idx="1"/>
          </p:nvPr>
        </p:nvSpPr>
        <p:spPr/>
        <p:txBody>
          <a:bodyPr>
            <a:normAutofit/>
          </a:bodyPr>
          <a:lstStyle/>
          <a:p>
            <a:r>
              <a:rPr lang="pt-BR" b="1" dirty="0"/>
              <a:t>A contagem do tempo de contribuição para certificação em CTC observará </a:t>
            </a:r>
            <a:r>
              <a:rPr lang="pt-BR" b="1" dirty="0">
                <a:solidFill>
                  <a:srgbClr val="FF0000"/>
                </a:solidFill>
              </a:rPr>
              <a:t>o mês de trinta e o ano de 365 </a:t>
            </a:r>
            <a:r>
              <a:rPr lang="pt-BR" b="1" dirty="0"/>
              <a:t>(trezentos e sessenta cinco) dias (§ 5º., art. 438, IN 77)</a:t>
            </a:r>
          </a:p>
          <a:p>
            <a:r>
              <a:rPr lang="pt-BR" b="1" dirty="0"/>
              <a:t>Emissão de CTC em caso de acúmulo de cargos observará:</a:t>
            </a:r>
          </a:p>
          <a:p>
            <a:pPr lvl="1"/>
            <a:r>
              <a:rPr lang="pt-BR" b="1" dirty="0"/>
              <a:t>a) destinação para no máximo dois entes federativos</a:t>
            </a:r>
          </a:p>
          <a:p>
            <a:pPr lvl="1"/>
            <a:r>
              <a:rPr lang="pt-BR" b="1" dirty="0"/>
              <a:t>b) serão informados os períodos a serem aproveitados em cada órgão</a:t>
            </a:r>
          </a:p>
          <a:p>
            <a:pPr lvl="1"/>
            <a:r>
              <a:rPr lang="pt-BR" b="1" dirty="0"/>
              <a:t>c) três vias</a:t>
            </a:r>
          </a:p>
          <a:p>
            <a:pPr lvl="1"/>
            <a:r>
              <a:rPr lang="pt-BR" b="1" dirty="0"/>
              <a:t>d) será emitida a CTC também na hipótese de acumulação legal de dois cargos vinculados ao mesmo órgão (art. 440 da IN77)</a:t>
            </a:r>
          </a:p>
          <a:p>
            <a:endParaRPr lang="pt-BR" dirty="0"/>
          </a:p>
          <a:p>
            <a:endParaRPr lang="pt-BR" dirty="0"/>
          </a:p>
          <a:p>
            <a:endParaRPr lang="pt-BR" dirty="0"/>
          </a:p>
        </p:txBody>
      </p:sp>
      <p:sp>
        <p:nvSpPr>
          <p:cNvPr id="5" name="Espaço Reservado para Número de Slide 4"/>
          <p:cNvSpPr>
            <a:spLocks noGrp="1"/>
          </p:cNvSpPr>
          <p:nvPr>
            <p:ph type="sldNum" sz="quarter" idx="12"/>
          </p:nvPr>
        </p:nvSpPr>
        <p:spPr/>
        <p:txBody>
          <a:bodyPr/>
          <a:lstStyle/>
          <a:p>
            <a:fld id="{5A931EFE-060B-48CC-A097-B7B53AEB5233}" type="slidenum">
              <a:rPr lang="pt-BR" smtClean="0"/>
              <a:t>15</a:t>
            </a:fld>
            <a:endParaRPr lang="pt-BR"/>
          </a:p>
        </p:txBody>
      </p:sp>
    </p:spTree>
    <p:extLst>
      <p:ext uri="{BB962C8B-B14F-4D97-AF65-F5344CB8AC3E}">
        <p14:creationId xmlns:p14="http://schemas.microsoft.com/office/powerpoint/2010/main" val="3832671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CERTIDÃO DE TEMPO DE CONTRIBUIÇÃO OU DE SERVIÇO – Aspectos relevantes</a:t>
            </a:r>
            <a:endParaRPr lang="pt-BR" dirty="0"/>
          </a:p>
        </p:txBody>
      </p:sp>
      <p:sp>
        <p:nvSpPr>
          <p:cNvPr id="3" name="Espaço Reservado para Conteúdo 2"/>
          <p:cNvSpPr>
            <a:spLocks noGrp="1"/>
          </p:cNvSpPr>
          <p:nvPr>
            <p:ph idx="1"/>
          </p:nvPr>
        </p:nvSpPr>
        <p:spPr/>
        <p:txBody>
          <a:bodyPr>
            <a:normAutofit fontScale="92500"/>
          </a:bodyPr>
          <a:lstStyle/>
          <a:p>
            <a:r>
              <a:rPr lang="pt-BR" dirty="0"/>
              <a:t>Será permitida a emissão de CTC, pelo INSS, para os períodos em que os servidores públicos da União, dos Estados, do Distrito Federal e dos Municípios estiveram vinculados ao RGPS, </a:t>
            </a:r>
            <a:r>
              <a:rPr lang="pt-BR" u="sng" dirty="0">
                <a:solidFill>
                  <a:srgbClr val="FF0000"/>
                </a:solidFill>
              </a:rPr>
              <a:t>somente se, por ocasião de transformação para RPPS, esse tempo não tiver sido averbado automaticamente pelo respectivo órgão</a:t>
            </a:r>
            <a:r>
              <a:rPr lang="pt-BR" dirty="0"/>
              <a:t> (art. 441, IN 77)</a:t>
            </a:r>
          </a:p>
          <a:p>
            <a:r>
              <a:rPr lang="pt-BR" dirty="0"/>
              <a:t>Averbação automática</a:t>
            </a:r>
            <a:r>
              <a:rPr lang="pt-BR" dirty="0">
                <a:solidFill>
                  <a:srgbClr val="FF0000"/>
                </a:solidFill>
              </a:rPr>
              <a:t> </a:t>
            </a:r>
            <a:r>
              <a:rPr lang="pt-BR" dirty="0"/>
              <a:t>(cômputo pelo ente para concessão de adicionais de tempo, promoção, licenças-prêmio, etc.) – Nota Técnica no 12/2015</a:t>
            </a:r>
          </a:p>
          <a:p>
            <a:pPr lvl="1"/>
            <a:r>
              <a:rPr lang="pt-BR" dirty="0"/>
              <a:t>A averbação automática pode ser expressa ou </a:t>
            </a:r>
            <a:r>
              <a:rPr lang="pt-BR" dirty="0">
                <a:solidFill>
                  <a:srgbClr val="FF0000"/>
                </a:solidFill>
              </a:rPr>
              <a:t>implícita. A transformação ou migração pode ser considerada averbação automática?</a:t>
            </a:r>
          </a:p>
          <a:p>
            <a:pPr lvl="1"/>
            <a:r>
              <a:rPr lang="pt-BR" dirty="0">
                <a:solidFill>
                  <a:srgbClr val="FF0000"/>
                </a:solidFill>
              </a:rPr>
              <a:t>Servidor que já levou o tempo de contribuição ao RGPS ou que optar por levar (art. 442), enquanto celetista, para se aposentar no regime geral (como fica sua situação funcional?) – é possível, por lei, prever a adequação de sua nova situação? 	</a:t>
            </a:r>
            <a:r>
              <a:rPr lang="pt-BR" dirty="0"/>
              <a:t> </a:t>
            </a:r>
          </a:p>
        </p:txBody>
      </p:sp>
      <p:sp>
        <p:nvSpPr>
          <p:cNvPr id="5" name="Espaço Reservado para Número de Slide 4"/>
          <p:cNvSpPr>
            <a:spLocks noGrp="1"/>
          </p:cNvSpPr>
          <p:nvPr>
            <p:ph type="sldNum" sz="quarter" idx="12"/>
          </p:nvPr>
        </p:nvSpPr>
        <p:spPr/>
        <p:txBody>
          <a:bodyPr/>
          <a:lstStyle/>
          <a:p>
            <a:fld id="{5A931EFE-060B-48CC-A097-B7B53AEB5233}" type="slidenum">
              <a:rPr lang="pt-BR" smtClean="0"/>
              <a:t>16</a:t>
            </a:fld>
            <a:endParaRPr lang="pt-BR"/>
          </a:p>
        </p:txBody>
      </p:sp>
    </p:spTree>
    <p:extLst>
      <p:ext uri="{BB962C8B-B14F-4D97-AF65-F5344CB8AC3E}">
        <p14:creationId xmlns:p14="http://schemas.microsoft.com/office/powerpoint/2010/main" val="52367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CERTIDÃO DE TEMPO DE CONTRIBUIÇÃO OU DE SERVIÇO – Aspectos relevantes</a:t>
            </a:r>
            <a:endParaRPr lang="pt-BR" dirty="0"/>
          </a:p>
        </p:txBody>
      </p:sp>
      <p:sp>
        <p:nvSpPr>
          <p:cNvPr id="3" name="Espaço Reservado para Conteúdo 2"/>
          <p:cNvSpPr>
            <a:spLocks noGrp="1"/>
          </p:cNvSpPr>
          <p:nvPr>
            <p:ph idx="1"/>
          </p:nvPr>
        </p:nvSpPr>
        <p:spPr/>
        <p:txBody>
          <a:bodyPr>
            <a:normAutofit fontScale="77500" lnSpcReduction="20000"/>
          </a:bodyPr>
          <a:lstStyle/>
          <a:p>
            <a:r>
              <a:rPr lang="pt-BR" b="1" dirty="0"/>
              <a:t>Servidores que exercem atividade concomitante ao período de servidor celetista, ambos com filiação ao RGPS, e que migrou para o regime estatutário, só terão computado o tempo de contribuição para efeito de aposentadoria uma única vez (no RGPS ou RPPS) (§4º., art. 441) </a:t>
            </a:r>
          </a:p>
          <a:p>
            <a:pPr lvl="1"/>
            <a:endParaRPr lang="pt-BR" b="1" dirty="0"/>
          </a:p>
          <a:p>
            <a:pPr lvl="1"/>
            <a:r>
              <a:rPr lang="pt-BR" b="1" dirty="0" err="1"/>
              <a:t>Ex</a:t>
            </a:r>
            <a:r>
              <a:rPr lang="pt-BR" b="1" dirty="0"/>
              <a:t>: professional de saúde que era celetista e autônomo e que migrou como celetista para o RPPS</a:t>
            </a:r>
          </a:p>
          <a:p>
            <a:r>
              <a:rPr lang="pt-BR" b="1" dirty="0"/>
              <a:t>Se a CTC contemplar períodos de vinculação ao RGPS, a CTC deve ser revista para contemplar apenas o período de RPPS</a:t>
            </a:r>
          </a:p>
          <a:p>
            <a:r>
              <a:rPr lang="pt-BR" b="1" dirty="0"/>
              <a:t>CTC emitida para períodos de acúmulo ilícito: anotações em observações</a:t>
            </a:r>
          </a:p>
          <a:p>
            <a:r>
              <a:rPr lang="pt-BR" b="1" dirty="0"/>
              <a:t>Períodos de tempo de contribuição ao RGPS extramunicipais, não averbados, podem ser levados para obtenção de aposentadoria no RGPS. </a:t>
            </a:r>
          </a:p>
          <a:p>
            <a:pPr lvl="1"/>
            <a:r>
              <a:rPr lang="pt-BR" b="1" dirty="0"/>
              <a:t>Ex. servidor que utiliza tempo de contribuição ao RGPS para obter aposentadoria por idade no RGPS e obtém aposentadoria por idade pelo RPPS, utilizando somente o tempo de contribuição ao RPPS (</a:t>
            </a:r>
            <a:r>
              <a:rPr lang="pt-BR" b="1" u="sng" dirty="0">
                <a:hlinkClick r:id="rId2" tooltip="PETICAO DE RECURSO ESPECIAL"/>
              </a:rPr>
              <a:t>(</a:t>
            </a:r>
            <a:r>
              <a:rPr lang="pt-BR" b="1" u="sng" dirty="0" err="1">
                <a:hlinkClick r:id="rId2" tooltip="PETICAO DE RECURSO ESPECIAL"/>
              </a:rPr>
              <a:t>REsp</a:t>
            </a:r>
            <a:r>
              <a:rPr lang="pt-BR" b="1" u="sng" dirty="0">
                <a:hlinkClick r:id="rId2" tooltip="PETICAO DE RECURSO ESPECIAL"/>
              </a:rPr>
              <a:t> 687.479/RS</a:t>
            </a:r>
            <a:r>
              <a:rPr lang="pt-BR" b="1" dirty="0">
                <a:hlinkClick r:id="rId2" tooltip="PETICAO DE RECURSO ESPECIAL"/>
              </a:rPr>
              <a:t> </a:t>
            </a:r>
            <a:r>
              <a:rPr lang="pt-BR" b="1" dirty="0"/>
              <a:t>, Rel. Ministra LAURITA VAZ, QUINTA TURMA, julgado em 26.4.2005, DJ 30.5.2005).</a:t>
            </a:r>
          </a:p>
          <a:p>
            <a:pPr lvl="1"/>
            <a:endParaRPr lang="pt-BR" b="1" dirty="0"/>
          </a:p>
          <a:p>
            <a:endParaRPr lang="pt-BR" dirty="0"/>
          </a:p>
          <a:p>
            <a:endParaRPr lang="pt-BR" dirty="0"/>
          </a:p>
        </p:txBody>
      </p:sp>
      <p:sp>
        <p:nvSpPr>
          <p:cNvPr id="5" name="Espaço Reservado para Número de Slide 4"/>
          <p:cNvSpPr>
            <a:spLocks noGrp="1"/>
          </p:cNvSpPr>
          <p:nvPr>
            <p:ph type="sldNum" sz="quarter" idx="12"/>
          </p:nvPr>
        </p:nvSpPr>
        <p:spPr/>
        <p:txBody>
          <a:bodyPr/>
          <a:lstStyle/>
          <a:p>
            <a:fld id="{5A931EFE-060B-48CC-A097-B7B53AEB5233}" type="slidenum">
              <a:rPr lang="pt-BR" smtClean="0"/>
              <a:t>17</a:t>
            </a:fld>
            <a:endParaRPr lang="pt-BR"/>
          </a:p>
        </p:txBody>
      </p:sp>
    </p:spTree>
    <p:extLst>
      <p:ext uri="{BB962C8B-B14F-4D97-AF65-F5344CB8AC3E}">
        <p14:creationId xmlns:p14="http://schemas.microsoft.com/office/powerpoint/2010/main" val="27786612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CERTIDÃO DE TEMPO DE CONTRIBUIÇÃO OU DE SERVIÇO – Aspectos relevantes</a:t>
            </a:r>
            <a:endParaRPr lang="pt-BR" dirty="0"/>
          </a:p>
        </p:txBody>
      </p:sp>
      <p:sp>
        <p:nvSpPr>
          <p:cNvPr id="3" name="Espaço Reservado para Conteúdo 2"/>
          <p:cNvSpPr>
            <a:spLocks noGrp="1"/>
          </p:cNvSpPr>
          <p:nvPr>
            <p:ph idx="1"/>
          </p:nvPr>
        </p:nvSpPr>
        <p:spPr/>
        <p:txBody>
          <a:bodyPr>
            <a:normAutofit/>
          </a:bodyPr>
          <a:lstStyle/>
          <a:p>
            <a:endParaRPr lang="pt-BR" dirty="0"/>
          </a:p>
          <a:p>
            <a:r>
              <a:rPr lang="pt-BR" dirty="0"/>
              <a:t>Emissão de CTC para pessoas com deficiência indicará períodos de contribuição ao RGPS na condição de segurado com deficiência e respectivos graus (leve, moderada e grave), não sendo admitida a conversão de tempo de contribuição de segurado com deficiência, em tempo de contribuição(§5º e  6º art. 433)</a:t>
            </a:r>
          </a:p>
        </p:txBody>
      </p:sp>
      <p:sp>
        <p:nvSpPr>
          <p:cNvPr id="5" name="Espaço Reservado para Número de Slide 4"/>
          <p:cNvSpPr>
            <a:spLocks noGrp="1"/>
          </p:cNvSpPr>
          <p:nvPr>
            <p:ph type="sldNum" sz="quarter" idx="12"/>
          </p:nvPr>
        </p:nvSpPr>
        <p:spPr/>
        <p:txBody>
          <a:bodyPr/>
          <a:lstStyle/>
          <a:p>
            <a:fld id="{5A931EFE-060B-48CC-A097-B7B53AEB5233}" type="slidenum">
              <a:rPr lang="pt-BR" smtClean="0"/>
              <a:t>18</a:t>
            </a:fld>
            <a:endParaRPr lang="pt-BR"/>
          </a:p>
        </p:txBody>
      </p:sp>
    </p:spTree>
    <p:extLst>
      <p:ext uri="{BB962C8B-B14F-4D97-AF65-F5344CB8AC3E}">
        <p14:creationId xmlns:p14="http://schemas.microsoft.com/office/powerpoint/2010/main" val="14834808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sz="5400" b="1" dirty="0"/>
              <a:t>DESAVERBAÇÃO DE TEMPO DE SERVIÇO</a:t>
            </a:r>
          </a:p>
        </p:txBody>
      </p:sp>
      <p:sp>
        <p:nvSpPr>
          <p:cNvPr id="3" name="Espaço Reservado para Conteúdo 2"/>
          <p:cNvSpPr>
            <a:spLocks noGrp="1"/>
          </p:cNvSpPr>
          <p:nvPr>
            <p:ph idx="1"/>
          </p:nvPr>
        </p:nvSpPr>
        <p:spPr/>
        <p:txBody>
          <a:bodyPr>
            <a:normAutofit fontScale="92500" lnSpcReduction="10000"/>
          </a:bodyPr>
          <a:lstStyle/>
          <a:p>
            <a:pPr>
              <a:lnSpc>
                <a:spcPct val="80000"/>
              </a:lnSpc>
              <a:defRPr/>
            </a:pPr>
            <a:r>
              <a:rPr lang="pt-BR" sz="1800" b="1" u="sng" dirty="0">
                <a:solidFill>
                  <a:srgbClr val="FF3300"/>
                </a:solidFill>
                <a:effectLst>
                  <a:outerShdw blurRad="38100" dist="38100" dir="2700000" algn="tl">
                    <a:srgbClr val="C0C0C0"/>
                  </a:outerShdw>
                </a:effectLst>
              </a:rPr>
              <a:t>Posição do TJESP sobre </a:t>
            </a:r>
            <a:r>
              <a:rPr lang="pt-BR" sz="1800" b="1" u="sng" dirty="0" err="1">
                <a:solidFill>
                  <a:srgbClr val="FF3300"/>
                </a:solidFill>
                <a:effectLst>
                  <a:outerShdw blurRad="38100" dist="38100" dir="2700000" algn="tl">
                    <a:srgbClr val="C0C0C0"/>
                  </a:outerShdw>
                </a:effectLst>
              </a:rPr>
              <a:t>desaverbação</a:t>
            </a:r>
            <a:r>
              <a:rPr lang="pt-BR" sz="1800" b="1" u="sng" dirty="0">
                <a:solidFill>
                  <a:srgbClr val="FF3300"/>
                </a:solidFill>
                <a:effectLst>
                  <a:outerShdw blurRad="38100" dist="38100" dir="2700000" algn="tl">
                    <a:srgbClr val="C0C0C0"/>
                  </a:outerShdw>
                </a:effectLst>
              </a:rPr>
              <a:t> de tempo de contribuição que está produzindo efeitos</a:t>
            </a:r>
          </a:p>
          <a:p>
            <a:pPr lvl="1">
              <a:lnSpc>
                <a:spcPct val="80000"/>
              </a:lnSpc>
              <a:defRPr/>
            </a:pPr>
            <a:r>
              <a:rPr lang="pt-BR" sz="1400" dirty="0">
                <a:effectLst>
                  <a:outerShdw blurRad="38100" dist="38100" dir="2700000" algn="tl">
                    <a:srgbClr val="C0C0C0"/>
                  </a:outerShdw>
                </a:effectLst>
              </a:rPr>
              <a:t>CERTIDÃO DE TEMPO DE SERVIÇO – Magistério - Certidão de liquidação de tempo de </a:t>
            </a:r>
            <a:r>
              <a:rPr lang="pt-BR" sz="1400" b="1" dirty="0">
                <a:effectLst>
                  <a:outerShdw blurRad="38100" dist="38100" dir="2700000" algn="tl">
                    <a:srgbClr val="C0C0C0"/>
                  </a:outerShdw>
                </a:effectLst>
              </a:rPr>
              <a:t>serviço parcial e </a:t>
            </a:r>
            <a:r>
              <a:rPr lang="pt-BR" sz="1400" b="1" dirty="0" err="1">
                <a:effectLst>
                  <a:outerShdw blurRad="38100" dist="38100" dir="2700000" algn="tl">
                    <a:srgbClr val="C0C0C0"/>
                  </a:outerShdw>
                </a:effectLst>
              </a:rPr>
              <a:t>desaverbação</a:t>
            </a:r>
            <a:r>
              <a:rPr lang="pt-BR" sz="1400" b="1" dirty="0">
                <a:effectLst>
                  <a:outerShdw blurRad="38100" dist="38100" dir="2700000" algn="tl">
                    <a:srgbClr val="C0C0C0"/>
                  </a:outerShdw>
                </a:effectLst>
              </a:rPr>
              <a:t> do período – Pretensão à contagem desse tempo no INSS para fins de aposentadoria – Indeferimento - Inteligência da Lei Estadual nº 10.261/68, artigo 84 § único – Continuidade do vínculo com o Estado – Segurança denegada - Recurso improvido. (Apelação Cível nº 915.697.5/4-00, 9ª Câmara de Direito Público, relator Desembargador Rebouças de Carvalho, j.24.06.2009</a:t>
            </a:r>
            <a:r>
              <a:rPr lang="pt-BR" sz="1600" b="1" dirty="0">
                <a:effectLst>
                  <a:outerShdw blurRad="38100" dist="38100" dir="2700000" algn="tl">
                    <a:srgbClr val="C0C0C0"/>
                  </a:outerShdw>
                </a:effectLst>
              </a:rPr>
              <a:t>,</a:t>
            </a:r>
          </a:p>
          <a:p>
            <a:pPr>
              <a:lnSpc>
                <a:spcPct val="80000"/>
              </a:lnSpc>
              <a:defRPr/>
            </a:pPr>
            <a:endParaRPr lang="pt-BR" sz="1800" b="1" dirty="0">
              <a:effectLst>
                <a:outerShdw blurRad="38100" dist="38100" dir="2700000" algn="tl">
                  <a:srgbClr val="C0C0C0"/>
                </a:outerShdw>
              </a:effectLst>
            </a:endParaRPr>
          </a:p>
          <a:p>
            <a:pPr>
              <a:lnSpc>
                <a:spcPct val="80000"/>
              </a:lnSpc>
              <a:defRPr/>
            </a:pPr>
            <a:r>
              <a:rPr lang="pt-BR" sz="1800" b="1" dirty="0">
                <a:effectLst>
                  <a:outerShdw blurRad="38100" dist="38100" dir="2700000" algn="tl">
                    <a:srgbClr val="C0C0C0"/>
                  </a:outerShdw>
                </a:effectLst>
              </a:rPr>
              <a:t>Apelação Cível nº 995.07.127391-3 [729.975.5/2-00, 11ª Câmara de Direito Público, relator Desembargador </a:t>
            </a:r>
            <a:r>
              <a:rPr lang="pt-BR" sz="1800" b="1" dirty="0" err="1">
                <a:effectLst>
                  <a:outerShdw blurRad="38100" dist="38100" dir="2700000" algn="tl">
                    <a:srgbClr val="C0C0C0"/>
                  </a:outerShdw>
                </a:effectLst>
              </a:rPr>
              <a:t>Luis</a:t>
            </a:r>
            <a:r>
              <a:rPr lang="pt-BR" sz="1800" b="1" dirty="0">
                <a:effectLst>
                  <a:outerShdw blurRad="38100" dist="38100" dir="2700000" algn="tl">
                    <a:srgbClr val="C0C0C0"/>
                  </a:outerShdw>
                </a:effectLst>
              </a:rPr>
              <a:t> </a:t>
            </a:r>
            <a:r>
              <a:rPr lang="pt-BR" sz="1800" b="1" dirty="0" err="1">
                <a:effectLst>
                  <a:outerShdw blurRad="38100" dist="38100" dir="2700000" algn="tl">
                    <a:srgbClr val="C0C0C0"/>
                  </a:outerShdw>
                </a:effectLst>
              </a:rPr>
              <a:t>Ganzerla</a:t>
            </a:r>
            <a:r>
              <a:rPr lang="pt-BR" sz="1800" b="1" dirty="0">
                <a:effectLst>
                  <a:outerShdw blurRad="38100" dist="38100" dir="2700000" algn="tl">
                    <a:srgbClr val="C0C0C0"/>
                  </a:outerShdw>
                </a:effectLst>
              </a:rPr>
              <a:t>, j. 08.02.2010)</a:t>
            </a:r>
          </a:p>
          <a:p>
            <a:pPr>
              <a:lnSpc>
                <a:spcPct val="80000"/>
              </a:lnSpc>
              <a:defRPr/>
            </a:pPr>
            <a:r>
              <a:rPr lang="pt-BR" sz="1800" b="1" dirty="0">
                <a:effectLst>
                  <a:outerShdw blurRad="38100" dist="38100" dir="2700000" algn="tl">
                    <a:srgbClr val="C0C0C0"/>
                  </a:outerShdw>
                </a:effectLst>
              </a:rPr>
              <a:t>Apelação Cível nº 318.121.5/4-00, 2ª Câmara de Direito Público, relator Desembargador Samuel Junior, j. 27.10. 2009</a:t>
            </a:r>
          </a:p>
          <a:p>
            <a:pPr>
              <a:lnSpc>
                <a:spcPct val="80000"/>
              </a:lnSpc>
              <a:defRPr/>
            </a:pPr>
            <a:r>
              <a:rPr lang="pt-BR" sz="1800" b="1" dirty="0">
                <a:effectLst>
                  <a:outerShdw blurRad="38100" dist="38100" dir="2700000" algn="tl">
                    <a:srgbClr val="C0C0C0"/>
                  </a:outerShdw>
                </a:effectLst>
              </a:rPr>
              <a:t>Apelação Cível nº 336.766.5/9-00, 7ª Câmara de Direito Público, relator Desembargador Nogueira </a:t>
            </a:r>
            <a:r>
              <a:rPr lang="pt-BR" sz="1800" b="1" dirty="0" err="1">
                <a:effectLst>
                  <a:outerShdw blurRad="38100" dist="38100" dir="2700000" algn="tl">
                    <a:srgbClr val="C0C0C0"/>
                  </a:outerShdw>
                </a:effectLst>
              </a:rPr>
              <a:t>Diefenthäler</a:t>
            </a:r>
            <a:r>
              <a:rPr lang="pt-BR" sz="1800" b="1" dirty="0">
                <a:effectLst>
                  <a:outerShdw blurRad="38100" dist="38100" dir="2700000" algn="tl">
                    <a:srgbClr val="C0C0C0"/>
                  </a:outerShdw>
                </a:effectLst>
              </a:rPr>
              <a:t>, j.27.03.2006</a:t>
            </a:r>
          </a:p>
          <a:p>
            <a:pPr>
              <a:lnSpc>
                <a:spcPct val="80000"/>
              </a:lnSpc>
              <a:defRPr/>
            </a:pPr>
            <a:r>
              <a:rPr lang="pt-BR" sz="1800" b="1" dirty="0">
                <a:effectLst>
                  <a:outerShdw blurRad="38100" dist="38100" dir="2700000" algn="tl">
                    <a:srgbClr val="C0C0C0"/>
                  </a:outerShdw>
                </a:effectLst>
              </a:rPr>
              <a:t>Apelação </a:t>
            </a:r>
            <a:r>
              <a:rPr lang="pt-BR" sz="1800" b="1" dirty="0" err="1">
                <a:effectLst>
                  <a:outerShdw blurRad="38100" dist="38100" dir="2700000" algn="tl">
                    <a:srgbClr val="C0C0C0"/>
                  </a:outerShdw>
                </a:effectLst>
              </a:rPr>
              <a:t>Civel</a:t>
            </a:r>
            <a:r>
              <a:rPr lang="pt-BR" sz="1800" b="1" dirty="0">
                <a:effectLst>
                  <a:outerShdw blurRad="38100" dist="38100" dir="2700000" algn="tl">
                    <a:srgbClr val="C0C0C0"/>
                  </a:outerShdw>
                </a:effectLst>
              </a:rPr>
              <a:t> n° 915.697-5/4-00, 9ª Câmara de Direito Público, relator Desembargador Rebouças de Carvalho, j. 24.06.2009</a:t>
            </a:r>
          </a:p>
          <a:p>
            <a:pPr>
              <a:lnSpc>
                <a:spcPct val="80000"/>
              </a:lnSpc>
              <a:defRPr/>
            </a:pPr>
            <a:r>
              <a:rPr lang="pt-BR" sz="1800" b="1" dirty="0">
                <a:effectLst>
                  <a:outerShdw blurRad="38100" dist="38100" dir="2700000" algn="tl">
                    <a:srgbClr val="C0C0C0"/>
                  </a:outerShdw>
                </a:effectLst>
              </a:rPr>
              <a:t>Apelação 994.06.103165-8, 12ª Câmara de Direito Público, relator Desembargador Osvaldo de Oliveira, j. 26.05.2010</a:t>
            </a:r>
          </a:p>
          <a:p>
            <a:pPr>
              <a:lnSpc>
                <a:spcPct val="80000"/>
              </a:lnSpc>
              <a:defRPr/>
            </a:pPr>
            <a:r>
              <a:rPr lang="pt-BR" sz="1800" b="1" dirty="0">
                <a:effectLst>
                  <a:outerShdw blurRad="38100" dist="38100" dir="2700000" algn="tl">
                    <a:srgbClr val="C0C0C0"/>
                  </a:outerShdw>
                </a:effectLst>
              </a:rPr>
              <a:t>Recomenda-se a leitura do voto do Desembargador Torres de Carvalho, 3º Juiz vencedor no julgamento da Apelação Cível nº 358.156.5/6-00, citado na maioria dos julgados que a ele seguiram e que bem expressa a posição da Corte sobre a matéria </a:t>
            </a:r>
          </a:p>
          <a:p>
            <a:pPr>
              <a:lnSpc>
                <a:spcPct val="80000"/>
              </a:lnSpc>
              <a:defRPr/>
            </a:pPr>
            <a:endParaRPr lang="pt-BR" sz="1800" b="1" dirty="0">
              <a:effectLst>
                <a:outerShdw blurRad="38100" dist="38100" dir="2700000" algn="tl">
                  <a:srgbClr val="C0C0C0"/>
                </a:outerShdw>
              </a:effectLst>
            </a:endParaRPr>
          </a:p>
          <a:p>
            <a:pPr>
              <a:lnSpc>
                <a:spcPct val="80000"/>
              </a:lnSpc>
              <a:defRPr/>
            </a:pPr>
            <a:endParaRPr lang="pt-BR" sz="1800" dirty="0">
              <a:effectLst>
                <a:outerShdw blurRad="38100" dist="38100" dir="2700000" algn="tl">
                  <a:srgbClr val="C0C0C0"/>
                </a:outerShdw>
              </a:effectLst>
            </a:endParaRPr>
          </a:p>
          <a:p>
            <a:endParaRPr lang="pt-BR" dirty="0"/>
          </a:p>
        </p:txBody>
      </p:sp>
      <p:sp>
        <p:nvSpPr>
          <p:cNvPr id="5" name="Espaço Reservado para Número de Slide 4"/>
          <p:cNvSpPr>
            <a:spLocks noGrp="1"/>
          </p:cNvSpPr>
          <p:nvPr>
            <p:ph type="sldNum" sz="quarter" idx="12"/>
          </p:nvPr>
        </p:nvSpPr>
        <p:spPr/>
        <p:txBody>
          <a:bodyPr/>
          <a:lstStyle/>
          <a:p>
            <a:fld id="{AEB14B84-E95E-466E-84E5-D5E22D8CA741}" type="slidenum">
              <a:rPr lang="pt-BR" smtClean="0"/>
              <a:pPr/>
              <a:t>19</a:t>
            </a:fld>
            <a:endParaRPr lang="pt-BR"/>
          </a:p>
        </p:txBody>
      </p:sp>
    </p:spTree>
    <p:extLst>
      <p:ext uri="{BB962C8B-B14F-4D97-AF65-F5344CB8AC3E}">
        <p14:creationId xmlns:p14="http://schemas.microsoft.com/office/powerpoint/2010/main" val="3851997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Contagem de tempo para fins previdenciários: modalidades</a:t>
            </a:r>
          </a:p>
        </p:txBody>
      </p:sp>
      <p:sp>
        <p:nvSpPr>
          <p:cNvPr id="3" name="Espaço Reservado para Conteúdo 2"/>
          <p:cNvSpPr>
            <a:spLocks noGrp="1"/>
          </p:cNvSpPr>
          <p:nvPr>
            <p:ph idx="1"/>
          </p:nvPr>
        </p:nvSpPr>
        <p:spPr/>
        <p:txBody>
          <a:bodyPr/>
          <a:lstStyle/>
          <a:p>
            <a:endParaRPr lang="pt-BR" dirty="0"/>
          </a:p>
          <a:p>
            <a:r>
              <a:rPr lang="pt-BR" dirty="0"/>
              <a:t>Constituição Federal e as emendas constitucionais: previsão de contagem de tempo de contribuição, de tempo de efetivo exercício, de carreira e de cargo em que se dará a aposentadoria</a:t>
            </a:r>
          </a:p>
          <a:p>
            <a:r>
              <a:rPr lang="pt-BR" dirty="0"/>
              <a:t>Anteriormente à EC 20/98 – tempo de serviço (sem contribuição)</a:t>
            </a:r>
          </a:p>
          <a:p>
            <a:r>
              <a:rPr lang="pt-BR" dirty="0"/>
              <a:t>§ 10 do art. 40: veda o tempo de serviço fictício (ressalvam-se os tempos fictícios adquiridos anteriormente à EC 20 – licenças prêmios e férias averbadas em dobro)</a:t>
            </a:r>
          </a:p>
        </p:txBody>
      </p:sp>
      <p:sp>
        <p:nvSpPr>
          <p:cNvPr id="5" name="Espaço Reservado para Número de Slide 4"/>
          <p:cNvSpPr>
            <a:spLocks noGrp="1"/>
          </p:cNvSpPr>
          <p:nvPr>
            <p:ph type="sldNum" sz="quarter" idx="12"/>
          </p:nvPr>
        </p:nvSpPr>
        <p:spPr/>
        <p:txBody>
          <a:bodyPr/>
          <a:lstStyle/>
          <a:p>
            <a:fld id="{5A931EFE-060B-48CC-A097-B7B53AEB5233}" type="slidenum">
              <a:rPr lang="pt-BR" smtClean="0"/>
              <a:t>2</a:t>
            </a:fld>
            <a:endParaRPr lang="pt-BR"/>
          </a:p>
        </p:txBody>
      </p:sp>
    </p:spTree>
    <p:extLst>
      <p:ext uri="{BB962C8B-B14F-4D97-AF65-F5344CB8AC3E}">
        <p14:creationId xmlns:p14="http://schemas.microsoft.com/office/powerpoint/2010/main" val="7666322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body" idx="4294967295"/>
          </p:nvPr>
        </p:nvSpPr>
        <p:spPr>
          <a:xfrm>
            <a:off x="980661" y="765175"/>
            <a:ext cx="9230139" cy="5360988"/>
          </a:xfrm>
        </p:spPr>
        <p:txBody>
          <a:bodyPr/>
          <a:lstStyle/>
          <a:p>
            <a:pPr eaLnBrk="1" hangingPunct="1">
              <a:defRPr/>
            </a:pPr>
            <a:r>
              <a:rPr lang="pt-BR" dirty="0">
                <a:effectLst>
                  <a:outerShdw blurRad="38100" dist="38100" dir="2700000" algn="tl">
                    <a:srgbClr val="C0C0C0"/>
                  </a:outerShdw>
                </a:effectLst>
              </a:rPr>
              <a:t>Síntese:</a:t>
            </a:r>
          </a:p>
          <a:p>
            <a:pPr eaLnBrk="1" hangingPunct="1">
              <a:defRPr/>
            </a:pPr>
            <a:r>
              <a:rPr lang="pt-BR" i="1" dirty="0">
                <a:effectLst>
                  <a:outerShdw blurRad="38100" dist="38100" dir="2700000" algn="tl">
                    <a:srgbClr val="C0C0C0"/>
                  </a:outerShdw>
                </a:effectLst>
              </a:rPr>
              <a:t>O tempo de serviço em curso, que produziu e continua produzindo efeitos no cargo atual, não pode ser 'desaverbado' como pretende a impetrante pois impossível a eliminação dos efeitos já produzidos. O tempo de serviço se vincula ao cargo exercido e, enquanto perdurar o exercício, não pode ser dele desvinculado. </a:t>
            </a:r>
          </a:p>
          <a:p>
            <a:pPr eaLnBrk="1" hangingPunct="1">
              <a:defRPr/>
            </a:pPr>
            <a:endParaRPr lang="pt-BR" dirty="0">
              <a:effectLst>
                <a:outerShdw blurRad="38100" dist="38100" dir="2700000" algn="tl">
                  <a:srgbClr val="C0C0C0"/>
                </a:outerShdw>
              </a:effectLst>
            </a:endParaRPr>
          </a:p>
        </p:txBody>
      </p:sp>
      <p:sp>
        <p:nvSpPr>
          <p:cNvPr id="7" name="Espaço Reservado para Número de Slide 6"/>
          <p:cNvSpPr>
            <a:spLocks noGrp="1"/>
          </p:cNvSpPr>
          <p:nvPr>
            <p:ph type="sldNum" sz="quarter" idx="12"/>
          </p:nvPr>
        </p:nvSpPr>
        <p:spPr/>
        <p:txBody>
          <a:bodyPr/>
          <a:lstStyle/>
          <a:p>
            <a:fld id="{AEB14B84-E95E-466E-84E5-D5E22D8CA741}" type="slidenum">
              <a:rPr lang="pt-BR" smtClean="0"/>
              <a:pPr/>
              <a:t>20</a:t>
            </a:fld>
            <a:endParaRPr lang="pt-BR"/>
          </a:p>
        </p:txBody>
      </p:sp>
    </p:spTree>
    <p:extLst>
      <p:ext uri="{BB962C8B-B14F-4D97-AF65-F5344CB8AC3E}">
        <p14:creationId xmlns:p14="http://schemas.microsoft.com/office/powerpoint/2010/main" val="27167553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Contagem de tempo – aspectos peculiares</a:t>
            </a:r>
          </a:p>
        </p:txBody>
      </p:sp>
      <p:sp>
        <p:nvSpPr>
          <p:cNvPr id="3" name="Espaço Reservado para Conteúdo 2"/>
          <p:cNvSpPr>
            <a:spLocks noGrp="1"/>
          </p:cNvSpPr>
          <p:nvPr>
            <p:ph idx="1"/>
          </p:nvPr>
        </p:nvSpPr>
        <p:spPr/>
        <p:txBody>
          <a:bodyPr>
            <a:normAutofit/>
          </a:bodyPr>
          <a:lstStyle/>
          <a:p>
            <a:pPr>
              <a:defRPr/>
            </a:pPr>
            <a:r>
              <a:rPr lang="pt-BR" dirty="0">
                <a:effectLst>
                  <a:outerShdw blurRad="38100" dist="38100" dir="2700000" algn="tl">
                    <a:srgbClr val="C0C0C0"/>
                  </a:outerShdw>
                </a:effectLst>
              </a:rPr>
              <a:t>Inexistência do período de graça: desligamento do cargo (exoneração, demissão, </a:t>
            </a:r>
            <a:r>
              <a:rPr lang="pt-BR" dirty="0" err="1">
                <a:effectLst>
                  <a:outerShdw blurRad="38100" dist="38100" dir="2700000" algn="tl">
                    <a:srgbClr val="C0C0C0"/>
                  </a:outerShdw>
                </a:effectLst>
              </a:rPr>
              <a:t>desaposentação</a:t>
            </a:r>
            <a:r>
              <a:rPr lang="pt-BR" dirty="0">
                <a:effectLst>
                  <a:outerShdw blurRad="38100" dist="38100" dir="2700000" algn="tl">
                    <a:srgbClr val="C0C0C0"/>
                  </a:outerShdw>
                </a:effectLst>
              </a:rPr>
              <a:t>) – desligamento do regime próprio</a:t>
            </a:r>
          </a:p>
          <a:p>
            <a:pPr>
              <a:defRPr/>
            </a:pPr>
            <a:r>
              <a:rPr lang="pt-BR" dirty="0">
                <a:effectLst>
                  <a:outerShdw blurRad="38100" dist="38100" dir="2700000" algn="tl">
                    <a:srgbClr val="C0C0C0"/>
                  </a:outerShdw>
                </a:effectLst>
              </a:rPr>
              <a:t>Cassação de aposentadoria – desligamento do regime próprio (</a:t>
            </a:r>
            <a:r>
              <a:rPr lang="pt-BR" b="1" dirty="0">
                <a:effectLst>
                  <a:outerShdw blurRad="38100" dist="38100" dir="2700000" algn="tl">
                    <a:srgbClr val="C0C0C0"/>
                  </a:outerShdw>
                </a:effectLst>
              </a:rPr>
              <a:t>RMS 24557 / DF – 2a Turma, p.26.09.2003)</a:t>
            </a:r>
          </a:p>
          <a:p>
            <a:pPr fontAlgn="ctr">
              <a:defRPr/>
            </a:pPr>
            <a:r>
              <a:rPr lang="pt-BR" b="1" dirty="0">
                <a:effectLst>
                  <a:outerShdw blurRad="38100" dist="38100" dir="2700000" algn="tl">
                    <a:srgbClr val="C0C0C0"/>
                  </a:outerShdw>
                </a:effectLst>
              </a:rPr>
              <a:t>ADI 4882 – discute-se a constitucionalidade de dispositivos da Lei 8.112 (estatuto dos servidores federais) que versam sobre cassação de aposentadoria</a:t>
            </a:r>
          </a:p>
          <a:p>
            <a:pPr lvl="1">
              <a:buNone/>
            </a:pPr>
            <a:endParaRPr lang="pt-BR" altLang="pt-BR" dirty="0"/>
          </a:p>
          <a:p>
            <a:endParaRPr lang="pt-BR" dirty="0"/>
          </a:p>
        </p:txBody>
      </p:sp>
      <p:sp>
        <p:nvSpPr>
          <p:cNvPr id="5" name="Espaço Reservado para Número de Slide 4"/>
          <p:cNvSpPr>
            <a:spLocks noGrp="1"/>
          </p:cNvSpPr>
          <p:nvPr>
            <p:ph type="sldNum" sz="quarter" idx="12"/>
          </p:nvPr>
        </p:nvSpPr>
        <p:spPr/>
        <p:txBody>
          <a:bodyPr/>
          <a:lstStyle/>
          <a:p>
            <a:fld id="{AEB14B84-E95E-466E-84E5-D5E22D8CA741}" type="slidenum">
              <a:rPr lang="pt-BR" smtClean="0"/>
              <a:pPr/>
              <a:t>21</a:t>
            </a:fld>
            <a:endParaRPr lang="pt-BR"/>
          </a:p>
        </p:txBody>
      </p:sp>
    </p:spTree>
    <p:extLst>
      <p:ext uri="{BB962C8B-B14F-4D97-AF65-F5344CB8AC3E}">
        <p14:creationId xmlns:p14="http://schemas.microsoft.com/office/powerpoint/2010/main" val="19303275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b="1" dirty="0">
                <a:latin typeface="Calibri" pitchFamily="34" charset="0"/>
              </a:rPr>
              <a:t>CONTAGEM DO TEMPO ESPECIAL – AVERBAÇÃO JUNTO AO MUNICÍPIO</a:t>
            </a:r>
            <a:endParaRPr lang="pt-BR" dirty="0"/>
          </a:p>
        </p:txBody>
      </p:sp>
      <p:sp>
        <p:nvSpPr>
          <p:cNvPr id="3" name="Espaço Reservado para Conteúdo 2"/>
          <p:cNvSpPr>
            <a:spLocks noGrp="1"/>
          </p:cNvSpPr>
          <p:nvPr>
            <p:ph idx="1"/>
          </p:nvPr>
        </p:nvSpPr>
        <p:spPr/>
        <p:txBody>
          <a:bodyPr>
            <a:normAutofit fontScale="62500" lnSpcReduction="20000"/>
          </a:bodyPr>
          <a:lstStyle/>
          <a:p>
            <a:pPr algn="just" fontAlgn="t">
              <a:lnSpc>
                <a:spcPct val="100000"/>
              </a:lnSpc>
              <a:buNone/>
            </a:pPr>
            <a:r>
              <a:rPr lang="pt-BR" b="1" dirty="0"/>
              <a:t>Não se confunde averbação de tempo especial com conversão de tempo especial em comum</a:t>
            </a:r>
          </a:p>
          <a:p>
            <a:pPr algn="just" fontAlgn="t">
              <a:lnSpc>
                <a:spcPct val="100000"/>
              </a:lnSpc>
              <a:buNone/>
            </a:pPr>
            <a:r>
              <a:rPr lang="pt-BR" b="1" dirty="0"/>
              <a:t>Averbação é o registro. Conversão: cômputo do tempo especial com acréscimo (40% para o homem, 20%, para mulher)</a:t>
            </a:r>
          </a:p>
          <a:p>
            <a:pPr algn="just" fontAlgn="t">
              <a:lnSpc>
                <a:spcPct val="100000"/>
              </a:lnSpc>
              <a:buNone/>
            </a:pPr>
            <a:r>
              <a:rPr lang="pt-BR" b="1" dirty="0">
                <a:solidFill>
                  <a:srgbClr val="FF0000"/>
                </a:solidFill>
              </a:rPr>
              <a:t>O tempo de contribuição como tempo especial extramunicipal somente será averbado mediante certidão expedida pelo regime de origem</a:t>
            </a:r>
          </a:p>
          <a:p>
            <a:pPr algn="just" fontAlgn="t">
              <a:lnSpc>
                <a:spcPct val="100000"/>
              </a:lnSpc>
              <a:buNone/>
            </a:pPr>
            <a:r>
              <a:rPr lang="pt-BR" b="1" dirty="0">
                <a:solidFill>
                  <a:srgbClr val="FF0000"/>
                </a:solidFill>
              </a:rPr>
              <a:t>Jurisprudência</a:t>
            </a:r>
          </a:p>
          <a:p>
            <a:pPr algn="just" fontAlgn="t">
              <a:lnSpc>
                <a:spcPct val="100000"/>
              </a:lnSpc>
              <a:buNone/>
            </a:pPr>
            <a:r>
              <a:rPr lang="pt-BR" b="1" dirty="0"/>
              <a:t>AGRAVO REGIMENTAL EM RECURSO EXTRAORDINÁRIO. SERVIDOR PÚBLICO. APOSENTADORIA. CONTAGEM DO TEMPO DE SERVIÇO PÚBLICO PRESTADO POR SERVIDOR CELETISTA ANTES DA PASSAGEM PARA O REGIME ESTATUTÁRIO. PRECEDENTES. 1. Consoante a firme jurisprudência do Supremo Tribunal Federal, se comprovado o exercício de atividade considerada insalubre, perigosa ou penosa, possui o servidor direito à contagem especial do respectivo período. 2. Agravo Regimental desprovido.(RE 363064 </a:t>
            </a:r>
            <a:r>
              <a:rPr lang="pt-BR" b="1" dirty="0" err="1"/>
              <a:t>AgR</a:t>
            </a:r>
            <a:r>
              <a:rPr lang="pt-BR" b="1" dirty="0"/>
              <a:t>/RS, Rel. Min. Ayres Britto, 2ª Turma, DJ 26.11.2010)</a:t>
            </a:r>
          </a:p>
          <a:p>
            <a:pPr algn="just" fontAlgn="t">
              <a:lnSpc>
                <a:spcPct val="110000"/>
              </a:lnSpc>
              <a:buNone/>
            </a:pPr>
            <a:r>
              <a:rPr lang="pt-BR" b="1" dirty="0"/>
              <a:t> No mesmo sentido:  STF: RE 367314 </a:t>
            </a:r>
            <a:r>
              <a:rPr lang="pt-BR" b="1" dirty="0" err="1"/>
              <a:t>AgR</a:t>
            </a:r>
            <a:r>
              <a:rPr lang="pt-BR" b="1" dirty="0"/>
              <a:t>/SC, Rel. Min. Sepúlveda pertence, 1ª Turma, DJ 14.05.2004;  RE 367314 </a:t>
            </a:r>
            <a:r>
              <a:rPr lang="pt-BR" b="1" dirty="0" err="1"/>
              <a:t>AgR</a:t>
            </a:r>
            <a:r>
              <a:rPr lang="pt-BR" b="1" dirty="0"/>
              <a:t>/SC, Rel. Min. Sepúlveda pertence, 1ª Turma, DJ 14.05.2004</a:t>
            </a:r>
          </a:p>
          <a:p>
            <a:pPr algn="just" fontAlgn="t">
              <a:lnSpc>
                <a:spcPct val="100000"/>
              </a:lnSpc>
              <a:buNone/>
            </a:pPr>
            <a:endParaRPr lang="pt-BR" b="1" dirty="0"/>
          </a:p>
          <a:p>
            <a:endParaRPr lang="pt-BR" dirty="0"/>
          </a:p>
        </p:txBody>
      </p:sp>
      <p:sp>
        <p:nvSpPr>
          <p:cNvPr id="5" name="Espaço Reservado para Número de Slide 4"/>
          <p:cNvSpPr>
            <a:spLocks noGrp="1"/>
          </p:cNvSpPr>
          <p:nvPr>
            <p:ph type="sldNum" sz="quarter" idx="12"/>
          </p:nvPr>
        </p:nvSpPr>
        <p:spPr/>
        <p:txBody>
          <a:bodyPr/>
          <a:lstStyle/>
          <a:p>
            <a:fld id="{5A931EFE-060B-48CC-A097-B7B53AEB5233}" type="slidenum">
              <a:rPr lang="pt-BR" smtClean="0"/>
              <a:t>22</a:t>
            </a:fld>
            <a:endParaRPr lang="pt-BR"/>
          </a:p>
        </p:txBody>
      </p:sp>
    </p:spTree>
    <p:extLst>
      <p:ext uri="{BB962C8B-B14F-4D97-AF65-F5344CB8AC3E}">
        <p14:creationId xmlns:p14="http://schemas.microsoft.com/office/powerpoint/2010/main" val="41248647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ítulo 1"/>
          <p:cNvSpPr>
            <a:spLocks noGrp="1"/>
          </p:cNvSpPr>
          <p:nvPr>
            <p:ph type="title"/>
          </p:nvPr>
        </p:nvSpPr>
        <p:spPr>
          <a:xfrm>
            <a:off x="838200" y="365124"/>
            <a:ext cx="10515600" cy="1350387"/>
          </a:xfrm>
        </p:spPr>
        <p:txBody>
          <a:bodyPr>
            <a:normAutofit/>
          </a:bodyPr>
          <a:lstStyle/>
          <a:p>
            <a:r>
              <a:rPr lang="en-US" sz="3200" b="1" dirty="0">
                <a:latin typeface="Calibri" pitchFamily="34" charset="0"/>
              </a:rPr>
              <a:t>CONTAGEM DO TEMPO ESPECIAL – AVERBAÇÃO JUNTO AO MUNICÍPIO</a:t>
            </a:r>
            <a:endParaRPr lang="pt-BR" altLang="pt-BR" sz="3000" b="1" dirty="0">
              <a:latin typeface="Calibri" pitchFamily="34" charset="0"/>
            </a:endParaRPr>
          </a:p>
        </p:txBody>
      </p:sp>
      <p:sp>
        <p:nvSpPr>
          <p:cNvPr id="30722" name="Espaço Reservado para Conteúdo 2"/>
          <p:cNvSpPr>
            <a:spLocks noGrp="1"/>
          </p:cNvSpPr>
          <p:nvPr>
            <p:ph idx="1"/>
          </p:nvPr>
        </p:nvSpPr>
        <p:spPr>
          <a:xfrm>
            <a:off x="731837" y="1412877"/>
            <a:ext cx="11028792" cy="5184775"/>
          </a:xfrm>
        </p:spPr>
        <p:txBody>
          <a:bodyPr>
            <a:normAutofit fontScale="25000" lnSpcReduction="20000"/>
          </a:bodyPr>
          <a:lstStyle/>
          <a:p>
            <a:pPr eaLnBrk="1" hangingPunct="1"/>
            <a:endParaRPr lang="pt-BR" altLang="pt-BR" sz="2000" b="1" dirty="0"/>
          </a:p>
          <a:p>
            <a:pPr algn="just">
              <a:lnSpc>
                <a:spcPct val="100000"/>
              </a:lnSpc>
            </a:pPr>
            <a:r>
              <a:rPr lang="pt-BR" altLang="pt-BR" sz="7200" b="1" dirty="0"/>
              <a:t>O RPPS </a:t>
            </a:r>
            <a:r>
              <a:rPr lang="pt-BR" altLang="pt-BR" sz="7200" b="1" u="sng" dirty="0">
                <a:solidFill>
                  <a:srgbClr val="FF0000"/>
                </a:solidFill>
              </a:rPr>
              <a:t>não pode reconhecer o tempo em atividade especial em que o servidor esteve sujeito ao RGPS ou outro RPPS – só o INSS ou o outro RPPS podem reconhecer</a:t>
            </a:r>
          </a:p>
          <a:p>
            <a:pPr algn="just">
              <a:lnSpc>
                <a:spcPct val="100000"/>
              </a:lnSpc>
            </a:pPr>
            <a:r>
              <a:rPr lang="pt-BR" altLang="pt-BR" sz="7200" b="1" dirty="0"/>
              <a:t>Contagem do tempo – não precisa ser contínuo</a:t>
            </a:r>
          </a:p>
          <a:p>
            <a:pPr algn="just">
              <a:lnSpc>
                <a:spcPct val="100000"/>
              </a:lnSpc>
            </a:pPr>
            <a:r>
              <a:rPr lang="pt-BR" altLang="pt-BR" sz="7200" b="1" dirty="0"/>
              <a:t>Podem ser somados tempos em atividades especiais, desde que a exposição seja permanente, não ocasional nem intermitente</a:t>
            </a:r>
          </a:p>
          <a:p>
            <a:r>
              <a:rPr lang="pt-BR" sz="7200" b="1" dirty="0">
                <a:solidFill>
                  <a:srgbClr val="FF0000"/>
                </a:solidFill>
              </a:rPr>
              <a:t>Contagem do tempo especial em outro regime</a:t>
            </a:r>
          </a:p>
          <a:p>
            <a:r>
              <a:rPr lang="pt-BR" sz="7200" b="1" dirty="0"/>
              <a:t>ADMINISTRATIVO  E  PROCESSUAL  CIVIL. MANDADO DE SEGURANÇA. SERVIDOR PÚBLICO.  EX-CELETISTA. ATIVIDADES INSALUBRES. CONVERSÃO DO TEMPO DE SERVIÇO   ESPECIAL  EM  COMUM.  POSSIBILIDADE.  PRECEDENTES.  SÚMULA 83/STJ.</a:t>
            </a:r>
          </a:p>
          <a:p>
            <a:r>
              <a:rPr lang="pt-BR" sz="7200" b="1" dirty="0"/>
              <a:t>1.  </a:t>
            </a:r>
            <a:r>
              <a:rPr lang="pt-BR" sz="7200" b="1" dirty="0">
                <a:solidFill>
                  <a:srgbClr val="FF0000"/>
                </a:solidFill>
              </a:rPr>
              <a:t>A  jurisprudência  desta  Corte  é  assente  no sentido de que o servidor público, </a:t>
            </a:r>
            <a:r>
              <a:rPr lang="pt-BR" sz="7200" b="1" dirty="0" err="1">
                <a:solidFill>
                  <a:srgbClr val="FF0000"/>
                </a:solidFill>
              </a:rPr>
              <a:t>ex-celetista</a:t>
            </a:r>
            <a:r>
              <a:rPr lang="pt-BR" sz="7200" b="1" dirty="0">
                <a:solidFill>
                  <a:srgbClr val="FF0000"/>
                </a:solidFill>
              </a:rPr>
              <a:t>, que tenha exercido atividade laboral em  condições  insalubres,  possui direito à contagem especial desse período de trabalho para fins de aposentadoria.</a:t>
            </a:r>
          </a:p>
          <a:p>
            <a:r>
              <a:rPr lang="pt-BR" sz="7200" b="1" dirty="0"/>
              <a:t>2.  No  caso  dos  autos,  o  Tribunal  de  origem foi categórico em reconhecer  que o impetrante exerceu o cargo de agente penitenciário estadual no período compreendido entre 24 de novembro de 1986 e 9 de maio de 1990, na Secretaria de Estado e Justiça do Estado do Paraná, sob  regime  celetista,  situação,  inclusive, reconhecida em título executivo  judicial  transitado  em julgado, de modo que a recusa na averbação   do  tempo  de  serviço  especial  prestado  justifica  a concessão da segurança.</a:t>
            </a:r>
          </a:p>
          <a:p>
            <a:r>
              <a:rPr lang="pt-BR" sz="7200" b="1" dirty="0"/>
              <a:t>Agravo regimental improvido</a:t>
            </a:r>
            <a:r>
              <a:rPr lang="pt-BR" sz="7200" dirty="0"/>
              <a:t>.(STJ </a:t>
            </a:r>
            <a:r>
              <a:rPr lang="pt-BR" sz="7200" dirty="0" err="1"/>
              <a:t>AgRg</a:t>
            </a:r>
            <a:r>
              <a:rPr lang="pt-BR" sz="7200" dirty="0"/>
              <a:t> </a:t>
            </a:r>
            <a:r>
              <a:rPr lang="pt-BR" sz="7200" dirty="0" err="1"/>
              <a:t>Resp</a:t>
            </a:r>
            <a:r>
              <a:rPr lang="pt-BR" sz="7200" dirty="0"/>
              <a:t> 1566891, T.2, Min. Humberto Martins, </a:t>
            </a:r>
            <a:r>
              <a:rPr lang="pt-BR" sz="7200" dirty="0" err="1"/>
              <a:t>Dje</a:t>
            </a:r>
            <a:r>
              <a:rPr lang="pt-BR" sz="7200" dirty="0"/>
              <a:t>. 15.03.2016)</a:t>
            </a:r>
          </a:p>
          <a:p>
            <a:pPr marL="0" indent="0" algn="just" eaLnBrk="1" hangingPunct="1">
              <a:lnSpc>
                <a:spcPct val="100000"/>
              </a:lnSpc>
              <a:buNone/>
            </a:pPr>
            <a:r>
              <a:rPr lang="pt-BR" altLang="pt-BR" sz="7200" b="1" dirty="0">
                <a:solidFill>
                  <a:srgbClr val="FF0000"/>
                </a:solidFill>
              </a:rPr>
              <a:t>Obtida a certidão no INSS, ela será averbada e considerado como tempo especial</a:t>
            </a:r>
          </a:p>
        </p:txBody>
      </p:sp>
      <p:sp>
        <p:nvSpPr>
          <p:cNvPr id="2" name="Espaço Reservado para Número de Slide 1"/>
          <p:cNvSpPr>
            <a:spLocks noGrp="1"/>
          </p:cNvSpPr>
          <p:nvPr>
            <p:ph type="sldNum" sz="quarter" idx="12"/>
          </p:nvPr>
        </p:nvSpPr>
        <p:spPr/>
        <p:txBody>
          <a:bodyPr/>
          <a:lstStyle/>
          <a:p>
            <a:pPr>
              <a:defRPr/>
            </a:pPr>
            <a:fld id="{C7C8DD94-06B3-4BA1-AF08-473C84CF6BE7}" type="slidenum">
              <a:rPr lang="pt-BR"/>
              <a:pPr>
                <a:defRPr/>
              </a:pPr>
              <a:t>23</a:t>
            </a:fld>
            <a:endParaRPr lang="pt-BR"/>
          </a:p>
        </p:txBody>
      </p:sp>
    </p:spTree>
    <p:extLst>
      <p:ext uri="{BB962C8B-B14F-4D97-AF65-F5344CB8AC3E}">
        <p14:creationId xmlns:p14="http://schemas.microsoft.com/office/powerpoint/2010/main" val="1766294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n-US" b="1" dirty="0">
                <a:latin typeface="Calibri" pitchFamily="34" charset="0"/>
              </a:rPr>
              <a:t>CONTAGEM DO TEMPO ESPECIAL –CONVERSÃO DO TEMPO ESPECIAL EM COMUM</a:t>
            </a:r>
            <a:endParaRPr lang="pt-BR" dirty="0"/>
          </a:p>
        </p:txBody>
      </p:sp>
      <p:sp>
        <p:nvSpPr>
          <p:cNvPr id="3" name="Espaço Reservado para Conteúdo 2"/>
          <p:cNvSpPr>
            <a:spLocks noGrp="1"/>
          </p:cNvSpPr>
          <p:nvPr>
            <p:ph idx="1"/>
          </p:nvPr>
        </p:nvSpPr>
        <p:spPr/>
        <p:txBody>
          <a:bodyPr>
            <a:normAutofit fontScale="85000" lnSpcReduction="20000"/>
          </a:bodyPr>
          <a:lstStyle/>
          <a:p>
            <a:pPr algn="just"/>
            <a:r>
              <a:rPr lang="pt-BR" b="1" dirty="0"/>
              <a:t>É vedada a contagem de tempo de contribuição fictício (§10 do art. 40), entendendo-se como tal todo aquele considerado em lei anterior como tempo de serviço, público ou privado, computado para fins de concessão de aposentadoria sem que haja, por parte do servidor ou segurado, cumulativamente, a prestação de serviço e a correspondente contribuição social.</a:t>
            </a:r>
          </a:p>
          <a:p>
            <a:pPr algn="just"/>
            <a:r>
              <a:rPr lang="pt-BR" b="1" dirty="0">
                <a:solidFill>
                  <a:srgbClr val="FF0000"/>
                </a:solidFill>
              </a:rPr>
              <a:t>Exceções: período de tempo de contribuição ao RGPS como celetista, anteriormente à migração para o RPPS</a:t>
            </a:r>
          </a:p>
          <a:p>
            <a:pPr algn="just"/>
            <a:r>
              <a:rPr lang="pt-BR" b="1" dirty="0"/>
              <a:t>Será permitida, por força do Parecer MPS/CJ nº 46, de 16 de maio de 2006, a emissão de CTC,  com conversão de período trabalhado exercido sob condições especiais no serviço público federal, referente ao contrato que teve o regime de previdência alterado de RGPS para RPPS, estendendo-se também ao servidor municipal, estadual e distrital(§§1º. e 2º.do art.447 IN 77)</a:t>
            </a:r>
          </a:p>
          <a:p>
            <a:pPr lvl="1" algn="just"/>
            <a:r>
              <a:rPr lang="pt-BR" b="1" dirty="0">
                <a:solidFill>
                  <a:srgbClr val="FF0000"/>
                </a:solidFill>
              </a:rPr>
              <a:t>Certidão será emitida pela APS </a:t>
            </a:r>
          </a:p>
          <a:p>
            <a:endParaRPr lang="pt-BR" dirty="0"/>
          </a:p>
          <a:p>
            <a:endParaRPr lang="pt-BR" dirty="0"/>
          </a:p>
          <a:p>
            <a:endParaRPr lang="pt-BR" dirty="0"/>
          </a:p>
        </p:txBody>
      </p:sp>
      <p:sp>
        <p:nvSpPr>
          <p:cNvPr id="5" name="Espaço Reservado para Número de Slide 4"/>
          <p:cNvSpPr>
            <a:spLocks noGrp="1"/>
          </p:cNvSpPr>
          <p:nvPr>
            <p:ph type="sldNum" sz="quarter" idx="12"/>
          </p:nvPr>
        </p:nvSpPr>
        <p:spPr/>
        <p:txBody>
          <a:bodyPr/>
          <a:lstStyle/>
          <a:p>
            <a:fld id="{5A931EFE-060B-48CC-A097-B7B53AEB5233}" type="slidenum">
              <a:rPr lang="pt-BR" smtClean="0"/>
              <a:t>24</a:t>
            </a:fld>
            <a:endParaRPr lang="pt-BR"/>
          </a:p>
        </p:txBody>
      </p:sp>
    </p:spTree>
    <p:extLst>
      <p:ext uri="{BB962C8B-B14F-4D97-AF65-F5344CB8AC3E}">
        <p14:creationId xmlns:p14="http://schemas.microsoft.com/office/powerpoint/2010/main" val="7867756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n-US" b="1" dirty="0">
                <a:latin typeface="Calibri" pitchFamily="34" charset="0"/>
              </a:rPr>
              <a:t>CONTAGEM DO TEMPO ESPECIAL –CONVERSÃO DO TEMPO ESPECIAL EM COMUM </a:t>
            </a:r>
            <a:endParaRPr lang="pt-BR" dirty="0"/>
          </a:p>
        </p:txBody>
      </p:sp>
      <p:sp>
        <p:nvSpPr>
          <p:cNvPr id="3" name="Espaço Reservado para Conteúdo 2"/>
          <p:cNvSpPr>
            <a:spLocks noGrp="1"/>
          </p:cNvSpPr>
          <p:nvPr>
            <p:ph idx="1"/>
          </p:nvPr>
        </p:nvSpPr>
        <p:spPr/>
        <p:txBody>
          <a:bodyPr>
            <a:normAutofit/>
          </a:bodyPr>
          <a:lstStyle/>
          <a:p>
            <a:r>
              <a:rPr lang="pt-BR" sz="2900" b="1" dirty="0">
                <a:solidFill>
                  <a:srgbClr val="FF0000"/>
                </a:solidFill>
              </a:rPr>
              <a:t>Posição do Judiciário</a:t>
            </a:r>
          </a:p>
          <a:p>
            <a:r>
              <a:rPr lang="pt-BR" altLang="pt-BR" sz="2900" b="1" dirty="0"/>
              <a:t>Súmula 66 do TNU: o servidor celetista que trabalhava sob condições especiais antes de migrar para o regime estatutário, tem o direito adquirido à conversão do tempo de atividade especial em tempo comum com o devido acréscimo legal, para efeito de contagem recíproca no regime previdenciário próprio dos servidores públicos</a:t>
            </a:r>
          </a:p>
          <a:p>
            <a:endParaRPr lang="pt-BR" dirty="0"/>
          </a:p>
        </p:txBody>
      </p:sp>
      <p:sp>
        <p:nvSpPr>
          <p:cNvPr id="5" name="Espaço Reservado para Número de Slide 4"/>
          <p:cNvSpPr>
            <a:spLocks noGrp="1"/>
          </p:cNvSpPr>
          <p:nvPr>
            <p:ph type="sldNum" sz="quarter" idx="12"/>
          </p:nvPr>
        </p:nvSpPr>
        <p:spPr/>
        <p:txBody>
          <a:bodyPr/>
          <a:lstStyle/>
          <a:p>
            <a:fld id="{5A931EFE-060B-48CC-A097-B7B53AEB5233}" type="slidenum">
              <a:rPr lang="pt-BR" smtClean="0"/>
              <a:t>25</a:t>
            </a:fld>
            <a:endParaRPr lang="pt-BR"/>
          </a:p>
        </p:txBody>
      </p:sp>
    </p:spTree>
    <p:extLst>
      <p:ext uri="{BB962C8B-B14F-4D97-AF65-F5344CB8AC3E}">
        <p14:creationId xmlns:p14="http://schemas.microsoft.com/office/powerpoint/2010/main" val="19618808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n-US" b="1" dirty="0">
                <a:latin typeface="Calibri" pitchFamily="34" charset="0"/>
              </a:rPr>
              <a:t>CONTAGEM DO TEMPO ESPECIAL –CONVERSÃO DO TEMPO ESPECIAL EM COMUM </a:t>
            </a:r>
            <a:endParaRPr lang="pt-BR" dirty="0"/>
          </a:p>
        </p:txBody>
      </p:sp>
      <p:sp>
        <p:nvSpPr>
          <p:cNvPr id="3" name="Espaço Reservado para Conteúdo 2"/>
          <p:cNvSpPr>
            <a:spLocks noGrp="1"/>
          </p:cNvSpPr>
          <p:nvPr>
            <p:ph idx="1"/>
          </p:nvPr>
        </p:nvSpPr>
        <p:spPr/>
        <p:txBody>
          <a:bodyPr>
            <a:normAutofit/>
          </a:bodyPr>
          <a:lstStyle/>
          <a:p>
            <a:r>
              <a:rPr lang="pt-BR" dirty="0">
                <a:solidFill>
                  <a:srgbClr val="FF0000"/>
                </a:solidFill>
              </a:rPr>
              <a:t>Servidores que já se aposentaram e postulam efetuar a conversão – prazo cinco anos após a aposentadoria – prescrição do fundo de direito (Decreto 20.910/32) – STJ </a:t>
            </a:r>
            <a:r>
              <a:rPr lang="pt-BR" dirty="0" err="1">
                <a:solidFill>
                  <a:srgbClr val="FF0000"/>
                </a:solidFill>
              </a:rPr>
              <a:t>AgRg</a:t>
            </a:r>
            <a:r>
              <a:rPr lang="pt-BR" dirty="0">
                <a:solidFill>
                  <a:srgbClr val="FF0000"/>
                </a:solidFill>
              </a:rPr>
              <a:t> no </a:t>
            </a:r>
            <a:r>
              <a:rPr lang="pt-BR" dirty="0" err="1">
                <a:solidFill>
                  <a:srgbClr val="FF0000"/>
                </a:solidFill>
              </a:rPr>
              <a:t>Resp</a:t>
            </a:r>
            <a:r>
              <a:rPr lang="pt-BR" dirty="0">
                <a:solidFill>
                  <a:srgbClr val="FF0000"/>
                </a:solidFill>
              </a:rPr>
              <a:t> 1172833/SC, T5a., Min. Reynaldo Soares da Fonseca, </a:t>
            </a:r>
            <a:r>
              <a:rPr lang="pt-BR" dirty="0" err="1">
                <a:solidFill>
                  <a:srgbClr val="FF0000"/>
                </a:solidFill>
              </a:rPr>
              <a:t>Dje</a:t>
            </a:r>
            <a:r>
              <a:rPr lang="pt-BR" dirty="0">
                <a:solidFill>
                  <a:srgbClr val="FF0000"/>
                </a:solidFill>
              </a:rPr>
              <a:t> 29.06.2015):</a:t>
            </a:r>
          </a:p>
          <a:p>
            <a:pPr lvl="1"/>
            <a:r>
              <a:rPr lang="pt-BR" dirty="0"/>
              <a:t>ADMINISTRATIVO. SERVIDOR PÚBLICO. EX-CELETISTA. REVISÃO DO ATO DE APOSENTADORIA PARA INCLUSÃO DE TEMPO TRABALHADO EM ATIVIDADE INSALUBRE. PRESCRIÇÃO DO FUNDO DE DIREITO. INCIDÊNCIA DO DECRETO </a:t>
            </a:r>
            <a:r>
              <a:rPr lang="pt-BR" u="sng" dirty="0">
                <a:hlinkClick r:id="rId2" tooltip="Decreto nº 20.910, de 6 de janeiro de 1932."/>
              </a:rPr>
              <a:t>20.910</a:t>
            </a:r>
            <a:r>
              <a:rPr lang="pt-BR" dirty="0"/>
              <a:t>/1932. PRAZO DE CINCO ANOS CONTADOS DO ATO DE CONCESSÃO DA APOSENTADORIA. APLICAÇÃO DA SÚMULA 85/STJ AFASTADA. INTERPOSIÇÃO DE TRÊS AGRAVOS REGIMENTAIS. PRINCÍPIO DA UNIRRECORRIBILIDADE RECURSAL. PRECLUSÃO CONSUMATIVA. NÃO CONHECIMENTO DOS AGRAVOS EXCEDENTES.</a:t>
            </a:r>
          </a:p>
        </p:txBody>
      </p:sp>
      <p:sp>
        <p:nvSpPr>
          <p:cNvPr id="5" name="Espaço Reservado para Número de Slide 4"/>
          <p:cNvSpPr>
            <a:spLocks noGrp="1"/>
          </p:cNvSpPr>
          <p:nvPr>
            <p:ph type="sldNum" sz="quarter" idx="12"/>
          </p:nvPr>
        </p:nvSpPr>
        <p:spPr/>
        <p:txBody>
          <a:bodyPr/>
          <a:lstStyle/>
          <a:p>
            <a:fld id="{5A931EFE-060B-48CC-A097-B7B53AEB5233}" type="slidenum">
              <a:rPr lang="pt-BR" smtClean="0"/>
              <a:t>26</a:t>
            </a:fld>
            <a:endParaRPr lang="pt-BR"/>
          </a:p>
        </p:txBody>
      </p:sp>
    </p:spTree>
    <p:extLst>
      <p:ext uri="{BB962C8B-B14F-4D97-AF65-F5344CB8AC3E}">
        <p14:creationId xmlns:p14="http://schemas.microsoft.com/office/powerpoint/2010/main" val="39992383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ítulo 1"/>
          <p:cNvSpPr>
            <a:spLocks noGrp="1"/>
          </p:cNvSpPr>
          <p:nvPr>
            <p:ph type="title"/>
          </p:nvPr>
        </p:nvSpPr>
        <p:spPr>
          <a:xfrm>
            <a:off x="257176" y="226578"/>
            <a:ext cx="11642725" cy="1140976"/>
          </a:xfrm>
        </p:spPr>
        <p:txBody>
          <a:bodyPr>
            <a:normAutofit/>
          </a:bodyPr>
          <a:lstStyle/>
          <a:p>
            <a:r>
              <a:rPr lang="en-US" sz="3200" b="1" dirty="0">
                <a:latin typeface="Calibri" pitchFamily="34" charset="0"/>
              </a:rPr>
              <a:t>CONTAGEM DO TEMPO ESPECIAL –CONVERSÃO DO TEMPO ESPECIAL EM COMUM (</a:t>
            </a:r>
            <a:r>
              <a:rPr lang="en-US" sz="3200" b="1" dirty="0" err="1">
                <a:latin typeface="Calibri" pitchFamily="34" charset="0"/>
              </a:rPr>
              <a:t>Servidor</a:t>
            </a:r>
            <a:r>
              <a:rPr lang="en-US" sz="3200" b="1" dirty="0">
                <a:latin typeface="Calibri" pitchFamily="34" charset="0"/>
              </a:rPr>
              <a:t> </a:t>
            </a:r>
            <a:r>
              <a:rPr lang="en-US" sz="3200" b="1" dirty="0" err="1">
                <a:latin typeface="Calibri" pitchFamily="34" charset="0"/>
              </a:rPr>
              <a:t>estatutário</a:t>
            </a:r>
            <a:r>
              <a:rPr lang="en-US" sz="3200" b="1" dirty="0">
                <a:latin typeface="Calibri" pitchFamily="34" charset="0"/>
              </a:rPr>
              <a:t>)</a:t>
            </a:r>
            <a:endParaRPr lang="pt-BR" altLang="pt-BR" sz="3200" b="1" dirty="0">
              <a:latin typeface="Calibri" pitchFamily="34" charset="0"/>
            </a:endParaRPr>
          </a:p>
        </p:txBody>
      </p:sp>
      <p:sp>
        <p:nvSpPr>
          <p:cNvPr id="33794" name="Espaço Reservado para Conteúdo 2"/>
          <p:cNvSpPr>
            <a:spLocks noGrp="1"/>
          </p:cNvSpPr>
          <p:nvPr>
            <p:ph idx="1"/>
          </p:nvPr>
        </p:nvSpPr>
        <p:spPr>
          <a:xfrm>
            <a:off x="257175" y="1268415"/>
            <a:ext cx="11539539" cy="5329237"/>
          </a:xfrm>
        </p:spPr>
        <p:txBody>
          <a:bodyPr>
            <a:normAutofit/>
          </a:bodyPr>
          <a:lstStyle/>
          <a:p>
            <a:pPr algn="just" eaLnBrk="1" hangingPunct="1">
              <a:buFont typeface="Wingdings" pitchFamily="2" charset="2"/>
              <a:buChar char="Ø"/>
            </a:pPr>
            <a:endParaRPr lang="pt-BR" altLang="pt-BR" sz="2400" b="1" dirty="0"/>
          </a:p>
          <a:p>
            <a:pPr algn="just" eaLnBrk="1" hangingPunct="1">
              <a:buFont typeface="Wingdings" pitchFamily="2" charset="2"/>
              <a:buChar char="Ø"/>
            </a:pPr>
            <a:r>
              <a:rPr lang="pt-BR" altLang="pt-BR" sz="2400" b="1" dirty="0"/>
              <a:t>Tema é polêmico</a:t>
            </a:r>
          </a:p>
          <a:p>
            <a:pPr algn="just" eaLnBrk="1" hangingPunct="1">
              <a:buFont typeface="Wingdings" pitchFamily="2" charset="2"/>
              <a:buChar char="Ø"/>
            </a:pPr>
            <a:r>
              <a:rPr lang="pt-BR" altLang="pt-BR" sz="2400" b="1" dirty="0"/>
              <a:t>Para os que negam- § 10 do art. 40 da CF – veda a contagem de tempo fictício</a:t>
            </a:r>
          </a:p>
          <a:p>
            <a:pPr algn="just">
              <a:buFont typeface="Wingdings" pitchFamily="2" charset="2"/>
              <a:buChar char="Ø"/>
            </a:pPr>
            <a:r>
              <a:rPr lang="pt-BR" sz="2400" b="1" dirty="0"/>
              <a:t>O § 2º.do art. 70 do Decreto no. 3.048/99 e alterações subsequentes: As regras de conversão de tempo de atividade sob condições especiais em tempo de atividade comum constantes deste artigo aplicam-se ao trabalho prestado em qualquer período.</a:t>
            </a:r>
          </a:p>
          <a:p>
            <a:pPr algn="just">
              <a:buFont typeface="Wingdings" pitchFamily="2" charset="2"/>
              <a:buChar char="Ø"/>
            </a:pPr>
            <a:r>
              <a:rPr lang="pt-BR" altLang="pt-BR" sz="3500" b="1" dirty="0">
                <a:solidFill>
                  <a:srgbClr val="FF0000"/>
                </a:solidFill>
              </a:rPr>
              <a:t>À falta de permissão legal: não se deferem os pedidos administrativos de conversão</a:t>
            </a:r>
          </a:p>
          <a:p>
            <a:pPr algn="just">
              <a:buFont typeface="Wingdings" pitchFamily="2" charset="2"/>
              <a:buChar char="Ø"/>
            </a:pPr>
            <a:endParaRPr lang="pt-BR" sz="2400" b="1" dirty="0"/>
          </a:p>
          <a:p>
            <a:pPr marL="0" indent="0" algn="just" eaLnBrk="1" hangingPunct="1">
              <a:buNone/>
            </a:pPr>
            <a:endParaRPr lang="pt-BR" altLang="pt-BR" sz="2400" b="1" dirty="0"/>
          </a:p>
          <a:p>
            <a:pPr algn="just" eaLnBrk="1" hangingPunct="1">
              <a:buFont typeface="Wingdings" pitchFamily="2" charset="2"/>
              <a:buChar char="Ø"/>
            </a:pPr>
            <a:endParaRPr lang="pt-BR" altLang="pt-BR" sz="2400" b="1" dirty="0"/>
          </a:p>
          <a:p>
            <a:pPr algn="just" eaLnBrk="1" hangingPunct="1">
              <a:buFont typeface="Wingdings" pitchFamily="2" charset="2"/>
              <a:buChar char="Ø"/>
            </a:pPr>
            <a:endParaRPr lang="pt-BR" altLang="pt-BR" sz="2400" b="1" dirty="0"/>
          </a:p>
        </p:txBody>
      </p:sp>
      <p:sp>
        <p:nvSpPr>
          <p:cNvPr id="2" name="Espaço Reservado para Número de Slide 1"/>
          <p:cNvSpPr>
            <a:spLocks noGrp="1"/>
          </p:cNvSpPr>
          <p:nvPr>
            <p:ph type="sldNum" sz="quarter" idx="12"/>
          </p:nvPr>
        </p:nvSpPr>
        <p:spPr/>
        <p:txBody>
          <a:bodyPr/>
          <a:lstStyle/>
          <a:p>
            <a:pPr>
              <a:defRPr/>
            </a:pPr>
            <a:fld id="{71855FC0-F715-4467-8ED7-3FCFAB6E99CD}" type="slidenum">
              <a:rPr lang="pt-BR"/>
              <a:pPr>
                <a:defRPr/>
              </a:pPr>
              <a:t>27</a:t>
            </a:fld>
            <a:endParaRPr lang="pt-BR"/>
          </a:p>
        </p:txBody>
      </p:sp>
    </p:spTree>
    <p:extLst>
      <p:ext uri="{BB962C8B-B14F-4D97-AF65-F5344CB8AC3E}">
        <p14:creationId xmlns:p14="http://schemas.microsoft.com/office/powerpoint/2010/main" val="8197977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ítulo 1"/>
          <p:cNvSpPr>
            <a:spLocks noGrp="1"/>
          </p:cNvSpPr>
          <p:nvPr>
            <p:ph type="title"/>
          </p:nvPr>
        </p:nvSpPr>
        <p:spPr>
          <a:xfrm>
            <a:off x="373063" y="365127"/>
            <a:ext cx="11347451" cy="840821"/>
          </a:xfrm>
        </p:spPr>
        <p:txBody>
          <a:bodyPr>
            <a:noAutofit/>
          </a:bodyPr>
          <a:lstStyle/>
          <a:p>
            <a:pPr algn="ctr" eaLnBrk="1" hangingPunct="1"/>
            <a:r>
              <a:rPr lang="pt-BR" sz="2800" b="1" dirty="0"/>
              <a:t>Conversão de tempo especial em comum – é possível ajuizar mandado de injunção</a:t>
            </a:r>
            <a:r>
              <a:rPr lang="pt-BR" sz="3200" b="1" dirty="0"/>
              <a:t>?</a:t>
            </a:r>
          </a:p>
        </p:txBody>
      </p:sp>
      <p:sp>
        <p:nvSpPr>
          <p:cNvPr id="35842" name="Espaço Reservado para Conteúdo 2"/>
          <p:cNvSpPr>
            <a:spLocks noGrp="1"/>
          </p:cNvSpPr>
          <p:nvPr>
            <p:ph idx="1"/>
          </p:nvPr>
        </p:nvSpPr>
        <p:spPr>
          <a:xfrm>
            <a:off x="166688" y="1205948"/>
            <a:ext cx="11745912" cy="5319396"/>
          </a:xfrm>
        </p:spPr>
        <p:txBody>
          <a:bodyPr>
            <a:normAutofit fontScale="25000" lnSpcReduction="20000"/>
          </a:bodyPr>
          <a:lstStyle/>
          <a:p>
            <a:pPr algn="just" fontAlgn="t">
              <a:lnSpc>
                <a:spcPct val="110000"/>
              </a:lnSpc>
              <a:buFont typeface="Wingdings" pitchFamily="2" charset="2"/>
              <a:buChar char="Ø"/>
            </a:pPr>
            <a:r>
              <a:rPr lang="pt-BR" sz="1600" dirty="0"/>
              <a:t/>
            </a:r>
            <a:br>
              <a:rPr lang="pt-BR" sz="1600" dirty="0"/>
            </a:br>
            <a:r>
              <a:rPr lang="pt-BR" sz="8000" b="1" dirty="0"/>
              <a:t>EMENTA Agravo regimental em mandado de injunção. Pedido de conversão do tempo de serviço. Ausência de previsão constitucional. Recurso provido. 1. O mandado de injunção volta-se à </a:t>
            </a:r>
            <a:r>
              <a:rPr lang="pt-BR" sz="8000" b="1" dirty="0" err="1"/>
              <a:t>colmatagem</a:t>
            </a:r>
            <a:r>
              <a:rPr lang="pt-BR" sz="8000" b="1" dirty="0"/>
              <a:t> de lacuna legislativa capaz de inviabilizar o gozo de direitos e liberdades constitucionalmente assegurados, bem assim de prerrogativas inerentes à nacionalidade, à soberania e à cidadania (art. 5º, LXXI, CF/1988). 2. É imprescindível, para o exame do writ, a presença de dois pressupostos sucessivos: i) a verificação da omissão legislativa e ii) a efetiva inviabilidade do gozo de direito, faculdade ou prerrogativa consagrados constitucionalmente em razão do citado vácuo normativo. </a:t>
            </a:r>
          </a:p>
          <a:p>
            <a:pPr algn="just" fontAlgn="t">
              <a:lnSpc>
                <a:spcPct val="110000"/>
              </a:lnSpc>
              <a:buFont typeface="Wingdings" pitchFamily="2" charset="2"/>
              <a:buChar char="Ø"/>
            </a:pPr>
            <a:r>
              <a:rPr lang="pt-BR" sz="8000" b="1" dirty="0"/>
              <a:t>3. </a:t>
            </a:r>
            <a:r>
              <a:rPr lang="pt-BR" sz="8000" b="1" dirty="0">
                <a:solidFill>
                  <a:srgbClr val="FF0000"/>
                </a:solidFill>
              </a:rPr>
              <a:t>O preceito constitucional em foco na presente demanda não assegura a contagem diferenciada do tempo de serviço e sua averbação na ficha funcional; o direito subjetivo corresponde à aposentadoria em regime especial, devendo esta Suprema Corte atuar na supressão da mora legislativa, cabendo à autoridade administrativa a análise de mérito do direito, após exame fático da situação do servidor. 4. A pretensão de garantir a conversão de tempo especial em tempo comum mostra-se incompatível com a presente via processual, uma vez que, no mandado de injunção, cabe ao Poder Judiciário, quando verificada a mora legislativa, viabilizar o exercício do direito subjetivo constitucionalmente previsto (art. 40, § 4º, da CF/88), no qual não está incluído o direito vindicado. 5. Agravo regimental provido para julgar improcedente o mandado de injunção. (STF:MI 2123 </a:t>
            </a:r>
            <a:r>
              <a:rPr lang="pt-BR" sz="8000" b="1" dirty="0" err="1">
                <a:solidFill>
                  <a:srgbClr val="FF0000"/>
                </a:solidFill>
              </a:rPr>
              <a:t>AgR</a:t>
            </a:r>
            <a:r>
              <a:rPr lang="pt-BR" sz="8000" b="1" dirty="0">
                <a:solidFill>
                  <a:srgbClr val="FF0000"/>
                </a:solidFill>
              </a:rPr>
              <a:t>/DF, Tribunal Pleno, Rel. para o acórdão Min. Dias </a:t>
            </a:r>
            <a:r>
              <a:rPr lang="pt-BR" sz="8000" b="1" dirty="0" err="1">
                <a:solidFill>
                  <a:srgbClr val="FF0000"/>
                </a:solidFill>
              </a:rPr>
              <a:t>Toffoli</a:t>
            </a:r>
            <a:r>
              <a:rPr lang="pt-BR" sz="8000" b="1" dirty="0">
                <a:solidFill>
                  <a:srgbClr val="FF0000"/>
                </a:solidFill>
              </a:rPr>
              <a:t>, </a:t>
            </a:r>
            <a:r>
              <a:rPr lang="pt-BR" sz="8000" b="1" dirty="0" err="1">
                <a:solidFill>
                  <a:srgbClr val="FF0000"/>
                </a:solidFill>
              </a:rPr>
              <a:t>Dje</a:t>
            </a:r>
            <a:r>
              <a:rPr lang="pt-BR" sz="8000" b="1" dirty="0">
                <a:solidFill>
                  <a:srgbClr val="FF0000"/>
                </a:solidFill>
              </a:rPr>
              <a:t> 01.08.2013)</a:t>
            </a:r>
          </a:p>
          <a:p>
            <a:pPr algn="just" fontAlgn="t">
              <a:lnSpc>
                <a:spcPct val="110000"/>
              </a:lnSpc>
              <a:buFont typeface="Wingdings" pitchFamily="2" charset="2"/>
              <a:buChar char="Ø"/>
            </a:pPr>
            <a:r>
              <a:rPr lang="pt-BR" sz="8000" b="1" dirty="0"/>
              <a:t>No mesmo sentido: MI 2140 </a:t>
            </a:r>
            <a:r>
              <a:rPr lang="pt-BR" sz="8000" b="1" dirty="0" err="1"/>
              <a:t>AgR</a:t>
            </a:r>
            <a:r>
              <a:rPr lang="pt-BR" sz="8000" b="1" dirty="0"/>
              <a:t>/DF, Tribunal Pleno, rel. para o acórdão Min. Luiz </a:t>
            </a:r>
            <a:r>
              <a:rPr lang="pt-BR" sz="8000" b="1" dirty="0" err="1"/>
              <a:t>Fux</a:t>
            </a:r>
            <a:r>
              <a:rPr lang="pt-BR" sz="8000" b="1" dirty="0"/>
              <a:t>, j. 06.06.2013</a:t>
            </a:r>
          </a:p>
          <a:p>
            <a:pPr algn="just" fontAlgn="t">
              <a:lnSpc>
                <a:spcPct val="110000"/>
              </a:lnSpc>
              <a:buFont typeface="Wingdings" pitchFamily="2" charset="2"/>
              <a:buChar char="Ø"/>
            </a:pPr>
            <a:endParaRPr lang="pt-BR" sz="8000" b="1" dirty="0"/>
          </a:p>
          <a:p>
            <a:pPr marL="0" indent="0" algn="just" eaLnBrk="1" fontAlgn="t" hangingPunct="1">
              <a:lnSpc>
                <a:spcPct val="70000"/>
              </a:lnSpc>
              <a:buFont typeface="Arial" charset="0"/>
              <a:buNone/>
            </a:pPr>
            <a:endParaRPr lang="pt-BR" sz="8000" dirty="0"/>
          </a:p>
          <a:p>
            <a:pPr marL="0" indent="0" eaLnBrk="1" hangingPunct="1">
              <a:lnSpc>
                <a:spcPct val="70000"/>
              </a:lnSpc>
            </a:pPr>
            <a:endParaRPr lang="pt-BR" sz="8000" dirty="0"/>
          </a:p>
        </p:txBody>
      </p:sp>
      <p:sp>
        <p:nvSpPr>
          <p:cNvPr id="4" name="Espaço Reservado para Número de Slide 3"/>
          <p:cNvSpPr>
            <a:spLocks noGrp="1"/>
          </p:cNvSpPr>
          <p:nvPr>
            <p:ph type="sldNum" sz="quarter" idx="12"/>
          </p:nvPr>
        </p:nvSpPr>
        <p:spPr/>
        <p:txBody>
          <a:bodyPr/>
          <a:lstStyle/>
          <a:p>
            <a:pPr>
              <a:defRPr/>
            </a:pPr>
            <a:fld id="{58E43FEB-02D2-4E3E-8CCA-44EEBE1FB1CB}" type="slidenum">
              <a:rPr lang="pt-BR"/>
              <a:pPr>
                <a:defRPr/>
              </a:pPr>
              <a:t>28</a:t>
            </a:fld>
            <a:endParaRPr lang="pt-BR"/>
          </a:p>
        </p:txBody>
      </p:sp>
    </p:spTree>
    <p:extLst>
      <p:ext uri="{BB962C8B-B14F-4D97-AF65-F5344CB8AC3E}">
        <p14:creationId xmlns:p14="http://schemas.microsoft.com/office/powerpoint/2010/main" val="897367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ítulo 1"/>
          <p:cNvSpPr>
            <a:spLocks noGrp="1"/>
          </p:cNvSpPr>
          <p:nvPr>
            <p:ph type="title"/>
          </p:nvPr>
        </p:nvSpPr>
        <p:spPr>
          <a:xfrm>
            <a:off x="404602" y="260649"/>
            <a:ext cx="11279398" cy="1368152"/>
          </a:xfrm>
        </p:spPr>
        <p:txBody>
          <a:bodyPr>
            <a:noAutofit/>
          </a:bodyPr>
          <a:lstStyle/>
          <a:p>
            <a:r>
              <a:rPr lang="pt-BR" altLang="pt-BR" sz="3200" b="1" dirty="0"/>
              <a:t>Conversão de tempo especial em comum – é possível ajuizar mandado de injunção (servidor estatutário)?</a:t>
            </a:r>
          </a:p>
        </p:txBody>
      </p:sp>
      <p:sp>
        <p:nvSpPr>
          <p:cNvPr id="17411" name="Espaço Reservado para Conteúdo 2"/>
          <p:cNvSpPr>
            <a:spLocks noGrp="1"/>
          </p:cNvSpPr>
          <p:nvPr>
            <p:ph idx="1"/>
          </p:nvPr>
        </p:nvSpPr>
        <p:spPr>
          <a:xfrm>
            <a:off x="527382" y="1628801"/>
            <a:ext cx="10847585" cy="5229199"/>
          </a:xfrm>
        </p:spPr>
        <p:txBody>
          <a:bodyPr>
            <a:noAutofit/>
          </a:bodyPr>
          <a:lstStyle/>
          <a:p>
            <a:pPr>
              <a:lnSpc>
                <a:spcPct val="80000"/>
              </a:lnSpc>
              <a:defRPr/>
            </a:pPr>
            <a:r>
              <a:rPr lang="pt-BR" sz="1800" b="1" dirty="0"/>
              <a:t>Nova discussão: Voto do Ministro Barroso no MI 4204</a:t>
            </a:r>
            <a:r>
              <a:rPr lang="pt-BR" altLang="pt-BR" sz="1400" b="1" dirty="0"/>
              <a:t>:</a:t>
            </a:r>
            <a:endParaRPr lang="pt-BR" sz="1400" b="1" dirty="0"/>
          </a:p>
          <a:p>
            <a:pPr marL="0" indent="0">
              <a:buFont typeface="Wingdings" pitchFamily="2" charset="2"/>
              <a:buNone/>
              <a:defRPr/>
            </a:pPr>
            <a:r>
              <a:rPr lang="pt-BR" sz="1400" b="1" dirty="0"/>
              <a:t> </a:t>
            </a:r>
            <a:r>
              <a:rPr lang="pt-BR" sz="1600" b="1" dirty="0"/>
              <a:t>DIREITO ADMINISTRATIVO E PREVIDENCIÁRIO. MANDADO DE INJUNÇÃO. SERVIDOR PÚBLICO. ATIVIDADE EXERODA EM CONDIÇÕES PREJUDICIAIS À SAÚDE OU À INTEGRIDADE FÍSICA. CONTAGEM DIFERENCIADA DE TEMPO ESPEOAL. </a:t>
            </a:r>
          </a:p>
          <a:p>
            <a:pPr marL="0" indent="0">
              <a:buFont typeface="Wingdings" pitchFamily="2" charset="2"/>
              <a:buNone/>
              <a:defRPr/>
            </a:pPr>
            <a:r>
              <a:rPr lang="pt-BR" sz="1600" b="1" dirty="0"/>
              <a:t>1. No regime próprio de previdência dos servidores públicos, a conversão de tempo especial em comum por um fator multiplicador decorre diretamente do direito constitucional à aposentadoria especial (CF, art. 40, § 4Q) e não incide na proibição de cômputo de tempo ficto (CF, art. 40, § 10). </a:t>
            </a:r>
          </a:p>
          <a:p>
            <a:pPr marL="0" indent="0">
              <a:buFont typeface="Wingdings" pitchFamily="2" charset="2"/>
              <a:buNone/>
              <a:defRPr/>
            </a:pPr>
            <a:r>
              <a:rPr lang="pt-BR" sz="1600" b="1" dirty="0"/>
              <a:t>2. Direito previsto no regime geral (Lei </a:t>
            </a:r>
            <a:r>
              <a:rPr lang="pt-BR" sz="1600" b="1" dirty="0" err="1"/>
              <a:t>nQ</a:t>
            </a:r>
            <a:r>
              <a:rPr lang="pt-BR" sz="1600" b="1" dirty="0"/>
              <a:t> 8.213/1991, art. 57, § 5Q) que a Constituição garante no regime próprio (CF, art. 40, § 12). </a:t>
            </a:r>
          </a:p>
          <a:p>
            <a:pPr marL="0" indent="0">
              <a:buFont typeface="Wingdings" pitchFamily="2" charset="2"/>
              <a:buNone/>
              <a:defRPr/>
            </a:pPr>
            <a:r>
              <a:rPr lang="pt-BR" sz="1600" b="1" dirty="0"/>
              <a:t>3. Consequentemente, a omissão legislativa em assegurar esse direito pode ser reconhecida na via do mandado de injunção. Revisão da jurisprudência do STF. </a:t>
            </a:r>
          </a:p>
          <a:p>
            <a:pPr marL="0" indent="0">
              <a:buFont typeface="Wingdings" pitchFamily="2" charset="2"/>
              <a:buNone/>
              <a:defRPr/>
            </a:pPr>
            <a:r>
              <a:rPr lang="pt-BR" sz="1600" b="1" dirty="0"/>
              <a:t>4. Voto pela concessão parcial da ordem.”</a:t>
            </a:r>
            <a:r>
              <a:rPr lang="pt-BR" altLang="pt-BR" sz="1600" b="1" dirty="0"/>
              <a:t>	</a:t>
            </a:r>
          </a:p>
          <a:p>
            <a:pPr marL="0" indent="0">
              <a:buFont typeface="Wingdings" pitchFamily="2" charset="2"/>
              <a:buNone/>
              <a:defRPr/>
            </a:pPr>
            <a:endParaRPr lang="pt-BR" altLang="pt-BR" sz="1600" b="1" dirty="0"/>
          </a:p>
          <a:p>
            <a:pPr marL="0" indent="0" algn="just">
              <a:buFont typeface="Wingdings" pitchFamily="2" charset="2"/>
              <a:buNone/>
              <a:defRPr/>
            </a:pPr>
            <a:r>
              <a:rPr lang="pt-BR" sz="1600" b="1" dirty="0"/>
              <a:t>Decisão: Após o voto do Ministro Roberto Barroso (Relator), concedendo parcialmente a ordem, pediu vista dos autos o Ministro Gilmar Mendes. Ausentes, justificadamente, o Ministro Celso de Mello e, participando, na qualidade de Presidente do Tribunal Superior Eleitoral, de palestra e compromissos na República Italiana e do Programa de Visitantes Internacionais, por ocasião das Eleições para a Câmara dos Comuns do Reino Unido, o Ministro Dias </a:t>
            </a:r>
            <a:r>
              <a:rPr lang="pt-BR" sz="1600" b="1" dirty="0" err="1"/>
              <a:t>Toffoli</a:t>
            </a:r>
            <a:r>
              <a:rPr lang="pt-BR" sz="1600" b="1" dirty="0"/>
              <a:t>. Falou, pela Advocacia-Geral da União, a Dra. Grace Maria Fernandes de Mendonça, Secretária-Geral de Contencioso. Presidência do Ministro Ricardo </a:t>
            </a:r>
            <a:r>
              <a:rPr lang="pt-BR" sz="1600" b="1" dirty="0" err="1"/>
              <a:t>Lewandowski</a:t>
            </a:r>
            <a:r>
              <a:rPr lang="pt-BR" sz="1600" b="1" dirty="0"/>
              <a:t>. Plenário, 30.04.2015.</a:t>
            </a:r>
          </a:p>
          <a:p>
            <a:pPr marL="0" indent="0" algn="just">
              <a:buFont typeface="Wingdings" pitchFamily="2" charset="2"/>
              <a:buNone/>
              <a:defRPr/>
            </a:pPr>
            <a:endParaRPr lang="pt-BR" altLang="pt-BR" sz="2400" b="1" dirty="0"/>
          </a:p>
        </p:txBody>
      </p:sp>
      <p:sp>
        <p:nvSpPr>
          <p:cNvPr id="3" name="Espaço Reservado para Número de Slide 2"/>
          <p:cNvSpPr>
            <a:spLocks noGrp="1"/>
          </p:cNvSpPr>
          <p:nvPr>
            <p:ph type="sldNum" sz="quarter" idx="12"/>
          </p:nvPr>
        </p:nvSpPr>
        <p:spPr/>
        <p:txBody>
          <a:bodyPr/>
          <a:lstStyle/>
          <a:p>
            <a:fld id="{5A931EFE-060B-48CC-A097-B7B53AEB5233}" type="slidenum">
              <a:rPr lang="pt-BR" smtClean="0"/>
              <a:t>29</a:t>
            </a:fld>
            <a:endParaRPr lang="pt-BR"/>
          </a:p>
        </p:txBody>
      </p:sp>
    </p:spTree>
    <p:extLst>
      <p:ext uri="{BB962C8B-B14F-4D97-AF65-F5344CB8AC3E}">
        <p14:creationId xmlns:p14="http://schemas.microsoft.com/office/powerpoint/2010/main" val="3161915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altLang="pt-BR" sz="5300" b="1" dirty="0"/>
              <a:t>Contagem de tempo – Tempo de serviço público </a:t>
            </a:r>
            <a:r>
              <a:rPr lang="pt-BR" b="1" u="sng" dirty="0">
                <a:solidFill>
                  <a:srgbClr val="FF3300"/>
                </a:solidFill>
                <a:effectLst>
                  <a:outerShdw blurRad="38100" dist="38100" dir="2700000" algn="tl">
                    <a:srgbClr val="C0C0C0"/>
                  </a:outerShdw>
                </a:effectLst>
              </a:rPr>
              <a:t/>
            </a:r>
            <a:br>
              <a:rPr lang="pt-BR" b="1" u="sng" dirty="0">
                <a:solidFill>
                  <a:srgbClr val="FF3300"/>
                </a:solidFill>
                <a:effectLst>
                  <a:outerShdw blurRad="38100" dist="38100" dir="2700000" algn="tl">
                    <a:srgbClr val="C0C0C0"/>
                  </a:outerShdw>
                </a:effectLst>
              </a:rPr>
            </a:br>
            <a:endParaRPr lang="pt-BR" dirty="0"/>
          </a:p>
        </p:txBody>
      </p:sp>
      <p:sp>
        <p:nvSpPr>
          <p:cNvPr id="3" name="Espaço Reservado para Conteúdo 2"/>
          <p:cNvSpPr>
            <a:spLocks noGrp="1"/>
          </p:cNvSpPr>
          <p:nvPr>
            <p:ph idx="1"/>
          </p:nvPr>
        </p:nvSpPr>
        <p:spPr>
          <a:xfrm>
            <a:off x="503583" y="1690688"/>
            <a:ext cx="10850217" cy="4486275"/>
          </a:xfrm>
        </p:spPr>
        <p:txBody>
          <a:bodyPr>
            <a:normAutofit fontScale="25000" lnSpcReduction="20000"/>
          </a:bodyPr>
          <a:lstStyle/>
          <a:p>
            <a:pPr lvl="1">
              <a:lnSpc>
                <a:spcPct val="100000"/>
              </a:lnSpc>
              <a:defRPr/>
            </a:pPr>
            <a:r>
              <a:rPr lang="pt-BR" sz="9600" b="1" dirty="0">
                <a:solidFill>
                  <a:srgbClr val="FF0000"/>
                </a:solidFill>
              </a:rPr>
              <a:t>Caracterização do tempo de serviço público</a:t>
            </a:r>
          </a:p>
          <a:p>
            <a:pPr lvl="1">
              <a:lnSpc>
                <a:spcPct val="100000"/>
              </a:lnSpc>
              <a:defRPr/>
            </a:pPr>
            <a:endParaRPr lang="pt-BR" sz="8000" b="1" dirty="0"/>
          </a:p>
          <a:p>
            <a:pPr lvl="1">
              <a:lnSpc>
                <a:spcPct val="100000"/>
              </a:lnSpc>
              <a:defRPr/>
            </a:pPr>
            <a:r>
              <a:rPr lang="pt-BR" sz="8000" b="1" dirty="0"/>
              <a:t>Polêmica: conceito  abrange:</a:t>
            </a:r>
          </a:p>
          <a:p>
            <a:pPr lvl="1">
              <a:lnSpc>
                <a:spcPct val="100000"/>
              </a:lnSpc>
              <a:defRPr/>
            </a:pPr>
            <a:endParaRPr lang="pt-BR" sz="8000" b="1" dirty="0"/>
          </a:p>
          <a:p>
            <a:pPr lvl="2">
              <a:lnSpc>
                <a:spcPct val="100000"/>
              </a:lnSpc>
              <a:defRPr/>
            </a:pPr>
            <a:r>
              <a:rPr lang="pt-BR" sz="7600" b="1" dirty="0"/>
              <a:t>Entes públicos: União, Estados, DF, Municípios, Autarquias e Fundações Públicas e Entes estatais: sociedades de economia mista e empresas públicas?</a:t>
            </a:r>
          </a:p>
          <a:p>
            <a:pPr lvl="1">
              <a:lnSpc>
                <a:spcPct val="100000"/>
              </a:lnSpc>
              <a:defRPr/>
            </a:pPr>
            <a:endParaRPr lang="pt-BR" sz="8000" b="1" dirty="0"/>
          </a:p>
          <a:p>
            <a:pPr lvl="1">
              <a:lnSpc>
                <a:spcPct val="100000"/>
              </a:lnSpc>
              <a:defRPr/>
            </a:pPr>
            <a:r>
              <a:rPr lang="pt-BR" sz="8000" b="1" dirty="0"/>
              <a:t>Conceito TCU – acórdão 2636/08 – o conceito de serviço público trazido pelo art. 40 CF abrange as empresas públicas e sociedades de economia mista. </a:t>
            </a:r>
          </a:p>
          <a:p>
            <a:pPr lvl="1">
              <a:lnSpc>
                <a:spcPct val="100000"/>
              </a:lnSpc>
              <a:defRPr/>
            </a:pPr>
            <a:endParaRPr lang="pt-BR" sz="8000" b="1" dirty="0"/>
          </a:p>
          <a:p>
            <a:pPr lvl="1">
              <a:lnSpc>
                <a:spcPct val="100000"/>
              </a:lnSpc>
              <a:defRPr/>
            </a:pPr>
            <a:r>
              <a:rPr lang="pt-BR" sz="8000" b="1" dirty="0"/>
              <a:t>Abrange períodos exercidos na Administração Pública (Direta e Indireta) – independente do regime de trabalho (celetista, temporário)</a:t>
            </a:r>
          </a:p>
          <a:p>
            <a:pPr marL="457200" lvl="1" indent="0">
              <a:lnSpc>
                <a:spcPct val="100000"/>
              </a:lnSpc>
              <a:buNone/>
              <a:defRPr/>
            </a:pPr>
            <a:endParaRPr lang="pt-BR" sz="8000" b="1" dirty="0"/>
          </a:p>
          <a:p>
            <a:pPr lvl="1">
              <a:lnSpc>
                <a:spcPct val="100000"/>
              </a:lnSpc>
              <a:defRPr/>
            </a:pPr>
            <a:r>
              <a:rPr lang="pt-BR" sz="8000" b="1" dirty="0"/>
              <a:t>Observação – contagem do tempo de serviço público para fins de vantagens pecuniárias – lei estatutária local</a:t>
            </a:r>
          </a:p>
          <a:p>
            <a:pPr lvl="1">
              <a:lnSpc>
                <a:spcPct val="100000"/>
              </a:lnSpc>
              <a:defRPr/>
            </a:pPr>
            <a:endParaRPr lang="pt-BR" sz="8000" b="1" dirty="0"/>
          </a:p>
          <a:p>
            <a:endParaRPr lang="pt-BR" dirty="0"/>
          </a:p>
        </p:txBody>
      </p:sp>
      <p:sp>
        <p:nvSpPr>
          <p:cNvPr id="5" name="Espaço Reservado para Número de Slide 4"/>
          <p:cNvSpPr>
            <a:spLocks noGrp="1"/>
          </p:cNvSpPr>
          <p:nvPr>
            <p:ph type="sldNum" sz="quarter" idx="12"/>
          </p:nvPr>
        </p:nvSpPr>
        <p:spPr/>
        <p:txBody>
          <a:bodyPr/>
          <a:lstStyle/>
          <a:p>
            <a:fld id="{AEB14B84-E95E-466E-84E5-D5E22D8CA741}" type="slidenum">
              <a:rPr lang="pt-BR" smtClean="0"/>
              <a:pPr/>
              <a:t>3</a:t>
            </a:fld>
            <a:endParaRPr lang="pt-BR"/>
          </a:p>
        </p:txBody>
      </p:sp>
    </p:spTree>
    <p:extLst>
      <p:ext uri="{BB962C8B-B14F-4D97-AF65-F5344CB8AC3E}">
        <p14:creationId xmlns:p14="http://schemas.microsoft.com/office/powerpoint/2010/main" val="14906301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ítulo 1"/>
          <p:cNvSpPr>
            <a:spLocks noGrp="1"/>
          </p:cNvSpPr>
          <p:nvPr>
            <p:ph type="title"/>
          </p:nvPr>
        </p:nvSpPr>
        <p:spPr>
          <a:xfrm>
            <a:off x="501706" y="836613"/>
            <a:ext cx="11182294" cy="1143000"/>
          </a:xfrm>
        </p:spPr>
        <p:txBody>
          <a:bodyPr>
            <a:normAutofit fontScale="90000"/>
          </a:bodyPr>
          <a:lstStyle/>
          <a:p>
            <a:r>
              <a:rPr lang="pt-BR" altLang="pt-BR" b="1" dirty="0"/>
              <a:t>Conversão do tempo especial em comum – decisões judiciais</a:t>
            </a:r>
          </a:p>
        </p:txBody>
      </p:sp>
      <p:sp>
        <p:nvSpPr>
          <p:cNvPr id="17411" name="Espaço Reservado para Conteúdo 2"/>
          <p:cNvSpPr>
            <a:spLocks noGrp="1"/>
          </p:cNvSpPr>
          <p:nvPr>
            <p:ph idx="1"/>
          </p:nvPr>
        </p:nvSpPr>
        <p:spPr>
          <a:xfrm>
            <a:off x="431371" y="2349501"/>
            <a:ext cx="10943596" cy="3946525"/>
          </a:xfrm>
        </p:spPr>
        <p:txBody>
          <a:bodyPr/>
          <a:lstStyle/>
          <a:p>
            <a:pPr>
              <a:lnSpc>
                <a:spcPct val="80000"/>
              </a:lnSpc>
              <a:defRPr/>
            </a:pPr>
            <a:r>
              <a:rPr lang="pt-BR" altLang="pt-BR" sz="2400" b="1" u="sng" dirty="0"/>
              <a:t>JURISPRUDÊNCIA ATUAL:</a:t>
            </a:r>
          </a:p>
          <a:p>
            <a:pPr>
              <a:lnSpc>
                <a:spcPct val="80000"/>
              </a:lnSpc>
              <a:defRPr/>
            </a:pPr>
            <a:endParaRPr lang="pt-BR" altLang="pt-BR" sz="2400" b="1" u="sng" dirty="0"/>
          </a:p>
          <a:p>
            <a:pPr algn="just">
              <a:lnSpc>
                <a:spcPct val="80000"/>
              </a:lnSpc>
              <a:defRPr/>
            </a:pPr>
            <a:r>
              <a:rPr lang="pt-BR" altLang="pt-BR" sz="2400" b="1" dirty="0"/>
              <a:t>Decisões divergentes no Poder Judiciário: alguns juízes estão analisando o direito à contagem diferenciada do tempo especial e outros estão extinguindo sem julgamento de mérito por inadequação da via eleita (via seria a Reclamação Constitucional).</a:t>
            </a:r>
          </a:p>
          <a:p>
            <a:pPr>
              <a:lnSpc>
                <a:spcPct val="80000"/>
              </a:lnSpc>
              <a:defRPr/>
            </a:pPr>
            <a:endParaRPr lang="pt-BR" altLang="pt-BR" sz="2400" dirty="0"/>
          </a:p>
          <a:p>
            <a:pPr marL="0" indent="0" algn="just">
              <a:buFont typeface="Wingdings" pitchFamily="2" charset="2"/>
              <a:buNone/>
              <a:defRPr/>
            </a:pPr>
            <a:endParaRPr lang="pt-BR" altLang="pt-BR" sz="2200" dirty="0"/>
          </a:p>
        </p:txBody>
      </p:sp>
      <p:sp>
        <p:nvSpPr>
          <p:cNvPr id="3" name="Espaço Reservado para Número de Slide 2"/>
          <p:cNvSpPr>
            <a:spLocks noGrp="1"/>
          </p:cNvSpPr>
          <p:nvPr>
            <p:ph type="sldNum" sz="quarter" idx="12"/>
          </p:nvPr>
        </p:nvSpPr>
        <p:spPr/>
        <p:txBody>
          <a:bodyPr/>
          <a:lstStyle/>
          <a:p>
            <a:fld id="{5A931EFE-060B-48CC-A097-B7B53AEB5233}" type="slidenum">
              <a:rPr lang="pt-BR" smtClean="0"/>
              <a:t>30</a:t>
            </a:fld>
            <a:endParaRPr lang="pt-BR"/>
          </a:p>
        </p:txBody>
      </p:sp>
    </p:spTree>
    <p:extLst>
      <p:ext uri="{BB962C8B-B14F-4D97-AF65-F5344CB8AC3E}">
        <p14:creationId xmlns:p14="http://schemas.microsoft.com/office/powerpoint/2010/main" val="2619520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ítulo 1"/>
          <p:cNvSpPr>
            <a:spLocks noGrp="1"/>
          </p:cNvSpPr>
          <p:nvPr>
            <p:ph type="title"/>
          </p:nvPr>
        </p:nvSpPr>
        <p:spPr>
          <a:xfrm>
            <a:off x="95250" y="644526"/>
            <a:ext cx="11933239" cy="695325"/>
          </a:xfrm>
        </p:spPr>
        <p:txBody>
          <a:bodyPr>
            <a:normAutofit fontScale="90000"/>
          </a:bodyPr>
          <a:lstStyle/>
          <a:p>
            <a:pPr algn="ctr" eaLnBrk="1" hangingPunct="1"/>
            <a:r>
              <a:rPr lang="pt-BR" sz="4000" b="1" dirty="0">
                <a:latin typeface="Calibri" pitchFamily="34" charset="0"/>
              </a:rPr>
              <a:t>Conversão do tempo especial em comum – decisões judiciais</a:t>
            </a:r>
          </a:p>
        </p:txBody>
      </p:sp>
      <p:sp>
        <p:nvSpPr>
          <p:cNvPr id="36866" name="Espaço Reservado para Conteúdo 2"/>
          <p:cNvSpPr>
            <a:spLocks noGrp="1"/>
          </p:cNvSpPr>
          <p:nvPr>
            <p:ph idx="1"/>
          </p:nvPr>
        </p:nvSpPr>
        <p:spPr>
          <a:xfrm>
            <a:off x="231777" y="1628801"/>
            <a:ext cx="11796713" cy="4548163"/>
          </a:xfrm>
        </p:spPr>
        <p:txBody>
          <a:bodyPr>
            <a:normAutofit fontScale="92500" lnSpcReduction="10000"/>
          </a:bodyPr>
          <a:lstStyle/>
          <a:p>
            <a:pPr marL="0" indent="0" algn="just" eaLnBrk="1" hangingPunct="1">
              <a:lnSpc>
                <a:spcPct val="100000"/>
              </a:lnSpc>
              <a:buFont typeface="Arial" charset="0"/>
              <a:buNone/>
            </a:pPr>
            <a:r>
              <a:rPr lang="pt-BR" sz="2000" b="1" dirty="0"/>
              <a:t>Decisão favorável ao servidor</a:t>
            </a:r>
          </a:p>
          <a:p>
            <a:pPr marL="0" indent="0" algn="just" eaLnBrk="1" hangingPunct="1">
              <a:lnSpc>
                <a:spcPct val="100000"/>
              </a:lnSpc>
              <a:buFont typeface="Arial" charset="0"/>
              <a:buNone/>
            </a:pPr>
            <a:r>
              <a:rPr lang="pt-BR" sz="2000" b="1" dirty="0"/>
              <a:t>APOSENTADORIA ESPECIAL. Servidora municipal (auxiliar de enfermagem) que recebe adicional de insalubridade e pleiteia conversão de tempo prestado em atividade insalubre, para imediata concessão de aposentadoria especial ou deferimento da aposentadoria comum. Sentença de parcial procedência, para a aplicação supletiva do artigo 57 da Lei n° 8.213/91 e eficácia do artigo 40, § 4º, III, da CF, na contagem do tempo de serviço, expedindo-se o documento necessário ("Perfil </a:t>
            </a:r>
            <a:r>
              <a:rPr lang="pt-BR" sz="2000" b="1" dirty="0" err="1"/>
              <a:t>Profissiográfico</a:t>
            </a:r>
            <a:r>
              <a:rPr lang="pt-BR" sz="2000" b="1" dirty="0"/>
              <a:t> Municipal", nos termos da Instrução Normativa do INSS nº 1, DE 22/07/2010), </a:t>
            </a:r>
            <a:r>
              <a:rPr lang="pt-BR" sz="2000" b="1" u="sng" dirty="0">
                <a:solidFill>
                  <a:srgbClr val="FF3300"/>
                </a:solidFill>
              </a:rPr>
              <a:t>contando-se o tempo de serviço prestado pela autora em caráter insalubre, com a respectiva conversão para tempo comum, para fins de futura aposentadoria a ser pleiteada administrativamente</a:t>
            </a:r>
            <a:r>
              <a:rPr lang="pt-BR" sz="2000" b="1" dirty="0">
                <a:solidFill>
                  <a:srgbClr val="FF3300"/>
                </a:solidFill>
              </a:rPr>
              <a:t>.</a:t>
            </a:r>
            <a:r>
              <a:rPr lang="pt-BR" sz="2000" b="1" dirty="0"/>
              <a:t> Sentença mantida. Impossibilidade de deferimento do pedido de aposentadoria especial ou comum, que depende do preenchimento dos requisitos legais, a serem verificados pela Administração Pública, após a expedição do documento acima referido. Súmula Vinculante nº 33 STF e precedentes desta Corte. RECURSOS DESPROVIDOS (TJSP.AP.4017823-14.2013.8.26.0114, 12ª Câmara de Direito Público, Rel. Des. Isabel </a:t>
            </a:r>
            <a:r>
              <a:rPr lang="pt-BR" sz="2000" b="1" dirty="0" err="1"/>
              <a:t>Cogan</a:t>
            </a:r>
            <a:r>
              <a:rPr lang="pt-BR" sz="2000" b="1" dirty="0"/>
              <a:t>, j. 09.10.2014)</a:t>
            </a:r>
          </a:p>
          <a:p>
            <a:pPr marL="0" indent="0" algn="just" eaLnBrk="1" hangingPunct="1">
              <a:lnSpc>
                <a:spcPct val="100000"/>
              </a:lnSpc>
              <a:buFont typeface="Arial" charset="0"/>
              <a:buNone/>
            </a:pPr>
            <a:r>
              <a:rPr lang="pt-BR" sz="2000" b="1" dirty="0"/>
              <a:t> No mesmo sentido: TJSP.Ap. 005100-20.2013.8.26.0053, 12aCâmara de Direito Público, Rel. </a:t>
            </a:r>
            <a:r>
              <a:rPr lang="pt-BR" sz="2000" b="1" dirty="0" err="1"/>
              <a:t>Des.J.M.</a:t>
            </a:r>
            <a:r>
              <a:rPr lang="pt-BR" sz="2000" b="1" dirty="0"/>
              <a:t>Ribeiro de Paula, j.8.10.2014</a:t>
            </a:r>
            <a:r>
              <a:rPr lang="pt-BR" sz="3400" b="1" dirty="0"/>
              <a:t>)</a:t>
            </a:r>
          </a:p>
          <a:p>
            <a:pPr marL="0" indent="0" algn="just" eaLnBrk="1" hangingPunct="1">
              <a:lnSpc>
                <a:spcPct val="100000"/>
              </a:lnSpc>
              <a:buFont typeface="Arial" charset="0"/>
              <a:buNone/>
            </a:pPr>
            <a:endParaRPr lang="pt-BR" sz="2000" dirty="0"/>
          </a:p>
          <a:p>
            <a:pPr marL="0" indent="0" eaLnBrk="1" hangingPunct="1">
              <a:lnSpc>
                <a:spcPct val="70000"/>
              </a:lnSpc>
            </a:pPr>
            <a:endParaRPr lang="pt-BR" sz="2000" b="1" dirty="0"/>
          </a:p>
        </p:txBody>
      </p:sp>
      <p:sp>
        <p:nvSpPr>
          <p:cNvPr id="4" name="Espaço Reservado para Número de Slide 3"/>
          <p:cNvSpPr>
            <a:spLocks noGrp="1"/>
          </p:cNvSpPr>
          <p:nvPr>
            <p:ph type="sldNum" sz="quarter" idx="12"/>
          </p:nvPr>
        </p:nvSpPr>
        <p:spPr/>
        <p:txBody>
          <a:bodyPr/>
          <a:lstStyle/>
          <a:p>
            <a:pPr>
              <a:defRPr/>
            </a:pPr>
            <a:fld id="{52CFCA58-B73E-4D22-8554-68C47FD3C127}" type="slidenum">
              <a:rPr lang="pt-BR"/>
              <a:pPr>
                <a:defRPr/>
              </a:pPr>
              <a:t>31</a:t>
            </a:fld>
            <a:endParaRPr lang="pt-BR"/>
          </a:p>
        </p:txBody>
      </p:sp>
    </p:spTree>
    <p:extLst>
      <p:ext uri="{BB962C8B-B14F-4D97-AF65-F5344CB8AC3E}">
        <p14:creationId xmlns:p14="http://schemas.microsoft.com/office/powerpoint/2010/main" val="19172765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ítulo 1"/>
          <p:cNvSpPr>
            <a:spLocks noGrp="1"/>
          </p:cNvSpPr>
          <p:nvPr>
            <p:ph type="title"/>
          </p:nvPr>
        </p:nvSpPr>
        <p:spPr>
          <a:xfrm>
            <a:off x="145774" y="0"/>
            <a:ext cx="11017740" cy="1219200"/>
          </a:xfrm>
        </p:spPr>
        <p:txBody>
          <a:bodyPr>
            <a:normAutofit/>
          </a:bodyPr>
          <a:lstStyle/>
          <a:p>
            <a:r>
              <a:rPr lang="pt-BR" sz="3600" b="1" dirty="0">
                <a:latin typeface="Calibri" pitchFamily="34" charset="0"/>
              </a:rPr>
              <a:t>Conversão do tempo especial em comum – decisões judiciais</a:t>
            </a:r>
            <a:endParaRPr lang="pt-BR" altLang="pt-BR" sz="3600" dirty="0"/>
          </a:p>
        </p:txBody>
      </p:sp>
      <p:sp>
        <p:nvSpPr>
          <p:cNvPr id="17411" name="Espaço Reservado para Conteúdo 2"/>
          <p:cNvSpPr>
            <a:spLocks noGrp="1"/>
          </p:cNvSpPr>
          <p:nvPr>
            <p:ph idx="1"/>
          </p:nvPr>
        </p:nvSpPr>
        <p:spPr>
          <a:xfrm>
            <a:off x="258945" y="1378225"/>
            <a:ext cx="11501684" cy="5870713"/>
          </a:xfrm>
        </p:spPr>
        <p:txBody>
          <a:bodyPr>
            <a:noAutofit/>
          </a:bodyPr>
          <a:lstStyle/>
          <a:p>
            <a:pPr>
              <a:lnSpc>
                <a:spcPct val="120000"/>
              </a:lnSpc>
              <a:defRPr/>
            </a:pPr>
            <a:r>
              <a:rPr lang="pt-BR" altLang="pt-BR" sz="1400" b="1" dirty="0"/>
              <a:t>Decisão favorável ao servidor:</a:t>
            </a:r>
          </a:p>
          <a:p>
            <a:pPr>
              <a:lnSpc>
                <a:spcPct val="120000"/>
              </a:lnSpc>
              <a:defRPr/>
            </a:pPr>
            <a:r>
              <a:rPr lang="x-none" sz="1400" b="1" dirty="0"/>
              <a:t>DECISÃO VERBETE VINCULANTE Nº 33 – RELEVÂNCIA DEMONSTRADA – RECLAMAÇÃO – LIMINAR DEFERIDA. 1. [...]  2. Não se está, aqui, a apreciar mandado de injunção impetrado por servidor municipal ante a ausência de regulamentação da matéria concernente à aposentadoria especial, mas, sim, reclamação na qual arguida a inobservância ao Verbete Vinculante nº 33 da Súmula do Supremo. O reclamante insurge-se contra ato administrativo, a consubstanciar comunicado, emitido em 12 de agosto de 2014, de indeferimento, por existência de amparo legal, de requerimento no qual solicitada “a averbação com acréscimo de 40% do tempo de serviço prestado em atividade insalubre.” Pretende, em síntese, o reconhecimento de tempo de serviço laborado em condição insalubre e a conversão desse período em comum, para fins de aposentadoria, considerado o alegado desrespeito ao teor do Verbete Vinculante nº 33 da Súmula do Supremo, cujo texto transcrevo: Aplicam-se ao servidor público, no que couber, as regras do regime geral da previdência social sobre aposentadoria especial de que trata o artigo 40, § 4º, inciso III da Constituição Federal, até a edição de lei complementar específica. A leitura do ato impugnado revela que o fundamento do ato administrativo mostrou-se único: a inexistência de legislação local a viabilizar o atendimento ao pleito. Ocorre que, ao editar o mencionado verbete, o Supremo proclamou, com eficácia vinculante, a incidência das regras concernentes ao regime geral de previdência social em benefício do servidor público, enquanto perdurar a inércia legislativa. </a:t>
            </a:r>
            <a:r>
              <a:rPr lang="x-none" sz="1400" b="1" u="sng" dirty="0">
                <a:solidFill>
                  <a:srgbClr val="FF0000"/>
                </a:solidFill>
              </a:rPr>
              <a:t>Então, diante da ausência da legislação local, vale, para o servidor público, o disposto no artigo 57 da Lei nº 8.213/91, no que prevista, inclusive, a possibilidade de conversão de tempo especial em comum, considerado o contido no § 5º do mencionado preceito. 3. Defiro a liminar para determinar ao Estado de São Paulo que observe as regras relativas ao regime geral da previdência social no tocante ao pedido de averbação de tempo especial e conversão em comum formulado pelo reclamante</a:t>
            </a:r>
            <a:r>
              <a:rPr lang="x-none" sz="1400" b="1" dirty="0"/>
              <a:t>. 4. Solicitem informações. Com o recebimento, colham o parecer da Procuradoria Geral da República. 5. Publiquem. Brasília, 24 de setembro de 2014. Ministro MARCO AURÉLIO Relator</a:t>
            </a:r>
            <a:endParaRPr lang="pt-BR" sz="1400" b="1" dirty="0"/>
          </a:p>
          <a:p>
            <a:pPr marL="0" indent="0" algn="just">
              <a:lnSpc>
                <a:spcPct val="120000"/>
              </a:lnSpc>
              <a:buFont typeface="Wingdings" pitchFamily="2" charset="2"/>
              <a:buNone/>
              <a:defRPr/>
            </a:pPr>
            <a:r>
              <a:rPr lang="pt-BR" sz="1400" b="1" dirty="0"/>
              <a:t>(</a:t>
            </a:r>
            <a:r>
              <a:rPr lang="x-none" sz="1400" b="1" dirty="0"/>
              <a:t>Rcl 18569, Relator(a): Min. MARCO AURÉLIO, julgado em 24/09/2014, publicado em PROCESSO ELETRÔNICO DJe-190 DIVULG 29/09/2014 PUBLIC 30/09/2014</a:t>
            </a:r>
            <a:r>
              <a:rPr lang="pt-BR" sz="1400" b="1" dirty="0"/>
              <a:t>)</a:t>
            </a:r>
            <a:endParaRPr lang="pt-BR" sz="1600" b="1" dirty="0"/>
          </a:p>
          <a:p>
            <a:pPr algn="just">
              <a:lnSpc>
                <a:spcPct val="120000"/>
              </a:lnSpc>
              <a:defRPr/>
            </a:pPr>
            <a:r>
              <a:rPr lang="pt-BR" altLang="pt-BR" sz="1600" b="1" dirty="0"/>
              <a:t>	</a:t>
            </a:r>
          </a:p>
          <a:p>
            <a:pPr marL="0" indent="0" algn="just">
              <a:lnSpc>
                <a:spcPct val="120000"/>
              </a:lnSpc>
              <a:buFont typeface="Wingdings" pitchFamily="2" charset="2"/>
              <a:buNone/>
              <a:defRPr/>
            </a:pPr>
            <a:endParaRPr lang="pt-BR" altLang="pt-BR" sz="1200" b="1" dirty="0"/>
          </a:p>
        </p:txBody>
      </p:sp>
      <p:sp>
        <p:nvSpPr>
          <p:cNvPr id="3" name="Espaço Reservado para Número de Slide 2"/>
          <p:cNvSpPr>
            <a:spLocks noGrp="1"/>
          </p:cNvSpPr>
          <p:nvPr>
            <p:ph type="sldNum" sz="quarter" idx="12"/>
          </p:nvPr>
        </p:nvSpPr>
        <p:spPr/>
        <p:txBody>
          <a:bodyPr/>
          <a:lstStyle/>
          <a:p>
            <a:fld id="{5A931EFE-060B-48CC-A097-B7B53AEB5233}" type="slidenum">
              <a:rPr lang="pt-BR" smtClean="0"/>
              <a:t>32</a:t>
            </a:fld>
            <a:endParaRPr lang="pt-BR"/>
          </a:p>
        </p:txBody>
      </p:sp>
    </p:spTree>
    <p:extLst>
      <p:ext uri="{BB962C8B-B14F-4D97-AF65-F5344CB8AC3E}">
        <p14:creationId xmlns:p14="http://schemas.microsoft.com/office/powerpoint/2010/main" val="9169919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ítulo 1"/>
          <p:cNvSpPr>
            <a:spLocks noGrp="1"/>
          </p:cNvSpPr>
          <p:nvPr>
            <p:ph type="title"/>
          </p:nvPr>
        </p:nvSpPr>
        <p:spPr>
          <a:xfrm>
            <a:off x="364142" y="1"/>
            <a:ext cx="11319858" cy="1556792"/>
          </a:xfrm>
        </p:spPr>
        <p:txBody>
          <a:bodyPr>
            <a:normAutofit/>
          </a:bodyPr>
          <a:lstStyle/>
          <a:p>
            <a:r>
              <a:rPr lang="pt-BR" b="1" dirty="0">
                <a:latin typeface="Calibri" pitchFamily="34" charset="0"/>
              </a:rPr>
              <a:t>Conversão do tempo especial em comum – decisões judiciais</a:t>
            </a:r>
            <a:endParaRPr lang="pt-BR" altLang="pt-BR" dirty="0"/>
          </a:p>
        </p:txBody>
      </p:sp>
      <p:sp>
        <p:nvSpPr>
          <p:cNvPr id="17411" name="Espaço Reservado para Conteúdo 2"/>
          <p:cNvSpPr>
            <a:spLocks noGrp="1"/>
          </p:cNvSpPr>
          <p:nvPr>
            <p:ph idx="1"/>
          </p:nvPr>
        </p:nvSpPr>
        <p:spPr>
          <a:xfrm>
            <a:off x="299406" y="1484784"/>
            <a:ext cx="11075562" cy="4968404"/>
          </a:xfrm>
        </p:spPr>
        <p:txBody>
          <a:bodyPr>
            <a:noAutofit/>
          </a:bodyPr>
          <a:lstStyle/>
          <a:p>
            <a:pPr>
              <a:lnSpc>
                <a:spcPct val="80000"/>
              </a:lnSpc>
              <a:defRPr/>
            </a:pPr>
            <a:r>
              <a:rPr lang="pt-BR" altLang="pt-BR" sz="2400" b="1" dirty="0"/>
              <a:t>Decisão desfavorável ao servidor: Reclamação 18.868, 2ª Turma, Rel. </a:t>
            </a:r>
            <a:r>
              <a:rPr lang="pt-BR" altLang="pt-BR" sz="2400" b="1" dirty="0" err="1"/>
              <a:t>Min.</a:t>
            </a:r>
            <a:r>
              <a:rPr lang="pt-BR" altLang="pt-BR" sz="2400" b="1" dirty="0"/>
              <a:t>Gilmar Mendes, j.19.03.2015</a:t>
            </a:r>
          </a:p>
          <a:p>
            <a:pPr marL="0" indent="0" algn="just">
              <a:buFont typeface="Wingdings" pitchFamily="2" charset="2"/>
              <a:buNone/>
              <a:defRPr/>
            </a:pPr>
            <a:r>
              <a:rPr lang="pt-BR" sz="1800" b="1" i="1" dirty="0"/>
              <a:t>“No caso, sustenta-se a violação Súmula Vinculante 33, que possui o seguinte teor: “Aplicam-se ao servidor público, no que couber, as regras do regime geral da previdência social sobre aposentadoria especial de que trata o artigo 40, §4º, inciso III da Constituição Federal, até a edição de lei complementar específica.”</a:t>
            </a:r>
          </a:p>
          <a:p>
            <a:pPr marL="0" indent="0" algn="just">
              <a:buFont typeface="Wingdings" pitchFamily="2" charset="2"/>
              <a:buNone/>
              <a:defRPr/>
            </a:pPr>
            <a:r>
              <a:rPr lang="pt-BR" sz="1800" b="1" i="1" dirty="0"/>
              <a:t>Na espécie, a pretensão do reclamante não encontra amparo na Súmula Vinculante 33 do STF, tendo em vista que ela não dispõe sobre contagem diferenciada para fins de cômputo de aposentadoria especial, meios de prova referentes à exposição à agente nocivo, extensão de proventos e, ainda, paridade como forma de reajuste aos proventos originados da aposentadoria especial de servidores que ingressaram no serviço público antes da EC 41.</a:t>
            </a:r>
          </a:p>
          <a:p>
            <a:pPr marL="0" indent="0" algn="just">
              <a:buFont typeface="Wingdings" pitchFamily="2" charset="2"/>
              <a:buNone/>
              <a:defRPr/>
            </a:pPr>
            <a:r>
              <a:rPr lang="pt-BR" sz="1800" b="1" i="1" dirty="0"/>
              <a:t>Ante o exposto, nego seguimento à reclamação, dada sua manifesta improcedência (art. 21, §1º c/c 161, parágrafo único, do RISTF)”.</a:t>
            </a:r>
          </a:p>
          <a:p>
            <a:pPr>
              <a:lnSpc>
                <a:spcPct val="80000"/>
              </a:lnSpc>
              <a:defRPr/>
            </a:pPr>
            <a:r>
              <a:rPr lang="pt-BR" sz="2400" b="1" dirty="0"/>
              <a:t>Nesse  mesmo </a:t>
            </a:r>
            <a:r>
              <a:rPr lang="pt-BR" sz="2400" b="1" dirty="0" err="1"/>
              <a:t>setindo</a:t>
            </a:r>
            <a:r>
              <a:rPr lang="pt-BR" sz="2400" b="1" dirty="0"/>
              <a:t>: seguintes julgados: </a:t>
            </a:r>
            <a:r>
              <a:rPr lang="pt-BR" sz="2400" b="1" dirty="0" err="1"/>
              <a:t>MI-AgR</a:t>
            </a:r>
            <a:r>
              <a:rPr lang="pt-BR" sz="2400" b="1" dirty="0"/>
              <a:t> 4873, Rel. Min. Ricardo </a:t>
            </a:r>
            <a:r>
              <a:rPr lang="pt-BR" sz="2400" b="1" dirty="0" err="1"/>
              <a:t>Lewandowski</a:t>
            </a:r>
            <a:r>
              <a:rPr lang="pt-BR" sz="2400" b="1" dirty="0"/>
              <a:t>, Plenário, </a:t>
            </a:r>
            <a:r>
              <a:rPr lang="pt-BR" sz="2400" b="1" dirty="0" err="1"/>
              <a:t>DJe</a:t>
            </a:r>
            <a:r>
              <a:rPr lang="pt-BR" sz="2400" b="1" dirty="0"/>
              <a:t> 17.2.2014; </a:t>
            </a:r>
            <a:r>
              <a:rPr lang="pt-BR" sz="2400" b="1" dirty="0" err="1"/>
              <a:t>MI-AgR</a:t>
            </a:r>
            <a:r>
              <a:rPr lang="pt-BR" sz="2400" b="1" dirty="0"/>
              <a:t> 5450, Rel. Min. </a:t>
            </a:r>
            <a:r>
              <a:rPr lang="pt-BR" sz="2400" b="1" dirty="0" err="1"/>
              <a:t>Teori</a:t>
            </a:r>
            <a:r>
              <a:rPr lang="pt-BR" sz="2400" b="1" dirty="0"/>
              <a:t> </a:t>
            </a:r>
            <a:r>
              <a:rPr lang="pt-BR" sz="2400" b="1" dirty="0" err="1"/>
              <a:t>Zavaski</a:t>
            </a:r>
            <a:r>
              <a:rPr lang="pt-BR" sz="2400" b="1" dirty="0"/>
              <a:t>, Plenário, </a:t>
            </a:r>
            <a:r>
              <a:rPr lang="pt-BR" sz="2400" b="1" dirty="0" err="1"/>
              <a:t>Je</a:t>
            </a:r>
            <a:r>
              <a:rPr lang="pt-BR" sz="2400" b="1" dirty="0"/>
              <a:t> 18.11.2013,</a:t>
            </a:r>
            <a:r>
              <a:rPr lang="pt-BR" altLang="pt-BR" sz="2400" b="1" dirty="0"/>
              <a:t>	</a:t>
            </a:r>
          </a:p>
          <a:p>
            <a:pPr marL="0" indent="0" algn="just">
              <a:buFont typeface="Wingdings" pitchFamily="2" charset="2"/>
              <a:buNone/>
              <a:defRPr/>
            </a:pPr>
            <a:endParaRPr lang="pt-BR" altLang="pt-BR" sz="2400" b="1" i="1" dirty="0"/>
          </a:p>
        </p:txBody>
      </p:sp>
      <p:sp>
        <p:nvSpPr>
          <p:cNvPr id="3" name="Espaço Reservado para Número de Slide 2"/>
          <p:cNvSpPr>
            <a:spLocks noGrp="1"/>
          </p:cNvSpPr>
          <p:nvPr>
            <p:ph type="sldNum" sz="quarter" idx="12"/>
          </p:nvPr>
        </p:nvSpPr>
        <p:spPr/>
        <p:txBody>
          <a:bodyPr/>
          <a:lstStyle/>
          <a:p>
            <a:fld id="{5A931EFE-060B-48CC-A097-B7B53AEB5233}" type="slidenum">
              <a:rPr lang="pt-BR" smtClean="0"/>
              <a:t>33</a:t>
            </a:fld>
            <a:endParaRPr lang="pt-BR"/>
          </a:p>
        </p:txBody>
      </p:sp>
    </p:spTree>
    <p:extLst>
      <p:ext uri="{BB962C8B-B14F-4D97-AF65-F5344CB8AC3E}">
        <p14:creationId xmlns:p14="http://schemas.microsoft.com/office/powerpoint/2010/main" val="3892493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Contagem de tempo – tempo de efetivo exercício no serviço público</a:t>
            </a:r>
            <a:endParaRPr lang="pt-BR" dirty="0"/>
          </a:p>
        </p:txBody>
      </p:sp>
      <p:sp>
        <p:nvSpPr>
          <p:cNvPr id="3" name="Espaço Reservado para Conteúdo 2"/>
          <p:cNvSpPr>
            <a:spLocks noGrp="1"/>
          </p:cNvSpPr>
          <p:nvPr>
            <p:ph idx="1"/>
          </p:nvPr>
        </p:nvSpPr>
        <p:spPr/>
        <p:txBody>
          <a:bodyPr/>
          <a:lstStyle/>
          <a:p>
            <a:pPr>
              <a:lnSpc>
                <a:spcPct val="80000"/>
              </a:lnSpc>
              <a:defRPr/>
            </a:pPr>
            <a:r>
              <a:rPr lang="en-US" sz="2400" b="1" dirty="0" err="1">
                <a:effectLst>
                  <a:outerShdw blurRad="38100" dist="38100" dir="2700000" algn="tl">
                    <a:srgbClr val="C0C0C0"/>
                  </a:outerShdw>
                </a:effectLst>
              </a:rPr>
              <a:t>Efetivo</a:t>
            </a:r>
            <a:r>
              <a:rPr lang="en-US" sz="2400" b="1" dirty="0">
                <a:effectLst>
                  <a:outerShdw blurRad="38100" dist="38100" dir="2700000" algn="tl">
                    <a:srgbClr val="C0C0C0"/>
                  </a:outerShdw>
                </a:effectLst>
              </a:rPr>
              <a:t> </a:t>
            </a:r>
            <a:r>
              <a:rPr lang="en-US" sz="2400" b="1" dirty="0" err="1">
                <a:effectLst>
                  <a:outerShdw blurRad="38100" dist="38100" dir="2700000" algn="tl">
                    <a:srgbClr val="C0C0C0"/>
                  </a:outerShdw>
                </a:effectLst>
              </a:rPr>
              <a:t>exercício</a:t>
            </a:r>
            <a:r>
              <a:rPr lang="en-US" sz="2400" b="1" dirty="0">
                <a:effectLst>
                  <a:outerShdw blurRad="38100" dist="38100" dir="2700000" algn="tl">
                    <a:srgbClr val="C0C0C0"/>
                  </a:outerShdw>
                </a:effectLst>
              </a:rPr>
              <a:t> é o </a:t>
            </a:r>
            <a:r>
              <a:rPr lang="en-US" sz="2400" b="1" dirty="0" err="1">
                <a:effectLst>
                  <a:outerShdw blurRad="38100" dist="38100" dir="2700000" algn="tl">
                    <a:srgbClr val="C0C0C0"/>
                  </a:outerShdw>
                </a:effectLst>
              </a:rPr>
              <a:t>exercício</a:t>
            </a:r>
            <a:r>
              <a:rPr lang="en-US" sz="2400" b="1" dirty="0">
                <a:effectLst>
                  <a:outerShdw blurRad="38100" dist="38100" dir="2700000" algn="tl">
                    <a:srgbClr val="C0C0C0"/>
                  </a:outerShdw>
                </a:effectLst>
              </a:rPr>
              <a:t> real </a:t>
            </a:r>
          </a:p>
          <a:p>
            <a:pPr>
              <a:lnSpc>
                <a:spcPct val="80000"/>
              </a:lnSpc>
              <a:defRPr/>
            </a:pPr>
            <a:r>
              <a:rPr lang="en-US" sz="2400" b="1" dirty="0" err="1">
                <a:effectLst>
                  <a:outerShdw blurRad="38100" dist="38100" dir="2700000" algn="tl">
                    <a:srgbClr val="C0C0C0"/>
                  </a:outerShdw>
                </a:effectLst>
              </a:rPr>
              <a:t>Eventos</a:t>
            </a:r>
            <a:r>
              <a:rPr lang="en-US" sz="2400" b="1" dirty="0">
                <a:effectLst>
                  <a:outerShdw blurRad="38100" dist="38100" dir="2700000" algn="tl">
                    <a:srgbClr val="C0C0C0"/>
                  </a:outerShdw>
                </a:effectLst>
              </a:rPr>
              <a:t> de </a:t>
            </a:r>
            <a:r>
              <a:rPr lang="en-US" sz="2400" b="1" dirty="0" err="1">
                <a:effectLst>
                  <a:outerShdw blurRad="38100" dist="38100" dir="2700000" algn="tl">
                    <a:srgbClr val="C0C0C0"/>
                  </a:outerShdw>
                </a:effectLst>
              </a:rPr>
              <a:t>exercício</a:t>
            </a:r>
            <a:r>
              <a:rPr lang="en-US" sz="2400" b="1" dirty="0">
                <a:effectLst>
                  <a:outerShdw blurRad="38100" dist="38100" dir="2700000" algn="tl">
                    <a:srgbClr val="C0C0C0"/>
                  </a:outerShdw>
                </a:effectLst>
              </a:rPr>
              <a:t> </a:t>
            </a:r>
            <a:r>
              <a:rPr lang="en-US" sz="2400" b="1" dirty="0" err="1">
                <a:effectLst>
                  <a:outerShdw blurRad="38100" dist="38100" dir="2700000" algn="tl">
                    <a:srgbClr val="C0C0C0"/>
                  </a:outerShdw>
                </a:effectLst>
              </a:rPr>
              <a:t>ficto</a:t>
            </a:r>
            <a:r>
              <a:rPr lang="en-US" sz="2400" b="1" dirty="0">
                <a:effectLst>
                  <a:outerShdw blurRad="38100" dist="38100" dir="2700000" algn="tl">
                    <a:srgbClr val="C0C0C0"/>
                  </a:outerShdw>
                </a:effectLst>
              </a:rPr>
              <a:t> (Lei </a:t>
            </a:r>
            <a:r>
              <a:rPr lang="en-US" sz="2400" b="1" dirty="0" err="1">
                <a:effectLst>
                  <a:outerShdw blurRad="38100" dist="38100" dir="2700000" algn="tl">
                    <a:srgbClr val="C0C0C0"/>
                  </a:outerShdw>
                </a:effectLst>
              </a:rPr>
              <a:t>previdenciária</a:t>
            </a:r>
            <a:r>
              <a:rPr lang="en-US" sz="2400" b="1" dirty="0">
                <a:effectLst>
                  <a:outerShdw blurRad="38100" dist="38100" dir="2700000" algn="tl">
                    <a:srgbClr val="C0C0C0"/>
                  </a:outerShdw>
                </a:effectLst>
              </a:rPr>
              <a:t> do </a:t>
            </a:r>
            <a:r>
              <a:rPr lang="en-US" sz="2400" b="1" dirty="0" err="1">
                <a:effectLst>
                  <a:outerShdw blurRad="38100" dist="38100" dir="2700000" algn="tl">
                    <a:srgbClr val="C0C0C0"/>
                  </a:outerShdw>
                </a:effectLst>
              </a:rPr>
              <a:t>ente</a:t>
            </a:r>
            <a:r>
              <a:rPr lang="en-US" sz="2400" b="1" dirty="0">
                <a:effectLst>
                  <a:outerShdw blurRad="38100" dist="38100" dir="2700000" algn="tl">
                    <a:srgbClr val="C0C0C0"/>
                  </a:outerShdw>
                </a:effectLst>
              </a:rPr>
              <a:t> </a:t>
            </a:r>
            <a:r>
              <a:rPr lang="en-US" sz="2400" b="1" dirty="0" err="1">
                <a:effectLst>
                  <a:outerShdw blurRad="38100" dist="38100" dir="2700000" algn="tl">
                    <a:srgbClr val="C0C0C0"/>
                  </a:outerShdw>
                </a:effectLst>
              </a:rPr>
              <a:t>ou</a:t>
            </a:r>
            <a:r>
              <a:rPr lang="en-US" sz="2400" b="1" dirty="0">
                <a:effectLst>
                  <a:outerShdw blurRad="38100" dist="38100" dir="2700000" algn="tl">
                    <a:srgbClr val="C0C0C0"/>
                  </a:outerShdw>
                </a:effectLst>
              </a:rPr>
              <a:t> </a:t>
            </a:r>
            <a:r>
              <a:rPr lang="en-US" sz="2400" b="1" dirty="0" err="1">
                <a:effectLst>
                  <a:outerShdw blurRad="38100" dist="38100" dir="2700000" algn="tl">
                    <a:srgbClr val="C0C0C0"/>
                  </a:outerShdw>
                </a:effectLst>
              </a:rPr>
              <a:t>estatuto</a:t>
            </a:r>
            <a:r>
              <a:rPr lang="en-US" sz="2400" b="1" dirty="0">
                <a:effectLst>
                  <a:outerShdw blurRad="38100" dist="38100" dir="2700000" algn="tl">
                    <a:srgbClr val="C0C0C0"/>
                  </a:outerShdw>
                </a:effectLst>
              </a:rPr>
              <a:t> </a:t>
            </a:r>
            <a:r>
              <a:rPr lang="en-US" sz="2400" b="1" dirty="0" err="1">
                <a:effectLst>
                  <a:outerShdw blurRad="38100" dist="38100" dir="2700000" algn="tl">
                    <a:srgbClr val="C0C0C0"/>
                  </a:outerShdw>
                </a:effectLst>
              </a:rPr>
              <a:t>definem</a:t>
            </a:r>
            <a:r>
              <a:rPr lang="en-US" sz="2400" b="1" dirty="0">
                <a:effectLst>
                  <a:outerShdw blurRad="38100" dist="38100" dir="2700000" algn="tl">
                    <a:srgbClr val="C0C0C0"/>
                  </a:outerShdw>
                </a:effectLst>
              </a:rPr>
              <a:t>)</a:t>
            </a:r>
          </a:p>
          <a:p>
            <a:pPr lvl="1">
              <a:lnSpc>
                <a:spcPct val="80000"/>
              </a:lnSpc>
              <a:defRPr/>
            </a:pPr>
            <a:r>
              <a:rPr lang="en-US" sz="2000" b="1" dirty="0">
                <a:effectLst>
                  <a:outerShdw blurRad="38100" dist="38100" dir="2700000" algn="tl">
                    <a:srgbClr val="C0C0C0"/>
                  </a:outerShdw>
                </a:effectLst>
              </a:rPr>
              <a:t>Ex: </a:t>
            </a:r>
            <a:r>
              <a:rPr lang="en-US" sz="2000" b="1" dirty="0" err="1">
                <a:effectLst>
                  <a:outerShdw blurRad="38100" dist="38100" dir="2700000" algn="tl">
                    <a:srgbClr val="C0C0C0"/>
                  </a:outerShdw>
                </a:effectLst>
              </a:rPr>
              <a:t>Faltas</a:t>
            </a:r>
            <a:r>
              <a:rPr lang="en-US" sz="2000" b="1" dirty="0">
                <a:effectLst>
                  <a:outerShdw blurRad="38100" dist="38100" dir="2700000" algn="tl">
                    <a:srgbClr val="C0C0C0"/>
                  </a:outerShdw>
                </a:effectLst>
              </a:rPr>
              <a:t>, </a:t>
            </a:r>
            <a:r>
              <a:rPr lang="en-US" sz="2000" b="1" dirty="0" err="1">
                <a:effectLst>
                  <a:outerShdw blurRad="38100" dist="38100" dir="2700000" algn="tl">
                    <a:srgbClr val="C0C0C0"/>
                  </a:outerShdw>
                </a:effectLst>
              </a:rPr>
              <a:t>licenças</a:t>
            </a:r>
            <a:r>
              <a:rPr lang="en-US" sz="2000" b="1" dirty="0">
                <a:effectLst>
                  <a:outerShdw blurRad="38100" dist="38100" dir="2700000" algn="tl">
                    <a:srgbClr val="C0C0C0"/>
                  </a:outerShdw>
                </a:effectLst>
              </a:rPr>
              <a:t>, </a:t>
            </a:r>
            <a:r>
              <a:rPr lang="en-US" sz="2000" b="1" dirty="0" err="1">
                <a:effectLst>
                  <a:outerShdw blurRad="38100" dist="38100" dir="2700000" algn="tl">
                    <a:srgbClr val="C0C0C0"/>
                  </a:outerShdw>
                </a:effectLst>
              </a:rPr>
              <a:t>afastamentos</a:t>
            </a:r>
            <a:r>
              <a:rPr lang="en-US" sz="2000" b="1" dirty="0">
                <a:effectLst>
                  <a:outerShdw blurRad="38100" dist="38100" dir="2700000" algn="tl">
                    <a:srgbClr val="C0C0C0"/>
                  </a:outerShdw>
                </a:effectLst>
              </a:rPr>
              <a:t> </a:t>
            </a:r>
          </a:p>
          <a:p>
            <a:pPr lvl="1">
              <a:lnSpc>
                <a:spcPct val="80000"/>
              </a:lnSpc>
              <a:defRPr/>
            </a:pPr>
            <a:r>
              <a:rPr lang="en-US" sz="2000" b="1" dirty="0">
                <a:effectLst>
                  <a:outerShdw blurRad="38100" dist="38100" dir="2700000" algn="tl">
                    <a:srgbClr val="C0C0C0"/>
                  </a:outerShdw>
                </a:effectLst>
              </a:rPr>
              <a:t>Afastamento para o </a:t>
            </a:r>
            <a:r>
              <a:rPr lang="en-US" sz="2000" b="1" dirty="0" err="1">
                <a:effectLst>
                  <a:outerShdw blurRad="38100" dist="38100" dir="2700000" algn="tl">
                    <a:srgbClr val="C0C0C0"/>
                  </a:outerShdw>
                </a:effectLst>
              </a:rPr>
              <a:t>exercício</a:t>
            </a:r>
            <a:r>
              <a:rPr lang="en-US" sz="2000" b="1" dirty="0">
                <a:effectLst>
                  <a:outerShdw blurRad="38100" dist="38100" dir="2700000" algn="tl">
                    <a:srgbClr val="C0C0C0"/>
                  </a:outerShdw>
                </a:effectLst>
              </a:rPr>
              <a:t> de cargo </a:t>
            </a:r>
            <a:r>
              <a:rPr lang="en-US" sz="2000" b="1" dirty="0" err="1">
                <a:effectLst>
                  <a:outerShdw blurRad="38100" dist="38100" dir="2700000" algn="tl">
                    <a:srgbClr val="C0C0C0"/>
                  </a:outerShdw>
                </a:effectLst>
              </a:rPr>
              <a:t>em</a:t>
            </a:r>
            <a:r>
              <a:rPr lang="en-US" sz="2000" b="1" dirty="0">
                <a:effectLst>
                  <a:outerShdw blurRad="38100" dist="38100" dir="2700000" algn="tl">
                    <a:srgbClr val="C0C0C0"/>
                  </a:outerShdw>
                </a:effectLst>
              </a:rPr>
              <a:t> </a:t>
            </a:r>
            <a:r>
              <a:rPr lang="en-US" sz="2000" b="1" dirty="0" err="1">
                <a:effectLst>
                  <a:outerShdw blurRad="38100" dist="38100" dir="2700000" algn="tl">
                    <a:srgbClr val="C0C0C0"/>
                  </a:outerShdw>
                </a:effectLst>
              </a:rPr>
              <a:t>comissão</a:t>
            </a:r>
            <a:r>
              <a:rPr lang="en-US" sz="2000" b="1" dirty="0">
                <a:effectLst>
                  <a:outerShdw blurRad="38100" dist="38100" dir="2700000" algn="tl">
                    <a:srgbClr val="C0C0C0"/>
                  </a:outerShdw>
                </a:effectLst>
              </a:rPr>
              <a:t> </a:t>
            </a:r>
            <a:r>
              <a:rPr lang="en-US" sz="2000" b="1" dirty="0" err="1">
                <a:effectLst>
                  <a:outerShdw blurRad="38100" dist="38100" dir="2700000" algn="tl">
                    <a:srgbClr val="C0C0C0"/>
                  </a:outerShdw>
                </a:effectLst>
              </a:rPr>
              <a:t>na</a:t>
            </a:r>
            <a:r>
              <a:rPr lang="en-US" sz="2000" b="1" dirty="0">
                <a:effectLst>
                  <a:outerShdw blurRad="38100" dist="38100" dir="2700000" algn="tl">
                    <a:srgbClr val="C0C0C0"/>
                  </a:outerShdw>
                </a:effectLst>
              </a:rPr>
              <a:t> </a:t>
            </a:r>
            <a:r>
              <a:rPr lang="en-US" sz="2000" b="1" dirty="0" err="1">
                <a:effectLst>
                  <a:outerShdw blurRad="38100" dist="38100" dir="2700000" algn="tl">
                    <a:srgbClr val="C0C0C0"/>
                  </a:outerShdw>
                </a:effectLst>
              </a:rPr>
              <a:t>Administração</a:t>
            </a:r>
            <a:r>
              <a:rPr lang="en-US" sz="2000" b="1" dirty="0">
                <a:effectLst>
                  <a:outerShdw blurRad="38100" dist="38100" dir="2700000" algn="tl">
                    <a:srgbClr val="C0C0C0"/>
                  </a:outerShdw>
                </a:effectLst>
              </a:rPr>
              <a:t> </a:t>
            </a:r>
            <a:r>
              <a:rPr lang="en-US" sz="2000" b="1" dirty="0" err="1">
                <a:effectLst>
                  <a:outerShdw blurRad="38100" dist="38100" dir="2700000" algn="tl">
                    <a:srgbClr val="C0C0C0"/>
                  </a:outerShdw>
                </a:effectLst>
              </a:rPr>
              <a:t>Pública</a:t>
            </a:r>
            <a:r>
              <a:rPr lang="en-US" sz="2000" b="1" dirty="0">
                <a:effectLst>
                  <a:outerShdw blurRad="38100" dist="38100" dir="2700000" algn="tl">
                    <a:srgbClr val="C0C0C0"/>
                  </a:outerShdw>
                </a:effectLst>
              </a:rPr>
              <a:t> </a:t>
            </a:r>
            <a:r>
              <a:rPr lang="en-US" sz="2000" b="1" dirty="0" err="1">
                <a:effectLst>
                  <a:outerShdw blurRad="38100" dist="38100" dir="2700000" algn="tl">
                    <a:srgbClr val="C0C0C0"/>
                  </a:outerShdw>
                </a:effectLst>
              </a:rPr>
              <a:t>Direta</a:t>
            </a:r>
            <a:r>
              <a:rPr lang="en-US" sz="2000" b="1" dirty="0">
                <a:effectLst>
                  <a:outerShdw blurRad="38100" dist="38100" dir="2700000" algn="tl">
                    <a:srgbClr val="C0C0C0"/>
                  </a:outerShdw>
                </a:effectLst>
              </a:rPr>
              <a:t> e </a:t>
            </a:r>
            <a:r>
              <a:rPr lang="en-US" sz="2000" b="1" dirty="0" err="1">
                <a:effectLst>
                  <a:outerShdw blurRad="38100" dist="38100" dir="2700000" algn="tl">
                    <a:srgbClr val="C0C0C0"/>
                  </a:outerShdw>
                </a:effectLst>
              </a:rPr>
              <a:t>Indireta</a:t>
            </a:r>
            <a:endParaRPr lang="en-US" sz="2000" b="1" dirty="0">
              <a:effectLst>
                <a:outerShdw blurRad="38100" dist="38100" dir="2700000" algn="tl">
                  <a:srgbClr val="C0C0C0"/>
                </a:outerShdw>
              </a:effectLst>
            </a:endParaRPr>
          </a:p>
          <a:p>
            <a:pPr lvl="1">
              <a:lnSpc>
                <a:spcPct val="80000"/>
              </a:lnSpc>
              <a:defRPr/>
            </a:pPr>
            <a:r>
              <a:rPr lang="en-US" sz="2000" b="1" dirty="0" err="1">
                <a:effectLst>
                  <a:outerShdw blurRad="38100" dist="38100" dir="2700000" algn="tl">
                    <a:srgbClr val="C0C0C0"/>
                  </a:outerShdw>
                </a:effectLst>
              </a:rPr>
              <a:t>Licenças</a:t>
            </a:r>
            <a:r>
              <a:rPr lang="en-US" sz="2000" b="1" dirty="0">
                <a:effectLst>
                  <a:outerShdw blurRad="38100" dist="38100" dir="2700000" algn="tl">
                    <a:srgbClr val="C0C0C0"/>
                  </a:outerShdw>
                </a:effectLst>
              </a:rPr>
              <a:t> para </a:t>
            </a:r>
            <a:r>
              <a:rPr lang="en-US" sz="2000" b="1" dirty="0" err="1">
                <a:effectLst>
                  <a:outerShdw blurRad="38100" dist="38100" dir="2700000" algn="tl">
                    <a:srgbClr val="C0C0C0"/>
                  </a:outerShdw>
                </a:effectLst>
              </a:rPr>
              <a:t>tratar</a:t>
            </a:r>
            <a:r>
              <a:rPr lang="en-US" sz="2000" b="1" dirty="0">
                <a:effectLst>
                  <a:outerShdw blurRad="38100" dist="38100" dir="2700000" algn="tl">
                    <a:srgbClr val="C0C0C0"/>
                  </a:outerShdw>
                </a:effectLst>
              </a:rPr>
              <a:t> de </a:t>
            </a:r>
            <a:r>
              <a:rPr lang="en-US" sz="2000" b="1" dirty="0" err="1">
                <a:effectLst>
                  <a:outerShdw blurRad="38100" dist="38100" dir="2700000" algn="tl">
                    <a:srgbClr val="C0C0C0"/>
                  </a:outerShdw>
                </a:effectLst>
              </a:rPr>
              <a:t>assuntos</a:t>
            </a:r>
            <a:r>
              <a:rPr lang="en-US" sz="2000" b="1" dirty="0">
                <a:effectLst>
                  <a:outerShdw blurRad="38100" dist="38100" dir="2700000" algn="tl">
                    <a:srgbClr val="C0C0C0"/>
                  </a:outerShdw>
                </a:effectLst>
              </a:rPr>
              <a:t> </a:t>
            </a:r>
            <a:r>
              <a:rPr lang="en-US" sz="2000" b="1" dirty="0" err="1">
                <a:effectLst>
                  <a:outerShdw blurRad="38100" dist="38100" dir="2700000" algn="tl">
                    <a:srgbClr val="C0C0C0"/>
                  </a:outerShdw>
                </a:effectLst>
              </a:rPr>
              <a:t>particulares</a:t>
            </a:r>
            <a:r>
              <a:rPr lang="en-US" sz="2000" b="1" dirty="0">
                <a:effectLst>
                  <a:outerShdw blurRad="38100" dist="38100" dir="2700000" algn="tl">
                    <a:srgbClr val="C0C0C0"/>
                  </a:outerShdw>
                </a:effectLst>
              </a:rPr>
              <a:t> – </a:t>
            </a:r>
            <a:r>
              <a:rPr lang="en-US" sz="2000" b="1" dirty="0" err="1">
                <a:effectLst>
                  <a:outerShdw blurRad="38100" dist="38100" dir="2700000" algn="tl">
                    <a:srgbClr val="C0C0C0"/>
                  </a:outerShdw>
                </a:effectLst>
              </a:rPr>
              <a:t>efeitos</a:t>
            </a:r>
            <a:r>
              <a:rPr lang="en-US" sz="2000" b="1" dirty="0">
                <a:effectLst>
                  <a:outerShdw blurRad="38100" dist="38100" dir="2700000" algn="tl">
                    <a:srgbClr val="C0C0C0"/>
                  </a:outerShdw>
                </a:effectLst>
              </a:rPr>
              <a:t> </a:t>
            </a:r>
            <a:r>
              <a:rPr lang="en-US" sz="2000" b="1" dirty="0" err="1">
                <a:effectLst>
                  <a:outerShdw blurRad="38100" dist="38100" dir="2700000" algn="tl">
                    <a:srgbClr val="C0C0C0"/>
                  </a:outerShdw>
                </a:effectLst>
              </a:rPr>
              <a:t>também</a:t>
            </a:r>
            <a:r>
              <a:rPr lang="en-US" sz="2000" b="1" dirty="0">
                <a:effectLst>
                  <a:outerShdw blurRad="38100" dist="38100" dir="2700000" algn="tl">
                    <a:srgbClr val="C0C0C0"/>
                  </a:outerShdw>
                </a:effectLst>
              </a:rPr>
              <a:t> no tempo de </a:t>
            </a:r>
            <a:r>
              <a:rPr lang="en-US" sz="2000" b="1" dirty="0" err="1">
                <a:effectLst>
                  <a:outerShdw blurRad="38100" dist="38100" dir="2700000" algn="tl">
                    <a:srgbClr val="C0C0C0"/>
                  </a:outerShdw>
                </a:effectLst>
              </a:rPr>
              <a:t>carreira</a:t>
            </a:r>
            <a:r>
              <a:rPr lang="en-US" sz="2000" b="1" dirty="0">
                <a:effectLst>
                  <a:outerShdw blurRad="38100" dist="38100" dir="2700000" algn="tl">
                    <a:srgbClr val="C0C0C0"/>
                  </a:outerShdw>
                </a:effectLst>
              </a:rPr>
              <a:t>, tempo no cargo</a:t>
            </a:r>
          </a:p>
          <a:p>
            <a:pPr lvl="1">
              <a:lnSpc>
                <a:spcPct val="80000"/>
              </a:lnSpc>
              <a:defRPr/>
            </a:pPr>
            <a:r>
              <a:rPr lang="en-US" sz="2000" b="1" dirty="0">
                <a:effectLst>
                  <a:outerShdw blurRad="38100" dist="38100" dir="2700000" algn="tl">
                    <a:srgbClr val="C0C0C0"/>
                  </a:outerShdw>
                </a:effectLst>
              </a:rPr>
              <a:t>Outros </a:t>
            </a:r>
            <a:r>
              <a:rPr lang="en-US" sz="2000" b="1" dirty="0" err="1">
                <a:effectLst>
                  <a:outerShdw blurRad="38100" dist="38100" dir="2700000" algn="tl">
                    <a:srgbClr val="C0C0C0"/>
                  </a:outerShdw>
                </a:effectLst>
              </a:rPr>
              <a:t>afastamentos</a:t>
            </a:r>
            <a:r>
              <a:rPr lang="en-US" sz="2000" b="1" dirty="0">
                <a:effectLst>
                  <a:outerShdw blurRad="38100" dist="38100" dir="2700000" algn="tl">
                    <a:srgbClr val="C0C0C0"/>
                  </a:outerShdw>
                </a:effectLst>
              </a:rPr>
              <a:t> (</a:t>
            </a:r>
            <a:r>
              <a:rPr lang="en-US" sz="2000" b="1" dirty="0" err="1">
                <a:effectLst>
                  <a:outerShdw blurRad="38100" dist="38100" dir="2700000" algn="tl">
                    <a:srgbClr val="C0C0C0"/>
                  </a:outerShdw>
                </a:effectLst>
              </a:rPr>
              <a:t>mandato</a:t>
            </a:r>
            <a:r>
              <a:rPr lang="en-US" sz="2000" b="1" dirty="0">
                <a:effectLst>
                  <a:outerShdw blurRad="38100" dist="38100" dir="2700000" algn="tl">
                    <a:srgbClr val="C0C0C0"/>
                  </a:outerShdw>
                </a:effectLst>
              </a:rPr>
              <a:t> </a:t>
            </a:r>
            <a:r>
              <a:rPr lang="en-US" sz="2000" b="1" dirty="0" err="1">
                <a:effectLst>
                  <a:outerShdw blurRad="38100" dist="38100" dir="2700000" algn="tl">
                    <a:srgbClr val="C0C0C0"/>
                  </a:outerShdw>
                </a:effectLst>
              </a:rPr>
              <a:t>eletivo,mandato</a:t>
            </a:r>
            <a:r>
              <a:rPr lang="en-US" sz="2000" b="1" dirty="0">
                <a:effectLst>
                  <a:outerShdw blurRad="38100" dist="38100" dir="2700000" algn="tl">
                    <a:srgbClr val="C0C0C0"/>
                  </a:outerShdw>
                </a:effectLst>
              </a:rPr>
              <a:t> </a:t>
            </a:r>
            <a:r>
              <a:rPr lang="en-US" sz="2000" b="1" dirty="0" err="1">
                <a:effectLst>
                  <a:outerShdw blurRad="38100" dist="38100" dir="2700000" algn="tl">
                    <a:srgbClr val="C0C0C0"/>
                  </a:outerShdw>
                </a:effectLst>
              </a:rPr>
              <a:t>sindical</a:t>
            </a:r>
            <a:r>
              <a:rPr lang="en-US" sz="2000" b="1" dirty="0">
                <a:effectLst>
                  <a:outerShdw blurRad="38100" dist="38100" dir="2700000" algn="tl">
                    <a:srgbClr val="C0C0C0"/>
                  </a:outerShdw>
                </a:effectLst>
              </a:rPr>
              <a:t>, </a:t>
            </a:r>
            <a:r>
              <a:rPr lang="en-US" sz="2000" b="1" dirty="0" err="1">
                <a:effectLst>
                  <a:outerShdw blurRad="38100" dist="38100" dir="2700000" algn="tl">
                    <a:srgbClr val="C0C0C0"/>
                  </a:outerShdw>
                </a:effectLst>
              </a:rPr>
              <a:t>conselho</a:t>
            </a:r>
            <a:r>
              <a:rPr lang="en-US" sz="2000" b="1" dirty="0">
                <a:effectLst>
                  <a:outerShdw blurRad="38100" dist="38100" dir="2700000" algn="tl">
                    <a:srgbClr val="C0C0C0"/>
                  </a:outerShdw>
                </a:effectLst>
              </a:rPr>
              <a:t> </a:t>
            </a:r>
            <a:r>
              <a:rPr lang="en-US" sz="2000" b="1" dirty="0" err="1">
                <a:effectLst>
                  <a:outerShdw blurRad="38100" dist="38100" dir="2700000" algn="tl">
                    <a:srgbClr val="C0C0C0"/>
                  </a:outerShdw>
                </a:effectLst>
              </a:rPr>
              <a:t>tutelar</a:t>
            </a:r>
            <a:r>
              <a:rPr lang="en-US" sz="2000" b="1" dirty="0">
                <a:effectLst>
                  <a:outerShdw blurRad="38100" dist="38100" dir="2700000" algn="tl">
                    <a:srgbClr val="C0C0C0"/>
                  </a:outerShdw>
                </a:effectLst>
              </a:rPr>
              <a:t>, para </a:t>
            </a:r>
            <a:r>
              <a:rPr lang="en-US" sz="2000" b="1" dirty="0" err="1">
                <a:effectLst>
                  <a:outerShdw blurRad="38100" dist="38100" dir="2700000" algn="tl">
                    <a:srgbClr val="C0C0C0"/>
                  </a:outerShdw>
                </a:effectLst>
              </a:rPr>
              <a:t>cursos</a:t>
            </a:r>
            <a:r>
              <a:rPr lang="en-US" sz="2000" b="1" dirty="0">
                <a:effectLst>
                  <a:outerShdw blurRad="38100" dist="38100" dir="2700000" algn="tl">
                    <a:srgbClr val="C0C0C0"/>
                  </a:outerShdw>
                </a:effectLst>
              </a:rPr>
              <a:t> de </a:t>
            </a:r>
            <a:r>
              <a:rPr lang="en-US" sz="2000" b="1" dirty="0" err="1">
                <a:effectLst>
                  <a:outerShdw blurRad="38100" dist="38100" dir="2700000" algn="tl">
                    <a:srgbClr val="C0C0C0"/>
                  </a:outerShdw>
                </a:effectLst>
              </a:rPr>
              <a:t>pós</a:t>
            </a:r>
            <a:r>
              <a:rPr lang="en-US" sz="2000" b="1" dirty="0">
                <a:effectLst>
                  <a:outerShdw blurRad="38100" dist="38100" dir="2700000" algn="tl">
                    <a:srgbClr val="C0C0C0"/>
                  </a:outerShdw>
                </a:effectLst>
              </a:rPr>
              <a:t> </a:t>
            </a:r>
            <a:r>
              <a:rPr lang="en-US" sz="2000" b="1" dirty="0" err="1">
                <a:effectLst>
                  <a:outerShdw blurRad="38100" dist="38100" dir="2700000" algn="tl">
                    <a:srgbClr val="C0C0C0"/>
                  </a:outerShdw>
                </a:effectLst>
              </a:rPr>
              <a:t>graduação</a:t>
            </a:r>
            <a:r>
              <a:rPr lang="en-US" sz="2000" b="1" dirty="0">
                <a:effectLst>
                  <a:outerShdw blurRad="38100" dist="38100" dir="2700000" algn="tl">
                    <a:srgbClr val="C0C0C0"/>
                  </a:outerShdw>
                </a:effectLst>
              </a:rPr>
              <a:t> e outros)</a:t>
            </a:r>
          </a:p>
          <a:p>
            <a:pPr>
              <a:lnSpc>
                <a:spcPct val="80000"/>
              </a:lnSpc>
              <a:defRPr/>
            </a:pPr>
            <a:r>
              <a:rPr lang="pt-BR" sz="2000" b="1" dirty="0">
                <a:effectLst>
                  <a:outerShdw blurRad="38100" dist="38100" dir="2700000" algn="tl">
                    <a:srgbClr val="C0C0C0"/>
                  </a:outerShdw>
                </a:effectLst>
              </a:rPr>
              <a:t>Inexistência de normas – aplicação da analogia?(STJ: 30511,5a.T.,j.22.11.2011;RMS 15328, 6aT, j.23.03.2009; RMS 34630, 2a.T., j.26.10.2011)</a:t>
            </a:r>
          </a:p>
          <a:p>
            <a:pPr>
              <a:lnSpc>
                <a:spcPct val="80000"/>
              </a:lnSpc>
              <a:defRPr/>
            </a:pPr>
            <a:r>
              <a:rPr lang="pt-BR" sz="2000" b="1" dirty="0">
                <a:effectLst>
                  <a:outerShdw blurRad="38100" dist="38100" dir="2700000" algn="tl">
                    <a:srgbClr val="C0C0C0"/>
                  </a:outerShdw>
                </a:effectLst>
              </a:rPr>
              <a:t>Contagem no caso de afastamento de cargos (em regime de acúmulo lícito) para o exercício de outro cargo (em comissão) – computa-se em um dos cargos</a:t>
            </a:r>
          </a:p>
          <a:p>
            <a:endParaRPr lang="pt-BR" dirty="0"/>
          </a:p>
        </p:txBody>
      </p:sp>
      <p:sp>
        <p:nvSpPr>
          <p:cNvPr id="5" name="Espaço Reservado para Número de Slide 4"/>
          <p:cNvSpPr>
            <a:spLocks noGrp="1"/>
          </p:cNvSpPr>
          <p:nvPr>
            <p:ph type="sldNum" sz="quarter" idx="12"/>
          </p:nvPr>
        </p:nvSpPr>
        <p:spPr/>
        <p:txBody>
          <a:bodyPr/>
          <a:lstStyle/>
          <a:p>
            <a:fld id="{5A931EFE-060B-48CC-A097-B7B53AEB5233}" type="slidenum">
              <a:rPr lang="pt-BR" smtClean="0"/>
              <a:t>4</a:t>
            </a:fld>
            <a:endParaRPr lang="pt-BR"/>
          </a:p>
        </p:txBody>
      </p:sp>
    </p:spTree>
    <p:extLst>
      <p:ext uri="{BB962C8B-B14F-4D97-AF65-F5344CB8AC3E}">
        <p14:creationId xmlns:p14="http://schemas.microsoft.com/office/powerpoint/2010/main" val="3556304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Contagem de tempo de carreira</a:t>
            </a:r>
          </a:p>
        </p:txBody>
      </p:sp>
      <p:sp>
        <p:nvSpPr>
          <p:cNvPr id="3" name="Espaço Reservado para Conteúdo 2"/>
          <p:cNvSpPr>
            <a:spLocks noGrp="1"/>
          </p:cNvSpPr>
          <p:nvPr>
            <p:ph idx="1"/>
          </p:nvPr>
        </p:nvSpPr>
        <p:spPr/>
        <p:txBody>
          <a:bodyPr>
            <a:normAutofit fontScale="70000" lnSpcReduction="20000"/>
          </a:bodyPr>
          <a:lstStyle/>
          <a:p>
            <a:r>
              <a:rPr lang="pt-BR" b="1" dirty="0">
                <a:effectLst>
                  <a:outerShdw blurRad="38100" dist="38100" dir="2700000" algn="tl">
                    <a:srgbClr val="C0C0C0"/>
                  </a:outerShdw>
                </a:effectLst>
              </a:rPr>
              <a:t>Conceito </a:t>
            </a:r>
            <a:r>
              <a:rPr lang="pt-BR" b="1" dirty="0">
                <a:solidFill>
                  <a:srgbClr val="FF0000"/>
                </a:solidFill>
                <a:effectLst>
                  <a:outerShdw blurRad="38100" dist="38100" dir="2700000" algn="tl">
                    <a:srgbClr val="C0C0C0"/>
                  </a:outerShdw>
                </a:effectLst>
              </a:rPr>
              <a:t>de CARREIRA: </a:t>
            </a:r>
            <a:r>
              <a:rPr lang="pt-BR" b="1" dirty="0">
                <a:effectLst>
                  <a:outerShdw blurRad="38100" dist="38100" dir="2700000" algn="tl">
                    <a:srgbClr val="C0C0C0"/>
                  </a:outerShdw>
                </a:effectLst>
              </a:rPr>
              <a:t>escalonamento de cargos da mesma categoria profissional, de acordo com a lei do ente</a:t>
            </a:r>
          </a:p>
          <a:p>
            <a:r>
              <a:rPr lang="en-US" b="1" dirty="0">
                <a:effectLst>
                  <a:outerShdw blurRad="38100" dist="38100" dir="2700000" algn="tl">
                    <a:srgbClr val="C0C0C0"/>
                  </a:outerShdw>
                </a:effectLst>
              </a:rPr>
              <a:t>Lei do </a:t>
            </a:r>
            <a:r>
              <a:rPr lang="en-US" b="1" dirty="0" err="1">
                <a:effectLst>
                  <a:outerShdw blurRad="38100" dist="38100" dir="2700000" algn="tl">
                    <a:srgbClr val="C0C0C0"/>
                  </a:outerShdw>
                </a:effectLst>
              </a:rPr>
              <a:t>ente</a:t>
            </a:r>
            <a:r>
              <a:rPr lang="en-US" b="1" dirty="0">
                <a:effectLst>
                  <a:outerShdw blurRad="38100" dist="38100" dir="2700000" algn="tl">
                    <a:srgbClr val="C0C0C0"/>
                  </a:outerShdw>
                </a:effectLst>
              </a:rPr>
              <a:t> é </a:t>
            </a:r>
            <a:r>
              <a:rPr lang="en-US" b="1" dirty="0" err="1">
                <a:effectLst>
                  <a:outerShdw blurRad="38100" dist="38100" dir="2700000" algn="tl">
                    <a:srgbClr val="C0C0C0"/>
                  </a:outerShdw>
                </a:effectLst>
              </a:rPr>
              <a:t>competente</a:t>
            </a:r>
            <a:r>
              <a:rPr lang="en-US" b="1" dirty="0">
                <a:effectLst>
                  <a:outerShdw blurRad="38100" dist="38100" dir="2700000" algn="tl">
                    <a:srgbClr val="C0C0C0"/>
                  </a:outerShdw>
                </a:effectLst>
              </a:rPr>
              <a:t> para </a:t>
            </a:r>
            <a:r>
              <a:rPr lang="en-US" b="1" dirty="0" err="1">
                <a:effectLst>
                  <a:outerShdw blurRad="38100" dist="38100" dir="2700000" algn="tl">
                    <a:srgbClr val="C0C0C0"/>
                  </a:outerShdw>
                </a:effectLst>
              </a:rPr>
              <a:t>dispor</a:t>
            </a:r>
            <a:r>
              <a:rPr lang="en-US" b="1" dirty="0">
                <a:effectLst>
                  <a:outerShdw blurRad="38100" dist="38100" dir="2700000" algn="tl">
                    <a:srgbClr val="C0C0C0"/>
                  </a:outerShdw>
                </a:effectLst>
              </a:rPr>
              <a:t> </a:t>
            </a:r>
            <a:r>
              <a:rPr lang="en-US" b="1" dirty="0" err="1">
                <a:effectLst>
                  <a:outerShdw blurRad="38100" dist="38100" dir="2700000" algn="tl">
                    <a:srgbClr val="C0C0C0"/>
                  </a:outerShdw>
                </a:effectLst>
              </a:rPr>
              <a:t>sobre</a:t>
            </a:r>
            <a:r>
              <a:rPr lang="en-US" b="1" dirty="0">
                <a:effectLst>
                  <a:outerShdw blurRad="38100" dist="38100" dir="2700000" algn="tl">
                    <a:srgbClr val="C0C0C0"/>
                  </a:outerShdw>
                </a:effectLst>
              </a:rPr>
              <a:t> a </a:t>
            </a:r>
            <a:r>
              <a:rPr lang="en-US" b="1" dirty="0" err="1">
                <a:effectLst>
                  <a:outerShdw blurRad="38100" dist="38100" dir="2700000" algn="tl">
                    <a:srgbClr val="C0C0C0"/>
                  </a:outerShdw>
                </a:effectLst>
              </a:rPr>
              <a:t>organização</a:t>
            </a:r>
            <a:r>
              <a:rPr lang="en-US" b="1" dirty="0">
                <a:effectLst>
                  <a:outerShdw blurRad="38100" dist="38100" dir="2700000" algn="tl">
                    <a:srgbClr val="C0C0C0"/>
                  </a:outerShdw>
                </a:effectLst>
              </a:rPr>
              <a:t> das </a:t>
            </a:r>
            <a:r>
              <a:rPr lang="en-US" b="1" dirty="0" err="1">
                <a:effectLst>
                  <a:outerShdw blurRad="38100" dist="38100" dir="2700000" algn="tl">
                    <a:srgbClr val="C0C0C0"/>
                  </a:outerShdw>
                </a:effectLst>
              </a:rPr>
              <a:t>carreiras</a:t>
            </a:r>
            <a:r>
              <a:rPr lang="en-US" b="1" dirty="0">
                <a:effectLst>
                  <a:outerShdw blurRad="38100" dist="38100" dir="2700000" algn="tl">
                    <a:srgbClr val="C0C0C0"/>
                  </a:outerShdw>
                </a:effectLst>
              </a:rPr>
              <a:t> e cargos, inclusive </a:t>
            </a:r>
            <a:r>
              <a:rPr lang="en-US" b="1" dirty="0" err="1">
                <a:effectLst>
                  <a:outerShdw blurRad="38100" dist="38100" dir="2700000" algn="tl">
                    <a:srgbClr val="C0C0C0"/>
                  </a:outerShdw>
                </a:effectLst>
              </a:rPr>
              <a:t>nos</a:t>
            </a:r>
            <a:r>
              <a:rPr lang="en-US" b="1" dirty="0">
                <a:effectLst>
                  <a:outerShdw blurRad="38100" dist="38100" dir="2700000" algn="tl">
                    <a:srgbClr val="C0C0C0"/>
                  </a:outerShdw>
                </a:effectLst>
              </a:rPr>
              <a:t> </a:t>
            </a:r>
            <a:r>
              <a:rPr lang="en-US" b="1" dirty="0" err="1">
                <a:effectLst>
                  <a:outerShdw blurRad="38100" dist="38100" dir="2700000" algn="tl">
                    <a:srgbClr val="C0C0C0"/>
                  </a:outerShdw>
                </a:effectLst>
              </a:rPr>
              <a:t>casos</a:t>
            </a:r>
            <a:r>
              <a:rPr lang="en-US" b="1" dirty="0">
                <a:effectLst>
                  <a:outerShdw blurRad="38100" dist="38100" dir="2700000" algn="tl">
                    <a:srgbClr val="C0C0C0"/>
                  </a:outerShdw>
                </a:effectLst>
              </a:rPr>
              <a:t> de </a:t>
            </a:r>
            <a:r>
              <a:rPr lang="en-US" b="1" dirty="0" err="1">
                <a:effectLst>
                  <a:outerShdw blurRad="38100" dist="38100" dir="2700000" algn="tl">
                    <a:srgbClr val="C0C0C0"/>
                  </a:outerShdw>
                </a:effectLst>
              </a:rPr>
              <a:t>transformação</a:t>
            </a:r>
            <a:r>
              <a:rPr lang="en-US" b="1" dirty="0">
                <a:effectLst>
                  <a:outerShdw blurRad="38100" dist="38100" dir="2700000" algn="tl">
                    <a:srgbClr val="C0C0C0"/>
                  </a:outerShdw>
                </a:effectLst>
              </a:rPr>
              <a:t> de cargos</a:t>
            </a:r>
          </a:p>
          <a:p>
            <a:r>
              <a:rPr lang="pt-BR" b="1" dirty="0">
                <a:effectLst>
                  <a:outerShdw blurRad="38100" dist="38100" dir="2700000" algn="tl">
                    <a:srgbClr val="C0C0C0"/>
                  </a:outerShdw>
                </a:effectLst>
              </a:rPr>
              <a:t>Art. 71 da ON 2/2009 – tempo de carreira exercido no mesmo ente e no mesmo poder</a:t>
            </a:r>
          </a:p>
          <a:p>
            <a:r>
              <a:rPr lang="pt-BR" b="1" dirty="0">
                <a:effectLst>
                  <a:outerShdw blurRad="38100" dist="38100" dir="2700000" algn="tl">
                    <a:srgbClr val="C0C0C0"/>
                  </a:outerShdw>
                </a:effectLst>
              </a:rPr>
              <a:t>Impossibilidade de cômputo de tempo prestado a outro Estado para fins de adicionais e enquadramento em carreira (TJSP: apelação 0126309.29.2008.8.26.0053, 6a. C. Dir. </a:t>
            </a:r>
            <a:r>
              <a:rPr lang="pt-BR" b="1" dirty="0" err="1">
                <a:effectLst>
                  <a:outerShdw blurRad="38100" dist="38100" dir="2700000" algn="tl">
                    <a:srgbClr val="C0C0C0"/>
                  </a:outerShdw>
                </a:effectLst>
              </a:rPr>
              <a:t>Públ</a:t>
            </a:r>
            <a:r>
              <a:rPr lang="pt-BR" b="1" dirty="0">
                <a:effectLst>
                  <a:outerShdw blurRad="38100" dist="38100" dir="2700000" algn="tl">
                    <a:srgbClr val="C0C0C0"/>
                  </a:outerShdw>
                </a:effectLst>
              </a:rPr>
              <a:t>., j.22.8.2011)</a:t>
            </a:r>
          </a:p>
          <a:p>
            <a:r>
              <a:rPr lang="pt-BR" b="1" dirty="0">
                <a:effectLst>
                  <a:outerShdw blurRad="38100" dist="38100" dir="2700000" algn="tl">
                    <a:srgbClr val="C0C0C0"/>
                  </a:outerShdw>
                </a:effectLst>
              </a:rPr>
              <a:t>Migração de regime celetista para estatutário: Possibilidade de contagem de tempo da mesma função como tempo de carreira, exercida até 16.12.98 ou até a data da instituição do regime estatutário (§ 2º. do art. 71)</a:t>
            </a:r>
          </a:p>
          <a:p>
            <a:r>
              <a:rPr lang="pt-BR" b="1" dirty="0">
                <a:effectLst>
                  <a:outerShdw blurRad="38100" dist="38100" dir="2700000" algn="tl">
                    <a:srgbClr val="C0C0C0"/>
                  </a:outerShdw>
                </a:effectLst>
              </a:rPr>
              <a:t>No caso de cargos isolados – observância dos dez anos no cargo  (§ 1º do art. 71) (ex. diretor de escola efetivo)</a:t>
            </a:r>
          </a:p>
          <a:p>
            <a:pPr>
              <a:defRPr/>
            </a:pPr>
            <a:r>
              <a:rPr lang="pt-BR" b="1" dirty="0">
                <a:effectLst>
                  <a:outerShdw blurRad="38100" dist="38100" dir="2700000" algn="tl">
                    <a:srgbClr val="C0C0C0"/>
                  </a:outerShdw>
                </a:effectLst>
              </a:rPr>
              <a:t>Reorganização de quadros de pessoal e a contagem de tempo no cargo e na carreira: </a:t>
            </a:r>
          </a:p>
          <a:p>
            <a:pPr>
              <a:buNone/>
              <a:defRPr/>
            </a:pPr>
            <a:r>
              <a:rPr lang="pt-BR" b="1" dirty="0">
                <a:effectLst>
                  <a:outerShdw blurRad="38100" dist="38100" dir="2700000" algn="tl">
                    <a:srgbClr val="C0C0C0"/>
                  </a:outerShdw>
                </a:effectLst>
              </a:rPr>
              <a:t>	não pode haver prejuízo para o servidor nessa contagem</a:t>
            </a:r>
          </a:p>
          <a:p>
            <a:endParaRPr lang="pt-BR" dirty="0"/>
          </a:p>
        </p:txBody>
      </p:sp>
      <p:sp>
        <p:nvSpPr>
          <p:cNvPr id="5" name="Espaço Reservado para Número de Slide 4"/>
          <p:cNvSpPr>
            <a:spLocks noGrp="1"/>
          </p:cNvSpPr>
          <p:nvPr>
            <p:ph type="sldNum" sz="quarter" idx="12"/>
          </p:nvPr>
        </p:nvSpPr>
        <p:spPr/>
        <p:txBody>
          <a:bodyPr/>
          <a:lstStyle/>
          <a:p>
            <a:fld id="{5A931EFE-060B-48CC-A097-B7B53AEB5233}" type="slidenum">
              <a:rPr lang="pt-BR" smtClean="0"/>
              <a:t>5</a:t>
            </a:fld>
            <a:endParaRPr lang="pt-BR"/>
          </a:p>
        </p:txBody>
      </p:sp>
    </p:spTree>
    <p:extLst>
      <p:ext uri="{BB962C8B-B14F-4D97-AF65-F5344CB8AC3E}">
        <p14:creationId xmlns:p14="http://schemas.microsoft.com/office/powerpoint/2010/main" val="586670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Contagem no cargo</a:t>
            </a:r>
          </a:p>
        </p:txBody>
      </p:sp>
      <p:sp>
        <p:nvSpPr>
          <p:cNvPr id="3" name="Espaço Reservado para Conteúdo 2"/>
          <p:cNvSpPr>
            <a:spLocks noGrp="1"/>
          </p:cNvSpPr>
          <p:nvPr>
            <p:ph idx="1"/>
          </p:nvPr>
        </p:nvSpPr>
        <p:spPr/>
        <p:txBody>
          <a:bodyPr/>
          <a:lstStyle/>
          <a:p>
            <a:pPr fontAlgn="ctr">
              <a:defRPr/>
            </a:pPr>
            <a:r>
              <a:rPr lang="pt-BR" b="1" dirty="0">
                <a:effectLst>
                  <a:outerShdw blurRad="38100" dist="38100" dir="2700000" algn="tl">
                    <a:srgbClr val="C0C0C0"/>
                  </a:outerShdw>
                </a:effectLst>
              </a:rPr>
              <a:t>Acesso, promoção: cargos de níveis remuneratórios mais elevados</a:t>
            </a:r>
          </a:p>
          <a:p>
            <a:pPr marL="0" indent="0">
              <a:buNone/>
            </a:pPr>
            <a:r>
              <a:rPr lang="pt-BR" altLang="pt-BR" dirty="0"/>
              <a:t>   Tempo  cumprido no cargo independente de classe ou nível?</a:t>
            </a:r>
          </a:p>
          <a:p>
            <a:pPr lvl="1"/>
            <a:r>
              <a:rPr lang="pt-BR" altLang="pt-BR" dirty="0"/>
              <a:t>TJSP: 0008011-05.2013.8.26.0053, j. 10.03.2014 promoção por acesso não implica ascensão a cargo diverso daquele em que o servidor estava efetivado</a:t>
            </a:r>
          </a:p>
          <a:p>
            <a:pPr lvl="1"/>
            <a:r>
              <a:rPr lang="pt-BR" altLang="pt-BR" dirty="0"/>
              <a:t>STF : AI 813.763-AGR; 768.536.AgR – mesmo sentido</a:t>
            </a:r>
          </a:p>
          <a:p>
            <a:endParaRPr lang="pt-BR" dirty="0"/>
          </a:p>
        </p:txBody>
      </p:sp>
      <p:sp>
        <p:nvSpPr>
          <p:cNvPr id="5" name="Espaço Reservado para Número de Slide 4"/>
          <p:cNvSpPr>
            <a:spLocks noGrp="1"/>
          </p:cNvSpPr>
          <p:nvPr>
            <p:ph type="sldNum" sz="quarter" idx="12"/>
          </p:nvPr>
        </p:nvSpPr>
        <p:spPr/>
        <p:txBody>
          <a:bodyPr/>
          <a:lstStyle/>
          <a:p>
            <a:fld id="{5A931EFE-060B-48CC-A097-B7B53AEB5233}" type="slidenum">
              <a:rPr lang="pt-BR" smtClean="0"/>
              <a:t>6</a:t>
            </a:fld>
            <a:endParaRPr lang="pt-BR"/>
          </a:p>
        </p:txBody>
      </p:sp>
    </p:spTree>
    <p:extLst>
      <p:ext uri="{BB962C8B-B14F-4D97-AF65-F5344CB8AC3E}">
        <p14:creationId xmlns:p14="http://schemas.microsoft.com/office/powerpoint/2010/main" val="287754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Contagem de tempo de contribuição</a:t>
            </a:r>
          </a:p>
        </p:txBody>
      </p:sp>
      <p:sp>
        <p:nvSpPr>
          <p:cNvPr id="3" name="Espaço Reservado para Conteúdo 2"/>
          <p:cNvSpPr>
            <a:spLocks noGrp="1"/>
          </p:cNvSpPr>
          <p:nvPr>
            <p:ph idx="1"/>
          </p:nvPr>
        </p:nvSpPr>
        <p:spPr/>
        <p:txBody>
          <a:bodyPr/>
          <a:lstStyle/>
          <a:p>
            <a:endParaRPr lang="pt-BR" dirty="0"/>
          </a:p>
          <a:p>
            <a:r>
              <a:rPr lang="pt-BR" dirty="0"/>
              <a:t>No RPPS: a contagem de tempo de contribuição é feita a partir da data da instituição do regime</a:t>
            </a:r>
          </a:p>
          <a:p>
            <a:r>
              <a:rPr lang="pt-BR" dirty="0"/>
              <a:t>Contagem de tempo de contribuição recíproca, entre os regimes previdenciários: art. 201,§ 9º, CF: compensação previdenciária: Lei federal</a:t>
            </a:r>
            <a:r>
              <a:rPr lang="pt-BR" b="1" dirty="0"/>
              <a:t> 9.796/99 e Decreto federal no. 3.012/99</a:t>
            </a:r>
          </a:p>
          <a:p>
            <a:pPr marL="228600" lvl="1">
              <a:spcBef>
                <a:spcPts val="1000"/>
              </a:spcBef>
            </a:pPr>
            <a:r>
              <a:rPr lang="pt-BR" sz="2000" b="1" dirty="0"/>
              <a:t>A Compensação Previdenciária é o acerto de contas entre o RGPS e os RPPS dos servidores públicos da União, dos Estados, do Distrito Federal e dos Municípios, referente ao tempo de contribuição utilizado na concessão de benefício, mediante contagem recíproca na forma da Lei nº 6.226, de 14 de julho de 1975, e legislação subsequente.</a:t>
            </a:r>
          </a:p>
          <a:p>
            <a:endParaRPr lang="pt-BR" b="1" dirty="0"/>
          </a:p>
          <a:p>
            <a:pPr marL="0" indent="0">
              <a:buNone/>
            </a:pPr>
            <a:endParaRPr lang="pt-BR" dirty="0"/>
          </a:p>
        </p:txBody>
      </p:sp>
      <p:sp>
        <p:nvSpPr>
          <p:cNvPr id="5" name="Espaço Reservado para Número de Slide 4"/>
          <p:cNvSpPr>
            <a:spLocks noGrp="1"/>
          </p:cNvSpPr>
          <p:nvPr>
            <p:ph type="sldNum" sz="quarter" idx="12"/>
          </p:nvPr>
        </p:nvSpPr>
        <p:spPr/>
        <p:txBody>
          <a:bodyPr/>
          <a:lstStyle/>
          <a:p>
            <a:fld id="{5A931EFE-060B-48CC-A097-B7B53AEB5233}" type="slidenum">
              <a:rPr lang="pt-BR" smtClean="0"/>
              <a:t>7</a:t>
            </a:fld>
            <a:endParaRPr lang="pt-BR"/>
          </a:p>
        </p:txBody>
      </p:sp>
    </p:spTree>
    <p:extLst>
      <p:ext uri="{BB962C8B-B14F-4D97-AF65-F5344CB8AC3E}">
        <p14:creationId xmlns:p14="http://schemas.microsoft.com/office/powerpoint/2010/main" val="1052464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Contagem de tempo de contribuição</a:t>
            </a:r>
          </a:p>
        </p:txBody>
      </p:sp>
      <p:sp>
        <p:nvSpPr>
          <p:cNvPr id="3" name="Espaço Reservado para Conteúdo 2"/>
          <p:cNvSpPr>
            <a:spLocks noGrp="1"/>
          </p:cNvSpPr>
          <p:nvPr>
            <p:ph idx="1"/>
          </p:nvPr>
        </p:nvSpPr>
        <p:spPr/>
        <p:txBody>
          <a:bodyPr>
            <a:normAutofit fontScale="92500" lnSpcReduction="20000"/>
          </a:bodyPr>
          <a:lstStyle/>
          <a:p>
            <a:r>
              <a:rPr lang="pt-BR" b="1" dirty="0"/>
              <a:t>Contagem: </a:t>
            </a:r>
          </a:p>
          <a:p>
            <a:r>
              <a:rPr lang="pt-BR" b="1" dirty="0"/>
              <a:t> - não será admitida a contagem em dobro ou em outras condições especiais</a:t>
            </a:r>
          </a:p>
          <a:p>
            <a:r>
              <a:rPr lang="pt-BR" b="1" dirty="0"/>
              <a:t> - é vedada a contagem de tempo de serviço público com o de atividade privada, quando concomitantes</a:t>
            </a:r>
          </a:p>
          <a:p>
            <a:r>
              <a:rPr lang="pt-BR" b="1" dirty="0"/>
              <a:t> - não será contado por um sistema o tempo de serviço utilizado para concessão de aposentadoria pelo outro (art. 96 da Lei 8.213)</a:t>
            </a:r>
          </a:p>
          <a:p>
            <a:r>
              <a:rPr lang="pt-BR" b="1" dirty="0"/>
              <a:t>- tempo sem contribuição: tempo rural (MS 27.080 e MS 26872), tempo de estagiário, tempo de prestação de serviços (locação de serviços)</a:t>
            </a:r>
          </a:p>
          <a:p>
            <a:r>
              <a:rPr lang="pt-BR" b="1" dirty="0"/>
              <a:t> é vedada a conversão de tempo de serviço de magistério, exercido em qualquer época, em tempo de serviço comum (§ 2º do art.61, Dec. 3048)</a:t>
            </a:r>
          </a:p>
          <a:p>
            <a:pPr marL="0" indent="0">
              <a:buNone/>
            </a:pPr>
            <a:r>
              <a:rPr lang="pt-BR" b="1" dirty="0"/>
              <a:t> </a:t>
            </a:r>
          </a:p>
          <a:p>
            <a:endParaRPr lang="pt-BR" dirty="0"/>
          </a:p>
        </p:txBody>
      </p:sp>
      <p:sp>
        <p:nvSpPr>
          <p:cNvPr id="5" name="Espaço Reservado para Número de Slide 4"/>
          <p:cNvSpPr>
            <a:spLocks noGrp="1"/>
          </p:cNvSpPr>
          <p:nvPr>
            <p:ph type="sldNum" sz="quarter" idx="12"/>
          </p:nvPr>
        </p:nvSpPr>
        <p:spPr/>
        <p:txBody>
          <a:bodyPr/>
          <a:lstStyle/>
          <a:p>
            <a:fld id="{5A931EFE-060B-48CC-A097-B7B53AEB5233}" type="slidenum">
              <a:rPr lang="pt-BR" smtClean="0"/>
              <a:t>8</a:t>
            </a:fld>
            <a:endParaRPr lang="pt-BR"/>
          </a:p>
        </p:txBody>
      </p:sp>
    </p:spTree>
    <p:extLst>
      <p:ext uri="{BB962C8B-B14F-4D97-AF65-F5344CB8AC3E}">
        <p14:creationId xmlns:p14="http://schemas.microsoft.com/office/powerpoint/2010/main" val="26671205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ltLang="pt-BR" b="1" dirty="0"/>
              <a:t>Contagem de tempo de contribuição - professor</a:t>
            </a:r>
            <a:endParaRPr lang="pt-BR" dirty="0"/>
          </a:p>
        </p:txBody>
      </p:sp>
      <p:sp>
        <p:nvSpPr>
          <p:cNvPr id="3" name="Espaço Reservado para Conteúdo 2"/>
          <p:cNvSpPr>
            <a:spLocks noGrp="1"/>
          </p:cNvSpPr>
          <p:nvPr>
            <p:ph idx="1"/>
          </p:nvPr>
        </p:nvSpPr>
        <p:spPr/>
        <p:txBody>
          <a:bodyPr>
            <a:normAutofit fontScale="32500" lnSpcReduction="20000"/>
          </a:bodyPr>
          <a:lstStyle/>
          <a:p>
            <a:pPr>
              <a:lnSpc>
                <a:spcPct val="80000"/>
              </a:lnSpc>
              <a:defRPr/>
            </a:pPr>
            <a:endParaRPr lang="pt-BR" sz="2600" dirty="0">
              <a:solidFill>
                <a:srgbClr val="FF3300"/>
              </a:solidFill>
              <a:effectLst>
                <a:outerShdw blurRad="38100" dist="38100" dir="2700000" algn="tl">
                  <a:srgbClr val="C0C0C0"/>
                </a:outerShdw>
              </a:effectLst>
            </a:endParaRPr>
          </a:p>
          <a:p>
            <a:pPr marL="0" indent="0">
              <a:lnSpc>
                <a:spcPct val="80000"/>
              </a:lnSpc>
              <a:buNone/>
              <a:defRPr/>
            </a:pPr>
            <a:r>
              <a:rPr lang="pt-BR" sz="6200" b="1" dirty="0">
                <a:solidFill>
                  <a:srgbClr val="FF3300"/>
                </a:solidFill>
                <a:effectLst>
                  <a:outerShdw blurRad="38100" dist="38100" dir="2700000" algn="tl">
                    <a:srgbClr val="C0C0C0"/>
                  </a:outerShdw>
                </a:effectLst>
              </a:rPr>
              <a:t>Professor:</a:t>
            </a:r>
          </a:p>
          <a:p>
            <a:pPr>
              <a:lnSpc>
                <a:spcPct val="80000"/>
              </a:lnSpc>
              <a:defRPr/>
            </a:pPr>
            <a:r>
              <a:rPr lang="pt-BR" sz="6200" b="1" dirty="0">
                <a:effectLst>
                  <a:outerShdw blurRad="38100" dist="38100" dir="2700000" algn="tl">
                    <a:srgbClr val="C0C0C0"/>
                  </a:outerShdw>
                </a:effectLst>
              </a:rPr>
              <a:t>funções do magistério na educação infantil, ensino fundamental e médio: sala de aula (súmula 726 do STF)</a:t>
            </a:r>
            <a:r>
              <a:rPr lang="pt-BR" altLang="pt-BR" sz="6200" b="1" dirty="0"/>
              <a:t> </a:t>
            </a:r>
          </a:p>
          <a:p>
            <a:pPr>
              <a:defRPr/>
            </a:pPr>
            <a:endParaRPr lang="pt-BR" altLang="pt-BR" sz="6200" b="1" dirty="0"/>
          </a:p>
          <a:p>
            <a:pPr>
              <a:defRPr/>
            </a:pPr>
            <a:r>
              <a:rPr lang="pt-BR" altLang="pt-BR" sz="6200" b="1" dirty="0"/>
              <a:t>Readaptado: em estabelecimentos de ensino:</a:t>
            </a:r>
            <a:endParaRPr lang="pt-BR" sz="6200" b="1" dirty="0"/>
          </a:p>
          <a:p>
            <a:pPr marL="914400" lvl="1">
              <a:defRPr/>
            </a:pPr>
            <a:r>
              <a:rPr lang="pt-BR" altLang="pt-BR" sz="6200" b="1" dirty="0"/>
              <a:t> MANDADO DE SEGURANÇA. PROFESSOR READAPTADO. APOSENTADORIA ESPECIAL.</a:t>
            </a:r>
          </a:p>
          <a:p>
            <a:pPr marL="914400" lvl="1">
              <a:defRPr/>
            </a:pPr>
            <a:r>
              <a:rPr lang="pt-BR" altLang="pt-BR" sz="6200" b="1" dirty="0"/>
              <a:t>Embora alargada a interpretação do texto constitucional, </a:t>
            </a:r>
            <a:r>
              <a:rPr lang="pt-BR" altLang="pt-BR" sz="6200" b="1" dirty="0">
                <a:solidFill>
                  <a:srgbClr val="FF0000"/>
                </a:solidFill>
              </a:rPr>
              <a:t>a possibilidade de aposentadoria especial não foi estendida indistintamente a todos os profissionais da educação; bem por isso, é necessário indagar acerca da função desempenhada pelo professor readaptado, tal o caso dos autos</a:t>
            </a:r>
            <a:r>
              <a:rPr lang="pt-BR" altLang="pt-BR" sz="6200" b="1" dirty="0"/>
              <a:t>. Não provimento do recurso.( TJSP: Apelação 0021979-</a:t>
            </a:r>
            <a:r>
              <a:rPr lang="pt-BR" sz="6200" b="1" dirty="0"/>
              <a:t> </a:t>
            </a:r>
            <a:r>
              <a:rPr lang="pt-BR" altLang="pt-BR" sz="6200" b="1" dirty="0"/>
              <a:t>73.2011.8.26.0053, 11ª Câmara de Direito Público, Rel. Ricardo </a:t>
            </a:r>
            <a:r>
              <a:rPr lang="pt-BR" altLang="pt-BR" sz="6200" b="1" dirty="0" err="1"/>
              <a:t>Dipp</a:t>
            </a:r>
            <a:r>
              <a:rPr lang="pt-BR" altLang="pt-BR" sz="6200" b="1" dirty="0"/>
              <a:t>, j. 27.02.2012)</a:t>
            </a:r>
          </a:p>
          <a:p>
            <a:pPr marL="914400" lvl="1">
              <a:defRPr/>
            </a:pPr>
            <a:endParaRPr lang="pt-BR" sz="6200" b="1" dirty="0"/>
          </a:p>
          <a:p>
            <a:pPr marL="914400" lvl="1">
              <a:defRPr/>
            </a:pPr>
            <a:r>
              <a:rPr lang="pt-BR" sz="6200" b="1" dirty="0"/>
              <a:t>STF: AI 831.266 </a:t>
            </a:r>
            <a:r>
              <a:rPr lang="pt-BR" sz="6200" b="1" dirty="0" err="1"/>
              <a:t>AgR</a:t>
            </a:r>
            <a:r>
              <a:rPr lang="pt-BR" sz="6200" b="1" dirty="0"/>
              <a:t>/SC, 1a T, 24.03.2011; RE 565.515 </a:t>
            </a:r>
            <a:r>
              <a:rPr lang="pt-BR" sz="6200" b="1" dirty="0" err="1"/>
              <a:t>AgR</a:t>
            </a:r>
            <a:r>
              <a:rPr lang="pt-BR" sz="6200" b="1" dirty="0"/>
              <a:t>/DF, 1a Turma, j.17.03.2011 e outras</a:t>
            </a:r>
            <a:endParaRPr lang="pt-BR" altLang="pt-BR" sz="6200" b="1" dirty="0"/>
          </a:p>
          <a:p>
            <a:pPr>
              <a:lnSpc>
                <a:spcPct val="80000"/>
              </a:lnSpc>
              <a:defRPr/>
            </a:pPr>
            <a:endParaRPr lang="pt-BR" altLang="pt-BR" sz="6200" b="1" dirty="0"/>
          </a:p>
          <a:p>
            <a:pPr marL="0" indent="0">
              <a:lnSpc>
                <a:spcPct val="80000"/>
              </a:lnSpc>
              <a:buNone/>
              <a:defRPr/>
            </a:pPr>
            <a:endParaRPr lang="pt-BR" sz="6200" b="1" dirty="0">
              <a:solidFill>
                <a:srgbClr val="FF3300"/>
              </a:solidFill>
              <a:effectLst>
                <a:outerShdw blurRad="38100" dist="38100" dir="2700000" algn="tl">
                  <a:srgbClr val="C0C0C0"/>
                </a:outerShdw>
              </a:effectLst>
            </a:endParaRPr>
          </a:p>
          <a:p>
            <a:pPr>
              <a:lnSpc>
                <a:spcPct val="80000"/>
              </a:lnSpc>
              <a:defRPr/>
            </a:pPr>
            <a:endParaRPr lang="pt-BR" sz="6200" dirty="0">
              <a:effectLst>
                <a:outerShdw blurRad="38100" dist="38100" dir="2700000" algn="tl">
                  <a:srgbClr val="C0C0C0"/>
                </a:outerShdw>
              </a:effectLst>
            </a:endParaRPr>
          </a:p>
          <a:p>
            <a:endParaRPr lang="pt-BR" dirty="0"/>
          </a:p>
        </p:txBody>
      </p:sp>
      <p:sp>
        <p:nvSpPr>
          <p:cNvPr id="5" name="Espaço Reservado para Número de Slide 4"/>
          <p:cNvSpPr>
            <a:spLocks noGrp="1"/>
          </p:cNvSpPr>
          <p:nvPr>
            <p:ph type="sldNum" sz="quarter" idx="12"/>
          </p:nvPr>
        </p:nvSpPr>
        <p:spPr/>
        <p:txBody>
          <a:bodyPr/>
          <a:lstStyle/>
          <a:p>
            <a:fld id="{AEB14B84-E95E-466E-84E5-D5E22D8CA741}" type="slidenum">
              <a:rPr lang="pt-BR" smtClean="0"/>
              <a:pPr/>
              <a:t>9</a:t>
            </a:fld>
            <a:endParaRPr lang="pt-BR"/>
          </a:p>
        </p:txBody>
      </p:sp>
    </p:spTree>
    <p:extLst>
      <p:ext uri="{BB962C8B-B14F-4D97-AF65-F5344CB8AC3E}">
        <p14:creationId xmlns:p14="http://schemas.microsoft.com/office/powerpoint/2010/main" val="1477795294"/>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538</TotalTime>
  <Words>4300</Words>
  <Application>Microsoft Office PowerPoint</Application>
  <PresentationFormat>Personalizar</PresentationFormat>
  <Paragraphs>262</Paragraphs>
  <Slides>33</Slides>
  <Notes>0</Notes>
  <HiddenSlides>0</HiddenSlides>
  <MMClips>0</MMClips>
  <ScaleCrop>false</ScaleCrop>
  <HeadingPairs>
    <vt:vector size="4" baseType="variant">
      <vt:variant>
        <vt:lpstr>Tema</vt:lpstr>
      </vt:variant>
      <vt:variant>
        <vt:i4>1</vt:i4>
      </vt:variant>
      <vt:variant>
        <vt:lpstr>Títulos de slides</vt:lpstr>
      </vt:variant>
      <vt:variant>
        <vt:i4>33</vt:i4>
      </vt:variant>
    </vt:vector>
  </HeadingPairs>
  <TitlesOfParts>
    <vt:vector size="34" baseType="lpstr">
      <vt:lpstr>Tema do Office</vt:lpstr>
      <vt:lpstr>CONTAGEM DE TEMPO – AVERBAÇÃO E DESAVERBAÇÃO</vt:lpstr>
      <vt:lpstr>Contagem de tempo para fins previdenciários: modalidades</vt:lpstr>
      <vt:lpstr>Contagem de tempo – Tempo de serviço público  </vt:lpstr>
      <vt:lpstr>Contagem de tempo – tempo de efetivo exercício no serviço público</vt:lpstr>
      <vt:lpstr>Contagem de tempo de carreira</vt:lpstr>
      <vt:lpstr>Contagem no cargo</vt:lpstr>
      <vt:lpstr>Contagem de tempo de contribuição</vt:lpstr>
      <vt:lpstr>Contagem de tempo de contribuição</vt:lpstr>
      <vt:lpstr>Contagem de tempo de contribuição - professor</vt:lpstr>
      <vt:lpstr>Contagem de tempo de contribuição - professor</vt:lpstr>
      <vt:lpstr>Contagem de tempo de contribuição - professor</vt:lpstr>
      <vt:lpstr>Contagem de tempo – especialistas de educação</vt:lpstr>
      <vt:lpstr>CERTIDÃO DE TEMPO DE CONTRIBUIÇÃO OU DE SERVIÇO</vt:lpstr>
      <vt:lpstr>CERTIDÃO DE TEMPO DE CONTRIBUIÇÃO OU DE SERVIÇO – Aspectos relevantes</vt:lpstr>
      <vt:lpstr>CERTIDÃO DE TEMPO DE CONTRIBUIÇÃO OU DE SERVIÇO – Aspectos relevantes</vt:lpstr>
      <vt:lpstr>CERTIDÃO DE TEMPO DE CONTRIBUIÇÃO OU DE SERVIÇO – Aspectos relevantes</vt:lpstr>
      <vt:lpstr>CERTIDÃO DE TEMPO DE CONTRIBUIÇÃO OU DE SERVIÇO – Aspectos relevantes</vt:lpstr>
      <vt:lpstr>CERTIDÃO DE TEMPO DE CONTRIBUIÇÃO OU DE SERVIÇO – Aspectos relevantes</vt:lpstr>
      <vt:lpstr>DESAVERBAÇÃO DE TEMPO DE SERVIÇO</vt:lpstr>
      <vt:lpstr>Apresentação do PowerPoint</vt:lpstr>
      <vt:lpstr>Contagem de tempo – aspectos peculiares</vt:lpstr>
      <vt:lpstr>CONTAGEM DO TEMPO ESPECIAL – AVERBAÇÃO JUNTO AO MUNICÍPIO</vt:lpstr>
      <vt:lpstr>CONTAGEM DO TEMPO ESPECIAL – AVERBAÇÃO JUNTO AO MUNICÍPIO</vt:lpstr>
      <vt:lpstr>CONTAGEM DO TEMPO ESPECIAL –CONVERSÃO DO TEMPO ESPECIAL EM COMUM</vt:lpstr>
      <vt:lpstr>CONTAGEM DO TEMPO ESPECIAL –CONVERSÃO DO TEMPO ESPECIAL EM COMUM </vt:lpstr>
      <vt:lpstr>CONTAGEM DO TEMPO ESPECIAL –CONVERSÃO DO TEMPO ESPECIAL EM COMUM </vt:lpstr>
      <vt:lpstr>CONTAGEM DO TEMPO ESPECIAL –CONVERSÃO DO TEMPO ESPECIAL EM COMUM (Servidor estatutário)</vt:lpstr>
      <vt:lpstr>Conversão de tempo especial em comum – é possível ajuizar mandado de injunção?</vt:lpstr>
      <vt:lpstr>Conversão de tempo especial em comum – é possível ajuizar mandado de injunção (servidor estatutário)?</vt:lpstr>
      <vt:lpstr>Conversão do tempo especial em comum – decisões judiciais</vt:lpstr>
      <vt:lpstr>Conversão do tempo especial em comum – decisões judiciais</vt:lpstr>
      <vt:lpstr>Conversão do tempo especial em comum – decisões judiciais</vt:lpstr>
      <vt:lpstr>Conversão do tempo especial em comum – decisões judiciais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Adriano Postal</dc:creator>
  <cp:lastModifiedBy>Carla Pinheiro Silva</cp:lastModifiedBy>
  <cp:revision>53</cp:revision>
  <dcterms:created xsi:type="dcterms:W3CDTF">2016-06-14T00:51:58Z</dcterms:created>
  <dcterms:modified xsi:type="dcterms:W3CDTF">2019-08-14T14:45:52Z</dcterms:modified>
</cp:coreProperties>
</file>