
<file path=[Content_Types].xml><?xml version="1.0" encoding="utf-8"?>
<Types xmlns="http://schemas.openxmlformats.org/package/2006/content-types"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theme+xml" PartName="/ppt/theme/theme1.xml"/>
  <Override ContentType="application/vnd.openxmlformats-officedocument.drawingml.chart+xml" PartName="/ppt/charts/chart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viewProps+xml" PartName="/ppt/viewProps2.xml"/>
  <Override ContentType="application/vnd.openxmlformats-officedocument.presentationml.slide+xml" PartName="/ppt/slides/slide8.xml"/>
  <Override ContentType="application/vnd.openxmlformats-officedocument.presentationml.slide+xml" PartName="/ppt/slides/slide10.xml"/>
  <Override ContentType="application/vnd.openxmlformats-officedocument.presentationml.slide+xml" PartName="/ppt/slides/slide16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7.xml"/>
  <Override ContentType="application/vnd.openxmlformats-officedocument.presentationml.slide+xml" PartName="/ppt/slides/slide19.xml"/>
  <Override ContentType="application/vnd.openxmlformats-officedocument.presentationml.slide+xml" PartName="/ppt/slides/slide15.xml"/>
  <Override ContentType="application/vnd.openxmlformats-officedocument.presentationml.slide+xml" PartName="/ppt/slides/slide5.xml"/>
  <Override ContentType="application/vnd.openxmlformats-officedocument.presentationml.slide+xml" PartName="/ppt/slides/slide18.xml"/>
  <Override ContentType="application/vnd.openxmlformats-officedocument.presentationml.slide+xml" PartName="/ppt/slides/slide17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20.xml"/>
  <Override ContentType="application/vnd.openxmlformats-officedocument.presentationml.slide+xml" PartName="/ppt/slides/slide1.xml"/>
  <Override ContentType="application/vnd.openxmlformats-officedocument.presentationml.slide+xml" PartName="/ppt/slides/slide1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tableStyles+xml" PartName="/ppt/tableStyles2.xml"/>
  <Override ContentType="application/vnd.openxmlformats-officedocument.presentationml.presentation.main+xml" PartName="/ppt/presentation.xml"/>
  <Override ContentType="application/vnd.openxmlformats-officedocument.presentationml.presProps+xml" PartName="/ppt/presProps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defaultTextStyle>
    <a:defPPr lvl="0">
      <a:defRPr lang="pt-BR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2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2.xml><?xml version="1.0" encoding="utf-8"?>
<a:tblStyleLst xmlns:a="http://schemas.openxmlformats.org/drawingml/2006/main" xmlns:r="http://schemas.openxmlformats.org/officeDocument/2006/relationships" def="{83C341EB-7631-47F9-B836-D44346E36901}">
  <a:tblStyle styleId="{83C341EB-7631-47F9-B836-D44346E3690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  <a:tblStyle styleId="{00426A1B-AE5A-4F58-8D84-4E3F04CE762C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2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2" Type="http://schemas.openxmlformats.org/officeDocument/2006/relationships/slide" Target="slides/slide7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5" Type="http://schemas.openxmlformats.org/officeDocument/2006/relationships/slide" Target="slides/slide10.xml"/><Relationship Id="rId11" Type="http://schemas.openxmlformats.org/officeDocument/2006/relationships/slide" Target="slides/slide6.xml"/><Relationship Id="rId25" Type="http://schemas.openxmlformats.org/officeDocument/2006/relationships/slide" Target="slides/slide20.xml"/><Relationship Id="rId7" Type="http://schemas.openxmlformats.org/officeDocument/2006/relationships/slide" Target="slides/slide2.xml"/><Relationship Id="rId14" Type="http://schemas.openxmlformats.org/officeDocument/2006/relationships/slide" Target="slides/slide9.xml"/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4" Type="http://schemas.openxmlformats.org/officeDocument/2006/relationships/tableStyles" Target="tableStyles2.xml"/><Relationship Id="rId9" Type="http://schemas.openxmlformats.org/officeDocument/2006/relationships/slide" Target="slides/slide4.xml"/><Relationship Id="rId1" Type="http://schemas.openxmlformats.org/officeDocument/2006/relationships/theme" Target="theme/theme1.xml"/><Relationship Id="rId22" Type="http://schemas.openxmlformats.org/officeDocument/2006/relationships/slide" Target="slides/slide17.xml"/><Relationship Id="rId18" Type="http://schemas.openxmlformats.org/officeDocument/2006/relationships/slide" Target="slides/slide13.xml"/><Relationship Id="rId5" Type="http://schemas.openxmlformats.org/officeDocument/2006/relationships/slideMaster" Target="slideMasters/slideMaster1.xml"/><Relationship Id="rId24" Type="http://schemas.openxmlformats.org/officeDocument/2006/relationships/slide" Target="slides/slide19.xml"/><Relationship Id="rId2" Type="http://schemas.openxmlformats.org/officeDocument/2006/relationships/viewProps" Target="viewProps2.xml"/><Relationship Id="rId21" Type="http://schemas.openxmlformats.org/officeDocument/2006/relationships/slide" Target="slides/slide16.xml"/><Relationship Id="rId23" Type="http://schemas.openxmlformats.org/officeDocument/2006/relationships/slide" Target="slides/slide18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17" Type="http://schemas.openxmlformats.org/officeDocument/2006/relationships/slide" Target="slides/slide12.xml"/><Relationship Id="rId3" Type="http://schemas.openxmlformats.org/officeDocument/2006/relationships/presProps" Target="presProps2.xml"/><Relationship Id="rId6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ce.es.gov.br\Root\Grupos\NRE\An&#225;lise%20de%20Editais%20e%20PPP\Cesan\PPP%20Saneamento%20Serra\8838-2018\metas%20I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Desempenho remoção de DBO x Metas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7842718398370545E-2"/>
          <c:y val="0.11765395894428154"/>
          <c:w val="0.90374508391498376"/>
          <c:h val="0.65924369424496421"/>
        </c:manualLayout>
      </c:layout>
      <c:barChart>
        <c:barDir val="col"/>
        <c:grouping val="clustered"/>
        <c:varyColors val="0"/>
        <c:ser>
          <c:idx val="0"/>
          <c:order val="0"/>
          <c:tx>
            <c:v>Desempenho mês</c:v>
          </c:tx>
          <c:spPr>
            <a:solidFill>
              <a:schemeClr val="accent1"/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cat>
            <c:strRef>
              <c:f>'Remoção DBO'!$F$57:$T$57</c:f>
              <c:strCache>
                <c:ptCount val="15"/>
                <c:pt idx="0">
                  <c:v>1º tri/15</c:v>
                </c:pt>
                <c:pt idx="1">
                  <c:v>2º tri/15</c:v>
                </c:pt>
                <c:pt idx="2">
                  <c:v>3º tri/15</c:v>
                </c:pt>
                <c:pt idx="3">
                  <c:v>4º tri/15</c:v>
                </c:pt>
                <c:pt idx="4">
                  <c:v>1º tri/16</c:v>
                </c:pt>
                <c:pt idx="5">
                  <c:v>2º tri/16</c:v>
                </c:pt>
                <c:pt idx="6">
                  <c:v>3º tri/16</c:v>
                </c:pt>
                <c:pt idx="7">
                  <c:v>4º tri/16</c:v>
                </c:pt>
                <c:pt idx="8">
                  <c:v>1º tri/17</c:v>
                </c:pt>
                <c:pt idx="9">
                  <c:v>2º tri/17</c:v>
                </c:pt>
                <c:pt idx="10">
                  <c:v>3º tri/17</c:v>
                </c:pt>
                <c:pt idx="11">
                  <c:v>4º tri/17</c:v>
                </c:pt>
                <c:pt idx="12">
                  <c:v>1º tri/18</c:v>
                </c:pt>
                <c:pt idx="13">
                  <c:v>2º tri/18</c:v>
                </c:pt>
                <c:pt idx="14">
                  <c:v>3º tri/18</c:v>
                </c:pt>
              </c:strCache>
            </c:strRef>
          </c:cat>
          <c:val>
            <c:numRef>
              <c:f>'Remoção DBO'!$F$56:$T$56</c:f>
              <c:numCache>
                <c:formatCode>0.00%</c:formatCode>
                <c:ptCount val="15"/>
                <c:pt idx="0">
                  <c:v>0.9587</c:v>
                </c:pt>
                <c:pt idx="1">
                  <c:v>0.92808378042109041</c:v>
                </c:pt>
                <c:pt idx="2">
                  <c:v>0.8950036371118214</c:v>
                </c:pt>
                <c:pt idx="3">
                  <c:v>0.89506565848731545</c:v>
                </c:pt>
                <c:pt idx="4">
                  <c:v>0.88555192530095139</c:v>
                </c:pt>
                <c:pt idx="5">
                  <c:v>0.82524815777524863</c:v>
                </c:pt>
                <c:pt idx="6">
                  <c:v>0.85364342553490868</c:v>
                </c:pt>
                <c:pt idx="7">
                  <c:v>0.80346517406786055</c:v>
                </c:pt>
                <c:pt idx="8">
                  <c:v>0.753143723861457</c:v>
                </c:pt>
                <c:pt idx="9">
                  <c:v>0.80493210136953708</c:v>
                </c:pt>
                <c:pt idx="10">
                  <c:v>0.87028494283121649</c:v>
                </c:pt>
                <c:pt idx="11">
                  <c:v>0.83183601538411056</c:v>
                </c:pt>
                <c:pt idx="12">
                  <c:v>0.79196057584887025</c:v>
                </c:pt>
                <c:pt idx="13">
                  <c:v>0.85998903304725183</c:v>
                </c:pt>
                <c:pt idx="14">
                  <c:v>0.8069311327049018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7C-4693-964E-3561B34A2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93041408"/>
        <c:axId val="93043328"/>
      </c:barChart>
      <c:lineChart>
        <c:grouping val="standard"/>
        <c:varyColors val="0"/>
        <c:ser>
          <c:idx val="1"/>
          <c:order val="1"/>
          <c:tx>
            <c:v>Meta</c:v>
          </c:tx>
          <c:spPr>
            <a:ln w="4445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val>
            <c:numRef>
              <c:f>'Remoção DBO'!$F$54:$T$54</c:f>
              <c:numCache>
                <c:formatCode>0.00%</c:formatCode>
                <c:ptCount val="15"/>
                <c:pt idx="0">
                  <c:v>0.85</c:v>
                </c:pt>
                <c:pt idx="1">
                  <c:v>0.85</c:v>
                </c:pt>
                <c:pt idx="2">
                  <c:v>0.85</c:v>
                </c:pt>
                <c:pt idx="3">
                  <c:v>0.85</c:v>
                </c:pt>
                <c:pt idx="4">
                  <c:v>0.85</c:v>
                </c:pt>
                <c:pt idx="5">
                  <c:v>0.85</c:v>
                </c:pt>
                <c:pt idx="6">
                  <c:v>0.85</c:v>
                </c:pt>
                <c:pt idx="7">
                  <c:v>0.85</c:v>
                </c:pt>
                <c:pt idx="8">
                  <c:v>0.85</c:v>
                </c:pt>
                <c:pt idx="9">
                  <c:v>0.85</c:v>
                </c:pt>
                <c:pt idx="10">
                  <c:v>0.85</c:v>
                </c:pt>
                <c:pt idx="11">
                  <c:v>0.85</c:v>
                </c:pt>
                <c:pt idx="12">
                  <c:v>0.85</c:v>
                </c:pt>
                <c:pt idx="13">
                  <c:v>0.85</c:v>
                </c:pt>
                <c:pt idx="14">
                  <c:v>0.85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7C-4693-964E-3561B34A2304}"/>
            </c:ext>
          </c:extLst>
        </c:ser>
        <c:ser>
          <c:idx val="2"/>
          <c:order val="2"/>
          <c:tx>
            <c:v>Desempenho médio acumulado</c:v>
          </c:tx>
          <c:spPr>
            <a:ln w="4445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>
                  <a:lumMod val="85000"/>
                  <a:lumOff val="15000"/>
                </a:schemeClr>
              </a:solidFill>
              <a:ln w="28575">
                <a:solidFill>
                  <a:schemeClr val="tx1">
                    <a:lumMod val="75000"/>
                    <a:lumOff val="25000"/>
                  </a:schemeClr>
                </a:solidFill>
              </a:ln>
              <a:effectLst/>
            </c:spPr>
          </c:marker>
          <c:val>
            <c:numRef>
              <c:f>'Remoção DBO'!$F$58:$T$58</c:f>
              <c:numCache>
                <c:formatCode>0.00%</c:formatCode>
                <c:ptCount val="15"/>
                <c:pt idx="0">
                  <c:v>0.9587</c:v>
                </c:pt>
                <c:pt idx="1">
                  <c:v>0.94339189021054515</c:v>
                </c:pt>
                <c:pt idx="2">
                  <c:v>0.9272624725109706</c:v>
                </c:pt>
                <c:pt idx="3">
                  <c:v>0.91921326900505684</c:v>
                </c:pt>
                <c:pt idx="4">
                  <c:v>0.91248100026423573</c:v>
                </c:pt>
                <c:pt idx="5">
                  <c:v>0.89794219318273782</c:v>
                </c:pt>
                <c:pt idx="6">
                  <c:v>0.89161379780447647</c:v>
                </c:pt>
                <c:pt idx="7">
                  <c:v>0.88059521983739952</c:v>
                </c:pt>
                <c:pt idx="8">
                  <c:v>0.86643394250673922</c:v>
                </c:pt>
                <c:pt idx="9">
                  <c:v>0.86028375839301907</c:v>
                </c:pt>
                <c:pt idx="10">
                  <c:v>0.86119295697830978</c:v>
                </c:pt>
                <c:pt idx="11">
                  <c:v>0.85874654517879323</c:v>
                </c:pt>
                <c:pt idx="12">
                  <c:v>0.85360916292264533</c:v>
                </c:pt>
                <c:pt idx="13">
                  <c:v>0.85406486793154579</c:v>
                </c:pt>
                <c:pt idx="14">
                  <c:v>0.85092261891643628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7C-4693-964E-3561B34A2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041408"/>
        <c:axId val="93043328"/>
      </c:lineChart>
      <c:catAx>
        <c:axId val="9304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3043328"/>
        <c:crosses val="autoZero"/>
        <c:auto val="1"/>
        <c:lblAlgn val="ctr"/>
        <c:lblOffset val="100"/>
        <c:noMultiLvlLbl val="0"/>
      </c:catAx>
      <c:valAx>
        <c:axId val="93043328"/>
        <c:scaling>
          <c:orientation val="minMax"/>
          <c:min val="0.72500000000000009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93041408"/>
        <c:crosses val="autoZero"/>
        <c:crossBetween val="between"/>
        <c:majorUnit val="2.5000000000000005E-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800996878544755"/>
          <c:y val="0.91446679135782516"/>
          <c:w val="0.66818616127242758"/>
          <c:h val="6.598286651118756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8973-F88F-4045-814C-029A8B63D67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7AB3-1475-4DD1-9918-AEC4F352F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537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8973-F88F-4045-814C-029A8B63D67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7AB3-1475-4DD1-9918-AEC4F352F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655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8973-F88F-4045-814C-029A8B63D67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7AB3-1475-4DD1-9918-AEC4F352F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2351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8973-F88F-4045-814C-029A8B63D67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7AB3-1475-4DD1-9918-AEC4F352F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9903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8973-F88F-4045-814C-029A8B63D67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7AB3-1475-4DD1-9918-AEC4F352F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4602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8973-F88F-4045-814C-029A8B63D67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7AB3-1475-4DD1-9918-AEC4F352F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845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8973-F88F-4045-814C-029A8B63D67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7AB3-1475-4DD1-9918-AEC4F352F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17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8973-F88F-4045-814C-029A8B63D67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7AB3-1475-4DD1-9918-AEC4F352F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74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8973-F88F-4045-814C-029A8B63D67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7AB3-1475-4DD1-9918-AEC4F352F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837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8973-F88F-4045-814C-029A8B63D67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7AB3-1475-4DD1-9918-AEC4F352F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9654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88973-F88F-4045-814C-029A8B63D67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07AB3-1475-4DD1-9918-AEC4F352F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1191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88973-F88F-4045-814C-029A8B63D67C}" type="datetimeFigureOut">
              <a:rPr lang="pt-BR" smtClean="0"/>
              <a:t>07/10/2019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7AB3-1475-4DD1-9918-AEC4F352F5F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0792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323528" y="778808"/>
            <a:ext cx="633670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PPP de esgoto na RMG Vitória</a:t>
            </a:r>
            <a:endParaRPr lang="pt-BR" sz="28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endParaRPr lang="pt-BR" sz="28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24896" y="5517232"/>
            <a:ext cx="51111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11 </a:t>
            </a:r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de </a:t>
            </a:r>
            <a:r>
              <a:rPr lang="pt-BR" sz="2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outubro </a:t>
            </a:r>
            <a:r>
              <a:rPr lang="pt-BR" sz="2400" dirty="0">
                <a:solidFill>
                  <a:schemeClr val="bg1"/>
                </a:solidFill>
                <a:latin typeface="Arial Black" panose="020B0A04020102020204" pitchFamily="34" charset="0"/>
              </a:rPr>
              <a:t>de 2019</a:t>
            </a:r>
          </a:p>
          <a:p>
            <a:endParaRPr lang="pt-BR" sz="2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97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Dados gerais – indicadores de desempenho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46920"/>
              </p:ext>
            </p:extLst>
          </p:nvPr>
        </p:nvGraphicFramePr>
        <p:xfrm>
          <a:off x="511545" y="1052737"/>
          <a:ext cx="8380935" cy="5095755"/>
        </p:xfrm>
        <a:graphic>
          <a:graphicData uri="http://schemas.openxmlformats.org/drawingml/2006/table">
            <a:tbl>
              <a:tblPr/>
              <a:tblGrid>
                <a:gridCol w="5284591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  <a:gridCol w="1631004">
                  <a:extLst>
                    <a:ext uri="{9D8B030D-6E8A-4147-A177-3AD203B41FA5}">
                      <a16:colId xmlns:a16="http://schemas.microsoft.com/office/drawing/2014/main" val="342923984"/>
                    </a:ext>
                  </a:extLst>
                </a:gridCol>
                <a:gridCol w="1465340">
                  <a:extLst>
                    <a:ext uri="{9D8B030D-6E8A-4147-A177-3AD203B41FA5}">
                      <a16:colId xmlns:a16="http://schemas.microsoft.com/office/drawing/2014/main" val="1284709015"/>
                    </a:ext>
                  </a:extLst>
                </a:gridCol>
              </a:tblGrid>
              <a:tr h="504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3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Indicador de desempenho</a:t>
                      </a:r>
                      <a:r>
                        <a:rPr lang="pt-BR" sz="1300" b="1" cap="small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operação (IDO = IEO + IQO + IEC)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3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Acumulado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3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Pontual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43112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Eficiência operacional </a:t>
                      </a:r>
                      <a:r>
                        <a:rPr lang="pt-BR" sz="16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(IEO)</a:t>
                      </a:r>
                      <a:endParaRPr lang="pt-B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IEO1 – remoção de carga orgânica</a:t>
                      </a:r>
                      <a:endParaRPr lang="pt-B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71755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952905"/>
                  </a:ext>
                </a:extLst>
              </a:tr>
              <a:tr h="41527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IEO2 – disponibilidade das estações elevatórias</a:t>
                      </a:r>
                      <a:endParaRPr lang="pt-B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63638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IEO3 – </a:t>
                      </a: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extravasamento de esgotos sanitários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IEO4 – obstrução de ramais</a:t>
                      </a:r>
                      <a:endParaRPr lang="pt-B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IEO5 – controle de ocorrência de odores</a:t>
                      </a:r>
                      <a:endParaRPr lang="pt-B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IEO6 – </a:t>
                      </a: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índice de ligações conectadas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Qualidade operacional (IQO)</a:t>
                      </a:r>
                      <a:endParaRPr lang="pt-BR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IQO1 – tempo máximo de atendimento a solicitações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IQO2 – satisfação geral na</a:t>
                      </a:r>
                      <a:r>
                        <a:rPr lang="pt-BR" sz="16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prestação do serviço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IQO3 – satisfação por ordem de serviço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IQO4 – regularidade ambiental na fase de operação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624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323528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Dados gerais – indicadores de desempenho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407840"/>
              </p:ext>
            </p:extLst>
          </p:nvPr>
        </p:nvGraphicFramePr>
        <p:xfrm>
          <a:off x="467544" y="1844824"/>
          <a:ext cx="8380935" cy="2091814"/>
        </p:xfrm>
        <a:graphic>
          <a:graphicData uri="http://schemas.openxmlformats.org/drawingml/2006/table">
            <a:tbl>
              <a:tblPr/>
              <a:tblGrid>
                <a:gridCol w="5284591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  <a:gridCol w="1631004">
                  <a:extLst>
                    <a:ext uri="{9D8B030D-6E8A-4147-A177-3AD203B41FA5}">
                      <a16:colId xmlns:a16="http://schemas.microsoft.com/office/drawing/2014/main" val="342923984"/>
                    </a:ext>
                  </a:extLst>
                </a:gridCol>
                <a:gridCol w="1465340">
                  <a:extLst>
                    <a:ext uri="{9D8B030D-6E8A-4147-A177-3AD203B41FA5}">
                      <a16:colId xmlns:a16="http://schemas.microsoft.com/office/drawing/2014/main" val="1284709015"/>
                    </a:ext>
                  </a:extLst>
                </a:gridCol>
              </a:tblGrid>
              <a:tr h="504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3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Indicador de desempenho</a:t>
                      </a:r>
                      <a:r>
                        <a:rPr lang="pt-BR" sz="1300" b="1" cap="small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operação (IDO = IEO + IQO + IEC)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3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Acumulado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3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Pontual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43112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Eficiência comercial </a:t>
                      </a:r>
                      <a:r>
                        <a:rPr lang="pt-BR" sz="16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(IEC)</a:t>
                      </a:r>
                      <a:endParaRPr lang="pt-B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IEC1 – ocorrências graves de leitura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IEC2 – tratamento de ligações inativas/irregulares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IEC3 – lacração de hidrômetros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706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tx2">
              <a:lumMod val="7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 algn="l"/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Principais achados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1.Aferição do indicador de remoção de carga orgânica realizada com metodologia distinta da prevista no contrato (exclusão de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ETEs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algn="just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2.Não entrega de obras a cargo da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Cesan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3.Estabelecimento de metas inadequadas em indicadores de desempenho contratual (remoção de carga orgânica e nº de ligações disponibilizadas).</a:t>
            </a:r>
          </a:p>
          <a:p>
            <a:pPr algn="just"/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4.Metodologia inadequada para cálculo de fator de segurança de tratamento</a:t>
            </a:r>
            <a:r>
              <a:rPr lang="pt-B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6970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Principais achados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873028"/>
              </p:ext>
            </p:extLst>
          </p:nvPr>
        </p:nvGraphicFramePr>
        <p:xfrm>
          <a:off x="511545" y="1052737"/>
          <a:ext cx="8380935" cy="4824535"/>
        </p:xfrm>
        <a:graphic>
          <a:graphicData uri="http://schemas.openxmlformats.org/drawingml/2006/table">
            <a:tbl>
              <a:tblPr/>
              <a:tblGrid>
                <a:gridCol w="8380935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1.Aferição do indicador de remoção de carga orgânica realizada com metodologia distinta da prevista no contrato (exclusão de </a:t>
                      </a:r>
                      <a:r>
                        <a:rPr lang="pt-BR" sz="200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ETEs</a:t>
                      </a:r>
                      <a:r>
                        <a:rPr lang="pt-BR" sz="20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pt-BR" sz="20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4172263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contrato previu percentual de remoção de DBO em 85%, na média das </a:t>
                      </a:r>
                      <a:r>
                        <a:rPr lang="pt-BR" sz="16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ETEs</a:t>
                      </a: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concedidas. Ocorre que a concessionária solicitou a exclusão de três estações, alegando que uma delas teve sua eficiência prejudicada em função de obras não entregues pela </a:t>
                      </a:r>
                      <a:r>
                        <a:rPr lang="pt-BR" sz="16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Cesan</a:t>
                      </a: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e as outras em função de problemas estruturais</a:t>
                      </a:r>
                      <a:r>
                        <a:rPr lang="pt-BR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 possível não consideração delas na época da elaboração do edital. </a:t>
                      </a: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6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equipe não acatou os argumentos porque: a) o próprio verificador independente comprovou que a falha da primeira ETE deu-se em função de questões operacionais de responsabilidade da concessionária; e b) as outras duas </a:t>
                      </a:r>
                      <a:r>
                        <a:rPr lang="pt-BR" sz="160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ETEs</a:t>
                      </a:r>
                      <a:r>
                        <a:rPr lang="pt-BR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foram consideradas na elaboração do edital, de forma que cabia à concessionária investir para consertar eventuais problemas de desempenho.</a:t>
                      </a:r>
                      <a:endParaRPr lang="pt-B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94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Principais achados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302309"/>
              </p:ext>
            </p:extLst>
          </p:nvPr>
        </p:nvGraphicFramePr>
        <p:xfrm>
          <a:off x="511545" y="1052737"/>
          <a:ext cx="8380935" cy="4676318"/>
        </p:xfrm>
        <a:graphic>
          <a:graphicData uri="http://schemas.openxmlformats.org/drawingml/2006/table">
            <a:tbl>
              <a:tblPr/>
              <a:tblGrid>
                <a:gridCol w="8380935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2. Não entrega de obras a cargo da </a:t>
                      </a:r>
                      <a:r>
                        <a:rPr lang="pt-BR" sz="2000" kern="1200" dirty="0" err="1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Cesan</a:t>
                      </a:r>
                      <a:endParaRPr lang="pt-BR" sz="20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4172263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contrato previu que a </a:t>
                      </a:r>
                      <a:r>
                        <a:rPr lang="pt-BR" sz="160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Cesan</a:t>
                      </a: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executaria duas obras e as entregaria em determinado prazo à concessionária</a:t>
                      </a:r>
                      <a:r>
                        <a:rPr lang="pt-BR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Ocorre que uma foi realizada parcialmente e outra sequer havia sido licitada. Tal situação foi utilizada pela concessionária para solicitar revisão de meta de desempenho e já há ruído em torno de possível pedido de reequilíbrio. A </a:t>
                      </a:r>
                      <a:r>
                        <a:rPr lang="pt-BR" sz="160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Cesan</a:t>
                      </a:r>
                      <a:r>
                        <a:rPr lang="pt-BR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alegou problemas financeiros decorrentes da crise econômica nacional.</a:t>
                      </a: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6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equipe não acatou os argumentos porque: a) se a empresa tem um histórico de atraso de obras, deveria ter </a:t>
                      </a:r>
                      <a:r>
                        <a:rPr lang="pt-BR" sz="160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concedido-as</a:t>
                      </a:r>
                      <a:r>
                        <a:rPr lang="pt-BR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e, se não tomou tal iniciativa, demonstrou falha de gerenciamento de risco financeiro; e b) os balanços da empresa não demonstraram problemas de arrecadação, pois, na verdade, houve aumento de receita só que a empresa optou por privilegiar outros investimentos e até mesmo por aumentar repasse de recursos ao governo estadual.</a:t>
                      </a:r>
                      <a:endParaRPr lang="pt-B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021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Principais achados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381587"/>
              </p:ext>
            </p:extLst>
          </p:nvPr>
        </p:nvGraphicFramePr>
        <p:xfrm>
          <a:off x="511545" y="1052737"/>
          <a:ext cx="8380935" cy="5150671"/>
        </p:xfrm>
        <a:graphic>
          <a:graphicData uri="http://schemas.openxmlformats.org/drawingml/2006/table">
            <a:tbl>
              <a:tblPr/>
              <a:tblGrid>
                <a:gridCol w="8380935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3.Estabelecimento de metas inadequadas em indicadores de desempenho contratual (remoção de carga orgânica e nº de ligações disponibilizadas)</a:t>
                      </a:r>
                      <a:endParaRPr lang="pt-BR" sz="20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4172263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 metas estabelecidas para</a:t>
                      </a: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os indicadores de remoção de DBO e nº de ligações foram mal dimensionadas, permitindo que a concessionária alcançasse as metas sem nenhum esforço e com investimento muito aquém do estimado.</a:t>
                      </a: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 caso da remoção de DBO, o edital estipulou uma mínimo de 85% para a média das estações. No entanto, a </a:t>
                      </a:r>
                      <a:r>
                        <a:rPr lang="pt-BR" sz="140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Cesan</a:t>
                      </a: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entregou as </a:t>
                      </a:r>
                      <a:r>
                        <a:rPr lang="pt-BR" sz="140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ETEs</a:t>
                      </a: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com média próxima a 95%, de forma que violou o art. 6º da Lei de Concessões que diz que a concessão de serviço público pressupõe sua melhoria, enquanto a </a:t>
                      </a:r>
                      <a:r>
                        <a:rPr lang="pt-BR" sz="140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Cesan</a:t>
                      </a: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estipulou metas piores do que já praticava. O que se verificou é que a concessionária estava, no momento da auditoria, com redução de pouco mais de 85%, o que demonstra que reduziu custo na operação e piorou o serviço, conforme quadro a seguir. </a:t>
                      </a: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91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Remoção DBO x Metas</a:t>
            </a:r>
            <a:endParaRPr lang="pt-BR" dirty="0"/>
          </a:p>
        </p:txBody>
      </p:sp>
      <p:graphicFrame>
        <p:nvGraphicFramePr>
          <p:cNvPr id="3" name="Gráfico 2"/>
          <p:cNvGraphicFramePr/>
          <p:nvPr/>
        </p:nvGraphicFramePr>
        <p:xfrm>
          <a:off x="1624012" y="1804987"/>
          <a:ext cx="5895975" cy="3248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39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Principais achados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9823863"/>
              </p:ext>
            </p:extLst>
          </p:nvPr>
        </p:nvGraphicFramePr>
        <p:xfrm>
          <a:off x="511545" y="1052737"/>
          <a:ext cx="8380935" cy="5150671"/>
        </p:xfrm>
        <a:graphic>
          <a:graphicData uri="http://schemas.openxmlformats.org/drawingml/2006/table">
            <a:tbl>
              <a:tblPr/>
              <a:tblGrid>
                <a:gridCol w="8380935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3.Estabelecimento de metas inadequadas em indicadores de desempenho contratual (remoção de carga orgânica e nº de ligações disponibilizadas)</a:t>
                      </a:r>
                      <a:endParaRPr lang="pt-BR" sz="20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4172263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 relação ao nº de ligações disponibilizadas, esse indicador relaciona-se diretamente com os investimentos realizados, pois a meta depende do crescimento da rede de esgoto. Ocorre que a equipe constatou que a concessionária recebeu uma cobertura de rede </a:t>
                      </a:r>
                      <a:r>
                        <a:rPr lang="pt-BR" sz="1400" baseline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 </a:t>
                      </a:r>
                      <a:r>
                        <a:rPr lang="pt-BR" sz="1400" baseline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60%, </a:t>
                      </a: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teria que </a:t>
                      </a:r>
                      <a:r>
                        <a:rPr lang="pt-BR" sz="1400" baseline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alcançar </a:t>
                      </a:r>
                      <a:r>
                        <a:rPr lang="pt-BR" sz="1400" baseline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65% </a:t>
                      </a: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e, praticamente sem investir, alcançou 68,7%. Isso ocorreu porque o indicador previa a meta de expansão da rede, independente de quem aumentasse. Como a </a:t>
                      </a:r>
                      <a:r>
                        <a:rPr lang="pt-BR" sz="140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Cesan</a:t>
                      </a: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entregou obra de sua responsabilidade, com incremento de quase 12.000 ligações, a meta foi batida apesar de a concessionária ter contribuído com apenas 330 ligações.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458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Principais achados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168872"/>
              </p:ext>
            </p:extLst>
          </p:nvPr>
        </p:nvGraphicFramePr>
        <p:xfrm>
          <a:off x="511545" y="1052737"/>
          <a:ext cx="8380935" cy="4824535"/>
        </p:xfrm>
        <a:graphic>
          <a:graphicData uri="http://schemas.openxmlformats.org/drawingml/2006/table">
            <a:tbl>
              <a:tblPr/>
              <a:tblGrid>
                <a:gridCol w="8380935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0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4.Metodologia inadequada para cálculo de fator de segurança de tratamento</a:t>
                      </a:r>
                      <a:endParaRPr lang="pt-BR" sz="20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4172263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 indicador de desempenho</a:t>
                      </a: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acima foi previsto para evitar que as </a:t>
                      </a:r>
                      <a:r>
                        <a:rPr lang="pt-BR" sz="140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ETEs</a:t>
                      </a: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operassem com sua capacidade nominal muito próxima da capacidade demandada, de forma que em períodos de maior demanda não houvesse risco de queda na qualidade do tratamento.</a:t>
                      </a: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Acontece que a metodologia de cálculo é cumulativa, ou seja, os valores são somados desde o início do contrato e se calcula uma média dos valores. </a:t>
                      </a: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Como contrato é de longo prazo (30 anos), mesmo que o índice venha progressivamente diminuindo (o que denota piora no serviço), a sensibilidade do indicador fica comprometida, pois tende a ocorrer que nos últimos anos do contrato já não se alcance a meta, mas como o indicador é cumulativo, a folga de capacidade dos primeiros anos do contrato contamina o resultado, fazendo com que o índice se mantenha positivo no acumulado.</a:t>
                      </a: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Isso faz com que a concessionária não invista e entregue as </a:t>
                      </a:r>
                      <a:r>
                        <a:rPr lang="pt-BR" sz="140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ETEs</a:t>
                      </a:r>
                      <a:r>
                        <a:rPr lang="pt-BR" sz="14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com necessidade de ampliação ao final dos 30 anos, onerando o poder concedente.</a:t>
                      </a:r>
                      <a:endParaRPr lang="pt-BR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441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Ações de fiscalização previstas 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871327"/>
              </p:ext>
            </p:extLst>
          </p:nvPr>
        </p:nvGraphicFramePr>
        <p:xfrm>
          <a:off x="511545" y="1052737"/>
          <a:ext cx="8380935" cy="4172263"/>
        </p:xfrm>
        <a:graphic>
          <a:graphicData uri="http://schemas.openxmlformats.org/drawingml/2006/table">
            <a:tbl>
              <a:tblPr/>
              <a:tblGrid>
                <a:gridCol w="8380935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</a:tblGrid>
              <a:tr h="4172263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0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PPP SERRA – MONITORAMENTO</a:t>
                      </a: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2000" b="1" kern="12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71755" indent="0" algn="just" defTabSz="914400" rtl="0" eaLnBrk="1" fontAlgn="auto" latinLnBrk="0" hangingPunct="1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PPP VILA VELHA – </a:t>
                      </a:r>
                      <a:r>
                        <a:rPr lang="pt-BR" sz="2000" b="1" kern="120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AUDITORIA </a:t>
                      </a:r>
                      <a:endParaRPr lang="pt-BR" sz="2000" b="1" kern="12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2000" b="1" kern="12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0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PPP CARIACICA - ANÁLISE PRÉVIA/CONCOMITANTE DO EDITAL</a:t>
                      </a: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2000" b="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180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Contextualização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866740"/>
              </p:ext>
            </p:extLst>
          </p:nvPr>
        </p:nvGraphicFramePr>
        <p:xfrm>
          <a:off x="611560" y="1124744"/>
          <a:ext cx="8092903" cy="4982453"/>
        </p:xfrm>
        <a:graphic>
          <a:graphicData uri="http://schemas.openxmlformats.org/drawingml/2006/table">
            <a:tbl>
              <a:tblPr/>
              <a:tblGrid>
                <a:gridCol w="8092903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</a:tblGrid>
              <a:tr h="504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0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</a:t>
                      </a:r>
                      <a:r>
                        <a:rPr lang="pt-BR" sz="2000" b="1" cap="small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 Região Metropolitana da Grande Vitória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49572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População ES: 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cerca de 4.000.000 </a:t>
                      </a:r>
                      <a:r>
                        <a:rPr lang="pt-BR" sz="1600" b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hab</a:t>
                      </a:r>
                      <a:endParaRPr lang="pt-B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  <a:tr h="611648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RMGV: 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1.980.000 </a:t>
                      </a:r>
                      <a:r>
                        <a:rPr lang="pt-BR" sz="1600" b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hab</a:t>
                      </a:r>
                      <a:endParaRPr lang="pt-BR" sz="1600" b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190475"/>
                  </a:ext>
                </a:extLst>
              </a:tr>
              <a:tr h="430510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Vitória: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360.000</a:t>
                      </a:r>
                      <a:r>
                        <a:rPr lang="pt-BR" sz="1600" b="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b="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hab</a:t>
                      </a:r>
                      <a:endParaRPr lang="pt-BR" sz="1600" b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Esgoto – coleta: 71%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Serra</a:t>
                      </a:r>
                      <a:r>
                        <a:rPr lang="pt-BR" sz="16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pt-BR" sz="1600" b="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518.000 </a:t>
                      </a:r>
                      <a:r>
                        <a:rPr lang="pt-BR" sz="1600" b="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hab</a:t>
                      </a:r>
                      <a:endParaRPr lang="pt-BR" sz="1600" b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Esgoto – coleta: 60%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Vila Velha: 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493.000 </a:t>
                      </a:r>
                      <a:r>
                        <a:rPr lang="pt-BR" sz="1600" b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hab</a:t>
                      </a:r>
                      <a:endParaRPr lang="pt-BR" sz="1600" b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Esgoto – coleta: 56%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Cariacica: 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381.000 </a:t>
                      </a:r>
                      <a:r>
                        <a:rPr lang="pt-BR" sz="1600" b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hab</a:t>
                      </a:r>
                      <a:endParaRPr lang="pt-BR" sz="1600" b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Esgoto – coleta: 40%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Cerca de 43% da população sem coleta de esgoto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182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667593"/>
              </p:ext>
            </p:extLst>
          </p:nvPr>
        </p:nvGraphicFramePr>
        <p:xfrm>
          <a:off x="511545" y="1052737"/>
          <a:ext cx="8380935" cy="4172263"/>
        </p:xfrm>
        <a:graphic>
          <a:graphicData uri="http://schemas.openxmlformats.org/drawingml/2006/table">
            <a:tbl>
              <a:tblPr/>
              <a:tblGrid>
                <a:gridCol w="8380935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</a:tblGrid>
              <a:tr h="4172263">
                <a:tc>
                  <a:txBody>
                    <a:bodyPr/>
                    <a:lstStyle/>
                    <a:p>
                      <a:pPr marR="71755" algn="ctr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8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OBRIGADO!</a:t>
                      </a:r>
                    </a:p>
                    <a:p>
                      <a:pPr marR="71755" algn="ctr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2800" kern="12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R="71755" algn="ctr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8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Guilherme.pereira@tce.es.gov.br</a:t>
                      </a:r>
                    </a:p>
                    <a:p>
                      <a:pPr marR="71755" algn="ctr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8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TCE/ES</a:t>
                      </a:r>
                    </a:p>
                    <a:p>
                      <a:pPr marR="71755" algn="ctr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800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(27) 3334-7694</a:t>
                      </a:r>
                      <a:endParaRPr lang="pt-BR" sz="280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Linha do Tempo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813035"/>
              </p:ext>
            </p:extLst>
          </p:nvPr>
        </p:nvGraphicFramePr>
        <p:xfrm>
          <a:off x="611560" y="1124744"/>
          <a:ext cx="8092903" cy="3880106"/>
        </p:xfrm>
        <a:graphic>
          <a:graphicData uri="http://schemas.openxmlformats.org/drawingml/2006/table">
            <a:tbl>
              <a:tblPr/>
              <a:tblGrid>
                <a:gridCol w="8092903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</a:tblGrid>
              <a:tr h="50497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8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Maio/2013</a:t>
                      </a:r>
                      <a:r>
                        <a:rPr lang="pt-BR" sz="1800" b="1" cap="small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CP 1/2013 (Serra)</a:t>
                      </a:r>
                      <a:endParaRPr lang="pt-BR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49572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Julho/2014</a:t>
                      </a:r>
                      <a:r>
                        <a:rPr lang="pt-BR" sz="18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– assinatura do contrato PPP Serra (</a:t>
                      </a:r>
                      <a:r>
                        <a:rPr lang="pt-BR" sz="1800" b="1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Aterpa</a:t>
                      </a:r>
                      <a:r>
                        <a:rPr lang="pt-BR" sz="18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/Mauá/</a:t>
                      </a:r>
                      <a:r>
                        <a:rPr lang="pt-BR" sz="1800" b="1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Sonel</a:t>
                      </a:r>
                      <a:r>
                        <a:rPr lang="pt-BR" sz="18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  <a:tr h="611648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800" b="1" kern="1200" cap="small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Janeiro/2015 – </a:t>
                      </a:r>
                      <a:r>
                        <a:rPr lang="pt-BR" sz="1800" b="1" kern="1200" cap="small" baseline="0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Aegea</a:t>
                      </a:r>
                      <a:r>
                        <a:rPr lang="pt-BR" sz="1800" b="1" kern="1200" cap="small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adquire participação da </a:t>
                      </a:r>
                      <a:r>
                        <a:rPr lang="pt-BR" sz="1800" b="1" kern="1200" cap="small" baseline="0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Aterpa</a:t>
                      </a:r>
                      <a:r>
                        <a:rPr lang="pt-BR" sz="1800" b="1" kern="1200" cap="small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na PPP Serra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190475"/>
                  </a:ext>
                </a:extLst>
              </a:tr>
              <a:tr h="430510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Novembro/2016 – CP 1/2016 (Vila Velha)</a:t>
                      </a:r>
                      <a:endParaRPr lang="pt-BR" sz="1600" b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L="0" marR="71755" algn="just" defTabSz="914400" rtl="0" eaLnBrk="1" latinLnBrk="0" hangingPunct="1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800" b="1" kern="1200" cap="small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Janeiro/2017 – assinatura do contrato PPP V. Velha (</a:t>
                      </a:r>
                      <a:r>
                        <a:rPr lang="pt-BR" sz="1800" b="1" kern="1200" cap="small" baseline="0" dirty="0" err="1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Aegea</a:t>
                      </a:r>
                      <a:r>
                        <a:rPr lang="pt-BR" sz="1800" b="1" kern="1200" cap="small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Junho/2017 – “nascimento” do setor de análise concessões no TCEES</a:t>
                      </a:r>
                      <a:r>
                        <a:rPr lang="pt-BR" sz="18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sz="1800" b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800" b="1" kern="1200" cap="small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Janeiro/2018 – criação oficial do Núcleo no TCEES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Junho/2018 – Acórdão</a:t>
                      </a:r>
                      <a:r>
                        <a:rPr lang="pt-BR" sz="18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1742/18 – Plenário (Proc. TC 6483/17)</a:t>
                      </a:r>
                      <a:endParaRPr lang="pt-BR" sz="1800" b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800" b="1" kern="1200" cap="small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Novembro/2018 – início análise prévia PPP Cariacica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334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"/>
          <p:cNvSpPr txBox="1"/>
          <p:nvPr/>
        </p:nvSpPr>
        <p:spPr>
          <a:xfrm>
            <a:off x="467544" y="267494"/>
            <a:ext cx="8640900" cy="523200"/>
          </a:xfrm>
          <a:prstGeom prst="rect">
            <a:avLst/>
          </a:prstGeom>
          <a:solidFill>
            <a:srgbClr val="02485C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50"/>
              </a:srgbClr>
            </a:outerShdw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pt-BR" sz="2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3. Dados gerais – licitações e contratos</a:t>
            </a:r>
            <a:endParaRPr sz="2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8" name="Google Shape;18;p1"/>
          <p:cNvGraphicFramePr/>
          <p:nvPr/>
        </p:nvGraphicFramePr>
        <p:xfrm>
          <a:off x="741560" y="113760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{83C341EB-7631-47F9-B836-D44346E36901}</a:tableStyleId>
              </a:tblPr>
              <a:tblGrid>
                <a:gridCol w="8092900"/>
              </a:tblGrid>
              <a:tr h="504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000"/>
                        <a:buFont typeface="Arial"/>
                        <a:buNone/>
                        <a:defRPr sz="1400" u="none" cap="none" strike="noStrike"/>
                      </a:pPr>
                      <a:r>
                        <a:rPr b="1" lang="pt-BR" sz="2000" u="none" cap="small" strike="noStrik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Licitação</a:t>
                      </a:r>
                      <a:endParaRPr sz="2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59275" marL="592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495725">
                <a:tc>
                  <a:txBody>
                    <a:bodyPr/>
                    <a:lstStyle/>
                    <a:p>
                      <a:pPr indent="0" lvl="0" marL="0" marR="71755" rtl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  <a:defRPr sz="1400" u="none" cap="none" strike="noStrike"/>
                      </a:pPr>
                      <a:r>
                        <a:rPr b="1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Concorrência Internacional 1/2013 </a:t>
                      </a:r>
                      <a:r>
                        <a:rPr b="0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(Proc. TCEES 8838/2018-3)</a:t>
                      </a:r>
                      <a:endParaRPr b="1"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59275" marL="592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902400">
                <a:tc>
                  <a:txBody>
                    <a:bodyPr/>
                    <a:lstStyle/>
                    <a:p>
                      <a:pPr indent="0" lvl="0" marL="0" marR="71755" rtl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  <a:defRPr sz="1400" u="none" cap="none" strike="noStrike"/>
                      </a:pPr>
                      <a:r>
                        <a:rPr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 </a:t>
                      </a:r>
                      <a:endParaRPr sz="1800" u="none" cap="none" strike="noStrike"/>
                    </a:p>
                    <a:p>
                      <a:pPr indent="0" lvl="0" marL="0" marR="71755" rtl="0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  <a:defRPr sz="1400" u="none" cap="none" strike="noStrike"/>
                      </a:pPr>
                      <a:r>
                        <a:rPr b="1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Objeto:</a:t>
                      </a:r>
                      <a:endParaRPr sz="16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71755" rtl="0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None/>
                        <a:defRPr sz="1400" u="none" cap="none" strike="noStrike"/>
                      </a:pPr>
                      <a:r>
                        <a:rPr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PPP – concessão administrativa para ampliação, manutenção e operação do sistema de esgotamento sanitário do município da Serra/ES</a:t>
                      </a:r>
                      <a:endParaRPr sz="16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-184150" lvl="0" marL="285750" marR="71755" rtl="0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  <a:defRPr sz="1400" u="none" cap="none" strike="noStrike"/>
                      </a:pPr>
                      <a:r>
                        <a:t/>
                      </a:r>
                      <a:endParaRPr sz="16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59275" marL="592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2E9F2"/>
                    </a:solidFill>
                  </a:tcPr>
                </a:tc>
              </a:tr>
              <a:tr h="611650">
                <a:tc>
                  <a:txBody>
                    <a:bodyPr/>
                    <a:lstStyle/>
                    <a:p>
                      <a:pPr indent="0" lvl="0" marL="0" marR="71755" rtl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  <a:defRPr sz="1400" u="none" cap="none" strike="noStrike"/>
                      </a:pPr>
                      <a:r>
                        <a:rPr b="1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Nº de participantes: </a:t>
                      </a:r>
                      <a:r>
                        <a:rPr b="0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800" u="none" cap="none" strike="noStrike"/>
                    </a:p>
                  </a:txBody>
                  <a:tcPr marT="0" marB="0" marR="59275" marL="592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30500">
                <a:tc>
                  <a:txBody>
                    <a:bodyPr/>
                    <a:lstStyle/>
                    <a:p>
                      <a:pPr indent="0" lvl="0" marL="0" marR="71755" rtl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  <a:defRPr sz="1400" u="none" cap="none" strike="noStrike"/>
                      </a:pPr>
                      <a:r>
                        <a:rPr b="1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Deságio obtido:</a:t>
                      </a:r>
                      <a:r>
                        <a:rPr b="0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22%</a:t>
                      </a:r>
                      <a:endParaRPr sz="1800" u="none" cap="none" strike="noStrike"/>
                    </a:p>
                  </a:txBody>
                  <a:tcPr marT="0" marB="0" marR="59275" marL="592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439450">
                <a:tc>
                  <a:txBody>
                    <a:bodyPr/>
                    <a:lstStyle/>
                    <a:p>
                      <a:pPr indent="0" lvl="0" marL="0" marR="71755" rtl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  <a:defRPr sz="1400" u="none" cap="none" strike="noStrike"/>
                      </a:pPr>
                      <a:r>
                        <a:rPr b="1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Concessionária Serra Ambiental </a:t>
                      </a:r>
                      <a:r>
                        <a:rPr b="0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(empresa líder do consórcio: Aegea)</a:t>
                      </a:r>
                      <a:endParaRPr b="0" sz="16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59275" marL="592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60050">
                <a:tc>
                  <a:txBody>
                    <a:bodyPr/>
                    <a:lstStyle/>
                    <a:p>
                      <a:pPr indent="0" lvl="0" marL="0" marR="71755" rtl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  <a:defRPr sz="1400" u="none" cap="none" strike="noStrike"/>
                      </a:pPr>
                      <a:r>
                        <a:rPr b="1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Contrato: </a:t>
                      </a:r>
                      <a:r>
                        <a:rPr b="0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34/2014, com duração de 30 anos e meta de universalização em 10 anos</a:t>
                      </a:r>
                      <a:endParaRPr sz="1800" u="none" cap="none" strike="noStrike"/>
                    </a:p>
                  </a:txBody>
                  <a:tcPr marT="0" marB="0" marR="59275" marL="592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67450">
                <a:tc>
                  <a:txBody>
                    <a:bodyPr/>
                    <a:lstStyle/>
                    <a:p>
                      <a:pPr indent="0" lvl="0" marL="0" marR="71755" rtl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  <a:defRPr sz="1400" u="none" cap="none" strike="noStrike"/>
                      </a:pPr>
                      <a:r>
                        <a:rPr b="1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VPL das contraprestações a uma TIR do projeto de 9%: </a:t>
                      </a:r>
                      <a:r>
                        <a:rPr b="0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R$ 628.157.072,25</a:t>
                      </a:r>
                      <a:endParaRPr sz="1800" u="none" cap="none" strike="noStrike"/>
                    </a:p>
                  </a:txBody>
                  <a:tcPr marT="0" marB="0" marR="59275" marL="592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367450">
                <a:tc>
                  <a:txBody>
                    <a:bodyPr/>
                    <a:lstStyle/>
                    <a:p>
                      <a:pPr indent="0" lvl="0" marL="0" marR="71755" rtl="0" algn="just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  <a:defRPr sz="1400" u="none" cap="none" strike="noStrike"/>
                      </a:pPr>
                      <a:r>
                        <a:rPr b="1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Remuneração:</a:t>
                      </a:r>
                      <a:r>
                        <a:rPr b="0" lang="pt-BR" sz="16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 6 índices desempenho construção (parcela fixa) + 10 índices de desempenho operação (parcela variável)</a:t>
                      </a:r>
                      <a:endParaRPr sz="1800" u="none" cap="none" strike="noStrike"/>
                    </a:p>
                  </a:txBody>
                  <a:tcPr marT="0" marB="0" marR="59275" marL="592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Dados gerais – licitações e contratos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020675"/>
              </p:ext>
            </p:extLst>
          </p:nvPr>
        </p:nvGraphicFramePr>
        <p:xfrm>
          <a:off x="611560" y="1124744"/>
          <a:ext cx="8092903" cy="5334263"/>
        </p:xfrm>
        <a:graphic>
          <a:graphicData uri="http://schemas.openxmlformats.org/drawingml/2006/table">
            <a:tbl>
              <a:tblPr/>
              <a:tblGrid>
                <a:gridCol w="8092903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</a:tblGrid>
              <a:tr h="504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0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Licitação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49572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Concorrência Internacional 1/2016 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(Proc. TCEES 15268/2019-1)</a:t>
                      </a:r>
                      <a:endParaRPr lang="pt-B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  <a:tr h="902396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Objeto:</a:t>
                      </a:r>
                      <a:endParaRPr lang="pt-BR" sz="16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71755" indent="0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PPP – concessão</a:t>
                      </a:r>
                      <a:r>
                        <a:rPr lang="pt-BR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administrativa para ampliação, manutenção e operação do sistema de esgotamento sanitário do município de Vila Velha/ES e prestação de serviços de apoio à gestão comercial da </a:t>
                      </a:r>
                      <a:r>
                        <a:rPr lang="pt-BR" sz="160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Cesan</a:t>
                      </a:r>
                      <a:r>
                        <a:rPr lang="pt-BR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no município.</a:t>
                      </a:r>
                      <a:endParaRPr lang="pt-BR" sz="16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71755" indent="-285750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endParaRPr lang="pt-B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952905"/>
                  </a:ext>
                </a:extLst>
              </a:tr>
              <a:tr h="611648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Nº</a:t>
                      </a:r>
                      <a:r>
                        <a:rPr lang="pt-BR" sz="16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p</a:t>
                      </a: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articipantes: 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190475"/>
                  </a:ext>
                </a:extLst>
              </a:tr>
              <a:tr h="430510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Deságio obtido: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18%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Concessionária Vila Velha Ambiental 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(empresa controladora da SPE</a:t>
                      </a:r>
                      <a:r>
                        <a:rPr lang="pt-BR" sz="1600" b="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pt-BR" sz="1600" b="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Aegea</a:t>
                      </a:r>
                      <a:r>
                        <a:rPr lang="pt-BR" sz="1600" b="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pt-BR" sz="1600" b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Contrato: 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8/2017, com duração de 30 anos e meta de universalização em 11 anos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VPL das contraprestações a uma TIR de projeto de 9%: 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R$ 643.227.060,00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449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Remuneração: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índices desempenho construção (parcela fixa) + 13 índices de desempenho operação (parcela </a:t>
                      </a:r>
                      <a:r>
                        <a:rPr lang="pt-BR" sz="1600" b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variável)</a:t>
                      </a:r>
                      <a:endParaRPr lang="pt-BR" sz="16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35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Dados gerais – licitações e contratos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762838"/>
              </p:ext>
            </p:extLst>
          </p:nvPr>
        </p:nvGraphicFramePr>
        <p:xfrm>
          <a:off x="611560" y="1124744"/>
          <a:ext cx="8092903" cy="4167317"/>
        </p:xfrm>
        <a:graphic>
          <a:graphicData uri="http://schemas.openxmlformats.org/drawingml/2006/table">
            <a:tbl>
              <a:tblPr/>
              <a:tblGrid>
                <a:gridCol w="8092903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</a:tblGrid>
              <a:tr h="504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0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Licitação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49572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Concorrência Internacional s/nº 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 fase de elaboração de edital (Proc. 9663/2018-8)</a:t>
                      </a:r>
                      <a:endParaRPr lang="pt-BR" sz="16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  <a:tr h="902396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Objeto:</a:t>
                      </a:r>
                      <a:endParaRPr lang="pt-BR" sz="1600" baseline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71755" indent="0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PPP – concessão</a:t>
                      </a:r>
                      <a:r>
                        <a:rPr lang="pt-BR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administrativa para ampliação, manutenção e operação do sistema de esgotamento sanitário do município de Cariacica/ES e prestação de serviços de apoio à gestão comercial da </a:t>
                      </a:r>
                      <a:r>
                        <a:rPr lang="pt-BR" sz="1600" baseline="0" dirty="0" err="1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Cesan</a:t>
                      </a:r>
                      <a:r>
                        <a:rPr lang="pt-BR" sz="160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no município.</a:t>
                      </a:r>
                      <a:endParaRPr lang="pt-BR" sz="160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71755" indent="-285750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endParaRPr lang="pt-B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952905"/>
                  </a:ext>
                </a:extLst>
              </a:tr>
              <a:tr h="611648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Contrato: 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duração de 30 anos e meta de universalização em 10 anos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190475"/>
                  </a:ext>
                </a:extLst>
              </a:tr>
              <a:tr h="430510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VPL das contraprestações a uma TIR de 6,77%: 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R$ 619.865.590,00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Remuneração:</a:t>
                      </a:r>
                      <a:r>
                        <a:rPr lang="pt-BR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6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índices desempenho construção (parcela fixa) + 13 índices de desempenho operação (parcela variável)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09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496944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Dados gerais – indicadores de desempenho</a:t>
            </a: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206927"/>
              </p:ext>
            </p:extLst>
          </p:nvPr>
        </p:nvGraphicFramePr>
        <p:xfrm>
          <a:off x="611560" y="1124744"/>
          <a:ext cx="8092903" cy="4076902"/>
        </p:xfrm>
        <a:graphic>
          <a:graphicData uri="http://schemas.openxmlformats.org/drawingml/2006/table">
            <a:tbl>
              <a:tblPr/>
              <a:tblGrid>
                <a:gridCol w="8092903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</a:tblGrid>
              <a:tr h="504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0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Sistema de mensuração de desempenho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49572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Índice de desempenho de construção (IDC) + índice de desempenho de operação (IDO)</a:t>
                      </a:r>
                      <a:endParaRPr lang="pt-BR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IDC: REMUNERADO POR PARCELA FIXADA NO CONTRATO 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IDO: REMUNERADO POR PARCELA VARIÁVEL ATRELADA</a:t>
                      </a:r>
                      <a:r>
                        <a:rPr lang="pt-BR" sz="1400" b="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 VOLUME DE ESGOTO TRATADO</a:t>
                      </a:r>
                      <a:endParaRPr lang="pt-BR" sz="1400" b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IDC</a:t>
                      </a:r>
                      <a:r>
                        <a:rPr lang="pt-BR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= Indicador de disponibilidade de infraestrutura (IDI) + Ind. Qualidade </a:t>
                      </a:r>
                      <a:r>
                        <a:rPr lang="pt-BR" sz="1400" b="0" baseline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Infraestrutura </a:t>
                      </a:r>
                      <a:r>
                        <a:rPr lang="pt-BR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(IQI)</a:t>
                      </a:r>
                      <a:endParaRPr lang="pt-BR" sz="14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IDI: peso 60% e IQI: peso 40%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83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496944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Dados gerais – indicadores de desempenho</a:t>
            </a:r>
            <a:endParaRPr lang="pt-B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71099"/>
              </p:ext>
            </p:extLst>
          </p:nvPr>
        </p:nvGraphicFramePr>
        <p:xfrm>
          <a:off x="611560" y="1124744"/>
          <a:ext cx="8092903" cy="4076902"/>
        </p:xfrm>
        <a:graphic>
          <a:graphicData uri="http://schemas.openxmlformats.org/drawingml/2006/table">
            <a:tbl>
              <a:tblPr/>
              <a:tblGrid>
                <a:gridCol w="8092903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</a:tblGrid>
              <a:tr h="504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20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Sistema de mensuração de desempenho</a:t>
                      </a:r>
                      <a:endParaRPr lang="pt-BR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49572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Índice de desempenho de construção (IDC) + índice de desempenho de operação (IDO)</a:t>
                      </a:r>
                      <a:endParaRPr lang="pt-BR" sz="14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IDC: REMUNERADO POR PARCELA FIXADA NO CONTRATO 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IDO: REMUNERADO POR PARCELA VARIÁVEL ATRELADA</a:t>
                      </a:r>
                      <a:r>
                        <a:rPr lang="pt-BR" sz="1400" b="0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A VOLUME DE ESGOTO TRATADO</a:t>
                      </a:r>
                      <a:endParaRPr lang="pt-BR" sz="1400" b="0" dirty="0" smtClean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IDO</a:t>
                      </a:r>
                      <a:r>
                        <a:rPr lang="pt-BR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= eficiência operacional (IEO) + qualidade operacional (IQO) + eficiência comercial (IEC)</a:t>
                      </a:r>
                      <a:endParaRPr lang="pt-BR" sz="14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945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4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IEO: peso 40%, IQO: peso 30% e</a:t>
                      </a:r>
                      <a:r>
                        <a:rPr lang="pt-BR" sz="14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IEC: peso 30%</a:t>
                      </a:r>
                      <a:endParaRPr lang="pt-BR" sz="14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1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67544" y="267494"/>
            <a:ext cx="8640960" cy="52322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pt-BR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Dados gerais – indicadores de desempenho</a:t>
            </a:r>
            <a:endParaRPr lang="pt-BR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235409"/>
              </p:ext>
            </p:extLst>
          </p:nvPr>
        </p:nvGraphicFramePr>
        <p:xfrm>
          <a:off x="511545" y="1052737"/>
          <a:ext cx="8380935" cy="4710518"/>
        </p:xfrm>
        <a:graphic>
          <a:graphicData uri="http://schemas.openxmlformats.org/drawingml/2006/table">
            <a:tbl>
              <a:tblPr/>
              <a:tblGrid>
                <a:gridCol w="5083920">
                  <a:extLst>
                    <a:ext uri="{9D8B030D-6E8A-4147-A177-3AD203B41FA5}">
                      <a16:colId xmlns:a16="http://schemas.microsoft.com/office/drawing/2014/main" val="1401470824"/>
                    </a:ext>
                  </a:extLst>
                </a:gridCol>
                <a:gridCol w="1831675">
                  <a:extLst>
                    <a:ext uri="{9D8B030D-6E8A-4147-A177-3AD203B41FA5}">
                      <a16:colId xmlns:a16="http://schemas.microsoft.com/office/drawing/2014/main" val="342923984"/>
                    </a:ext>
                  </a:extLst>
                </a:gridCol>
                <a:gridCol w="1465340">
                  <a:extLst>
                    <a:ext uri="{9D8B030D-6E8A-4147-A177-3AD203B41FA5}">
                      <a16:colId xmlns:a16="http://schemas.microsoft.com/office/drawing/2014/main" val="1284709015"/>
                    </a:ext>
                  </a:extLst>
                </a:gridCol>
              </a:tblGrid>
              <a:tr h="5049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3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Indicador de desempenho</a:t>
                      </a:r>
                      <a:r>
                        <a:rPr lang="pt-BR" sz="1300" b="1" cap="small" baseline="0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construção (IDC = IDI + IQI)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3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Acumulado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300" b="1" cap="small" dirty="0" smtClean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Pontual</a:t>
                      </a:r>
                      <a:endParaRPr lang="pt-BR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125955"/>
                  </a:ext>
                </a:extLst>
              </a:tr>
              <a:tr h="673451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pt-BR" sz="16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Disponibilidade</a:t>
                      </a:r>
                      <a:r>
                        <a:rPr lang="pt-BR" sz="1600" b="1" baseline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infraestrutura (IDI)</a:t>
                      </a:r>
                      <a:endParaRPr lang="pt-BR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287368"/>
                  </a:ext>
                </a:extLst>
              </a:tr>
              <a:tr h="405748">
                <a:tc>
                  <a:txBody>
                    <a:bodyPr/>
                    <a:lstStyle/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R="71755" algn="just">
                        <a:lnSpc>
                          <a:spcPct val="10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IDI1 - nº ligações disponibilizadas</a:t>
                      </a:r>
                      <a:endParaRPr lang="pt-B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pt-BR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71755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952905"/>
                  </a:ext>
                </a:extLst>
              </a:tr>
              <a:tr h="460985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IDI2 - fator de segurança em tratamento</a:t>
                      </a:r>
                      <a:endParaRPr lang="pt-B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63638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IDI3 - </a:t>
                      </a: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manutenção de parques e hidrômetros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71755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2875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Qualidade de infraestrutura (IQI)</a:t>
                      </a:r>
                      <a:endParaRPr lang="pt-BR" sz="16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IQI1 – frequência de acidentes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IQI2 – reclamações de clientes </a:t>
                      </a:r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qto</a:t>
                      </a: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à obras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IQI3 – reclamações de clientes </a:t>
                      </a:r>
                      <a:r>
                        <a:rPr lang="pt-BR" sz="16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qto</a:t>
                      </a: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à pavimento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6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5237">
                <a:tc>
                  <a:txBody>
                    <a:bodyPr/>
                    <a:lstStyle/>
                    <a:p>
                      <a:pPr marR="71755" algn="just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IQI4 – regularidade ambiental na fase de obra</a:t>
                      </a: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16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267" marR="59267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64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